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DB436F-1DEB-45B8-A8D7-965FB3062762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4BAAD1-4E20-4186-9648-A05A777A8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83270-EA52-40C3-858C-3B78D9AA7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80259-1236-4D27-AFA9-DE04125A5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ADB32-4576-4C5E-BDFD-D77F8F3A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01075-EBCB-47C5-B2DA-AE539F3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B3EA-9313-4249-9163-AB50D2063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53BF0-7F7D-4E0F-A338-B01B45AEA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44BA1-E573-43AD-BF9B-46A7937F2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A55FD-05E8-4E2C-A7BE-AA730D5E9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AA34B-25E1-4170-B142-37EC769BE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48FAB-7C75-48E9-8080-8352AA802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297D-B9F6-41C8-8210-6E2B71AA5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2EDB1F-923B-4F8E-86D2-464B84453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200">
                <a:latin typeface="Comic Sans MS" pitchFamily="66" charset="0"/>
              </a:rPr>
              <a:t>Σημειώσεις Ερευνητικής Μεθοδολογίας 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400" dirty="0">
                <a:latin typeface="Comic Sans MS" pitchFamily="66" charset="0"/>
              </a:rPr>
              <a:t>ΠΜΣ Βιοστατιστική</a:t>
            </a:r>
          </a:p>
          <a:p>
            <a:r>
              <a:rPr lang="el-GR" sz="2400" dirty="0">
                <a:latin typeface="Comic Sans MS" pitchFamily="66" charset="0"/>
              </a:rPr>
              <a:t>Κλέα Κατσουγιάννη</a:t>
            </a:r>
          </a:p>
          <a:p>
            <a:r>
              <a:rPr lang="en-US" sz="2400" dirty="0">
                <a:latin typeface="Comic Sans MS" pitchFamily="66" charset="0"/>
              </a:rPr>
              <a:t>202</a:t>
            </a:r>
            <a:r>
              <a:rPr lang="el-GR" sz="2400" dirty="0">
                <a:latin typeface="Comic Sans MS" pitchFamily="66" charset="0"/>
              </a:rPr>
              <a:t>4</a:t>
            </a:r>
            <a:endParaRPr lang="en-US" sz="2400" dirty="0">
              <a:latin typeface="Comic Sans MS" pitchFamily="66" charset="0"/>
            </a:endParaRPr>
          </a:p>
          <a:p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3" y="549276"/>
            <a:ext cx="7772400" cy="1470025"/>
          </a:xfrm>
        </p:spPr>
        <p:txBody>
          <a:bodyPr/>
          <a:lstStyle/>
          <a:p>
            <a:pPr eaLnBrk="1" hangingPunct="1"/>
            <a:r>
              <a:rPr lang="el-GR" sz="4000">
                <a:latin typeface="Comic Sans MS" pitchFamily="66" charset="0"/>
              </a:rPr>
              <a:t>Ερευνητική Μεθοδολογία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9416" y="2060576"/>
            <a:ext cx="10297144" cy="3865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latin typeface="Comic Sans MS" pitchFamily="66" charset="0"/>
              </a:rPr>
              <a:t>Δομή του μαθήματος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4</a:t>
            </a:r>
            <a:r>
              <a:rPr lang="el-GR" sz="2400" dirty="0">
                <a:latin typeface="Comic Sans MS" pitchFamily="66" charset="0"/>
              </a:rPr>
              <a:t> ώρες (ΚΚ): Αιτιότητα/ Μεθοδολογία έρευνας (επανάληψη)</a:t>
            </a:r>
            <a:r>
              <a:rPr lang="en-US" sz="2400" dirty="0">
                <a:latin typeface="Comic Sans MS" pitchFamily="66" charset="0"/>
              </a:rPr>
              <a:t>, 6 &amp; 8/11/23</a:t>
            </a:r>
            <a:endParaRPr lang="el-GR" sz="2400" dirty="0">
              <a:latin typeface="Comic Sans MS" pitchFamily="66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8</a:t>
            </a:r>
            <a:r>
              <a:rPr lang="el-GR" sz="2400" dirty="0">
                <a:latin typeface="Comic Sans MS" pitchFamily="66" charset="0"/>
              </a:rPr>
              <a:t> ώρες(ΚΚ): Πώς γράφεται και δημοσιεύεται μια εργασία σε ιατρικό περιοδικό</a:t>
            </a:r>
            <a:r>
              <a:rPr lang="en-US" sz="2400" dirty="0">
                <a:latin typeface="Comic Sans MS" pitchFamily="66" charset="0"/>
              </a:rPr>
              <a:t>, 14/11 (4 </a:t>
            </a:r>
            <a:r>
              <a:rPr lang="el-GR" sz="2400" dirty="0">
                <a:latin typeface="Comic Sans MS" pitchFamily="66" charset="0"/>
              </a:rPr>
              <a:t>ώρες)</a:t>
            </a:r>
            <a:r>
              <a:rPr lang="en-US" sz="2400" dirty="0">
                <a:latin typeface="Comic Sans MS" pitchFamily="66" charset="0"/>
              </a:rPr>
              <a:t>, 26/11 &amp; 29/11</a:t>
            </a:r>
            <a:r>
              <a:rPr lang="el-GR" sz="2400" dirty="0">
                <a:latin typeface="Comic Sans MS" pitchFamily="66" charset="0"/>
              </a:rPr>
              <a:t> (2Χ2 ώρες)</a:t>
            </a:r>
            <a:endParaRPr lang="en-US" sz="2400" dirty="0">
              <a:latin typeface="Comic Sans MS" pitchFamily="66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l-GR" sz="2400" dirty="0">
                <a:latin typeface="Comic Sans MS" pitchFamily="66" charset="0"/>
              </a:rPr>
              <a:t>8 ώρες(ΑΜ): Συστηματική οργάνωση βιβλιογραφίας και αυτόματη διαχείρισης αναφορών κατά τη συγγραφή μιας εργασίας. </a:t>
            </a:r>
            <a:r>
              <a:rPr lang="el-GR" sz="2400" dirty="0" err="1">
                <a:latin typeface="Comic Sans MS" pitchFamily="66" charset="0"/>
              </a:rPr>
              <a:t>Επαναληψιμότητα</a:t>
            </a:r>
            <a:r>
              <a:rPr lang="el-GR" sz="2400" dirty="0">
                <a:latin typeface="Comic Sans MS" pitchFamily="66" charset="0"/>
              </a:rPr>
              <a:t> και </a:t>
            </a:r>
            <a:r>
              <a:rPr lang="el-GR" sz="2400" dirty="0" err="1">
                <a:latin typeface="Comic Sans MS" pitchFamily="66" charset="0"/>
              </a:rPr>
              <a:t>αναπαραξιμότητα</a:t>
            </a:r>
            <a:r>
              <a:rPr lang="el-GR" sz="2400" dirty="0">
                <a:latin typeface="Comic Sans MS" pitchFamily="66" charset="0"/>
              </a:rPr>
              <a:t> στατιστικής ανάλυσης. Πώς γράφεται και δημοσιεύεται μια εργασία σε στατιστικό περιοδικό. </a:t>
            </a:r>
            <a:r>
              <a:rPr lang="en-US" sz="2400" dirty="0">
                <a:latin typeface="Comic Sans MS" pitchFamily="66" charset="0"/>
              </a:rPr>
              <a:t>21/11 &amp; 28/11</a:t>
            </a:r>
            <a:endParaRPr lang="el-GR" sz="2400" dirty="0">
              <a:latin typeface="Comic Sans MS" pitchFamily="66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6</a:t>
            </a:r>
            <a:r>
              <a:rPr lang="el-GR" sz="2400" dirty="0">
                <a:latin typeface="Comic Sans MS" pitchFamily="66" charset="0"/>
              </a:rPr>
              <a:t> ώρες(ΤΓ</a:t>
            </a:r>
            <a:r>
              <a:rPr lang="en-US" sz="2400" dirty="0">
                <a:latin typeface="Comic Sans MS" pitchFamily="66" charset="0"/>
              </a:rPr>
              <a:t>&amp;TB)</a:t>
            </a:r>
            <a:r>
              <a:rPr lang="el-GR" sz="2400" dirty="0">
                <a:latin typeface="Comic Sans MS" pitchFamily="66" charset="0"/>
              </a:rPr>
              <a:t>: Θέματα δεοντολογίας</a:t>
            </a:r>
            <a:r>
              <a:rPr lang="en-US" sz="2400" dirty="0">
                <a:latin typeface="Comic Sans MS" pitchFamily="66" charset="0"/>
              </a:rPr>
              <a:t>. 19/11 &amp; 27/11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8</a:t>
            </a:r>
            <a:r>
              <a:rPr lang="el-GR" sz="2400" dirty="0">
                <a:latin typeface="Comic Sans MS" pitchFamily="66" charset="0"/>
              </a:rPr>
              <a:t> ώρες(ΚΚ-ΑΜ): Παρουσιάσεις φοιτητών. Καθορισμός ημερών.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>
                <a:latin typeface="Comic Sans MS" pitchFamily="66" charset="0"/>
              </a:rPr>
              <a:t>Τι πρέπει να γνωρίζει ο φοιτητής</a:t>
            </a:r>
            <a:br>
              <a:rPr lang="el-GR" sz="2800">
                <a:latin typeface="Comic Sans MS" pitchFamily="66" charset="0"/>
              </a:rPr>
            </a:br>
            <a:r>
              <a:rPr lang="el-GR" sz="2800">
                <a:latin typeface="Comic Sans MS" pitchFamily="66" charset="0"/>
              </a:rPr>
              <a:t> μετά το πέρας του μαθήματος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600" dirty="0">
                <a:latin typeface="Comic Sans MS" pitchFamily="66" charset="0"/>
              </a:rPr>
              <a:t>Τα βασικά θέματα δεοντολογίας που σχετίζονται με την έρευνα</a:t>
            </a:r>
          </a:p>
          <a:p>
            <a:endParaRPr lang="el-GR" sz="1600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Να έχει την ικανότητα να συνδέει τα ερευνητικά ερωτήματα με τον κατάλληλο σχεδιασμό έρευνας (σε συνδυασμό με όλα τα προηγούμενα μαθήματα που έχει παρακολουθήσει)</a:t>
            </a:r>
          </a:p>
          <a:p>
            <a:endParaRPr lang="el-GR" sz="1600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Να γνωρίζει τις βασικές αρχές της </a:t>
            </a:r>
            <a:r>
              <a:rPr lang="el-GR" sz="1600" dirty="0" err="1">
                <a:latin typeface="Comic Sans MS" pitchFamily="66" charset="0"/>
              </a:rPr>
              <a:t>αναπαραξιμότητας</a:t>
            </a:r>
            <a:r>
              <a:rPr lang="el-GR" sz="1600" dirty="0">
                <a:latin typeface="Comic Sans MS" pitchFamily="66" charset="0"/>
              </a:rPr>
              <a:t> και </a:t>
            </a:r>
            <a:r>
              <a:rPr lang="el-GR" sz="1600" dirty="0" err="1">
                <a:latin typeface="Comic Sans MS" pitchFamily="66" charset="0"/>
              </a:rPr>
              <a:t>επαναληψιμότητας</a:t>
            </a:r>
            <a:r>
              <a:rPr lang="el-GR" sz="1600" dirty="0">
                <a:latin typeface="Comic Sans MS" pitchFamily="66" charset="0"/>
              </a:rPr>
              <a:t> μιας έρευνας και να τις εφαρμόζει κατά τη συγγραφή των εργασιών</a:t>
            </a:r>
          </a:p>
          <a:p>
            <a:endParaRPr lang="el-GR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Να μπορεί να γράψει τη μέθοδο και τα αποτελέσματα μιας ανάλυσης σύμφωνα με τις απαιτήσεις των περιοδικών (ιατρικών και στατιστικών)</a:t>
            </a:r>
          </a:p>
          <a:p>
            <a:endParaRPr lang="el-GR" sz="1600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Να μπορεί να βρίσκει το περιοδικό και να υποβάλει μια εργασία</a:t>
            </a:r>
          </a:p>
          <a:p>
            <a:endParaRPr lang="el-GR" sz="1600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Να μπορεί να απαντά στα σχόλια των κριτών</a:t>
            </a:r>
          </a:p>
          <a:p>
            <a:endParaRPr lang="el-GR" sz="2000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Να κρίνει μια εργασία</a:t>
            </a:r>
          </a:p>
          <a:p>
            <a:endParaRPr lang="el-GR" sz="2800" dirty="0">
              <a:latin typeface="Comic Sans MS" pitchFamily="66" charset="0"/>
            </a:endParaRPr>
          </a:p>
          <a:p>
            <a:endParaRPr lang="el-GR" sz="2800" dirty="0">
              <a:latin typeface="Comic Sans MS" pitchFamily="66" charset="0"/>
            </a:endParaRPr>
          </a:p>
          <a:p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latin typeface="Comic Sans MS" pitchFamily="66" charset="0"/>
              </a:rPr>
              <a:t>4</a:t>
            </a:r>
            <a:r>
              <a:rPr lang="el-GR" sz="3200">
                <a:latin typeface="Comic Sans MS" pitchFamily="66" charset="0"/>
              </a:rPr>
              <a:t> ώρες (ΚΚ): Αιτιότητα/ Μεθοδολογία έρευνας (επανάληψη)</a:t>
            </a:r>
            <a:endParaRPr lang="en-US" sz="3200">
              <a:latin typeface="Comic Sans MS" pitchFamily="66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Αιτιολογική σχέση (σημασία-ορισμοί)</a:t>
            </a:r>
          </a:p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Κριτήρια </a:t>
            </a:r>
            <a:r>
              <a:rPr lang="en-US" sz="2800">
                <a:latin typeface="Comic Sans MS" pitchFamily="66" charset="0"/>
              </a:rPr>
              <a:t>Bradford Hill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Έρευνες περιγραφικής επιδημιολογίας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Ταξινόμηση αιτιολογικής έρευνας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(Πειραματικές/ παρατήρησης)</a:t>
            </a:r>
          </a:p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(Οικολογικές/ με ατομικά δεδομένα)</a:t>
            </a:r>
          </a:p>
          <a:p>
            <a:pPr eaLnBrk="1" hangingPunct="1">
              <a:lnSpc>
                <a:spcPct val="90000"/>
              </a:lnSpc>
            </a:pPr>
            <a:r>
              <a:rPr lang="el-GR" sz="2800">
                <a:latin typeface="Comic Sans MS" pitchFamily="66" charset="0"/>
              </a:rPr>
              <a:t>Συζήτηση για όλους τους σχεδιασμούς και πώς αντιστοιχούν σε ερευνητικά ερωτήματα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Comic Sans MS" pitchFamily="66" charset="0"/>
              </a:rPr>
              <a:t>8</a:t>
            </a:r>
            <a:r>
              <a:rPr lang="el-GR" sz="2800">
                <a:latin typeface="Comic Sans MS" pitchFamily="66" charset="0"/>
              </a:rPr>
              <a:t> ώρες: Πώς γράφεται και δημοσιεύεται μια εργασία σε ιατρικό περιοδικό</a:t>
            </a:r>
            <a:br>
              <a:rPr lang="el-GR" sz="2800">
                <a:latin typeface="Comic Sans MS" pitchFamily="66" charset="0"/>
              </a:rPr>
            </a:br>
            <a:endParaRPr lang="en-US" sz="2800">
              <a:latin typeface="Comic Sans MS" pitchFamily="66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400" dirty="0">
                <a:latin typeface="Comic Sans MS" pitchFamily="66" charset="0"/>
              </a:rPr>
              <a:t>Β1: Εργασία σε ιατρικό περιοδικό. Επιλογή επιστημονικού περιοδικού (πηγές, πληροφορίες, οδηγίες προς συγγραφείς)</a:t>
            </a:r>
            <a:endParaRPr lang="en-US" sz="2400" dirty="0">
              <a:latin typeface="Comic Sans MS" pitchFamily="66" charset="0"/>
            </a:endParaRPr>
          </a:p>
          <a:p>
            <a:pPr eaLnBrk="1" hangingPunct="1"/>
            <a:endParaRPr lang="el-GR" sz="2400" dirty="0">
              <a:latin typeface="Comic Sans MS" pitchFamily="66" charset="0"/>
            </a:endParaRPr>
          </a:p>
          <a:p>
            <a:pPr eaLnBrk="1" hangingPunct="1"/>
            <a:r>
              <a:rPr lang="el-GR" sz="2400" dirty="0">
                <a:latin typeface="Comic Sans MS" pitchFamily="66" charset="0"/>
              </a:rPr>
              <a:t>Β</a:t>
            </a:r>
            <a:r>
              <a:rPr lang="en-US" sz="2400" dirty="0">
                <a:latin typeface="Comic Sans MS" pitchFamily="66" charset="0"/>
              </a:rPr>
              <a:t>2-B3</a:t>
            </a:r>
            <a:r>
              <a:rPr lang="el-GR" sz="2400" dirty="0">
                <a:latin typeface="Comic Sans MS" pitchFamily="66" charset="0"/>
              </a:rPr>
              <a:t>: Εργασία σε ιατρικό περιοδικό. Δομή ερευνητικής εργασίας</a:t>
            </a:r>
          </a:p>
          <a:p>
            <a:pPr eaLnBrk="1" hangingPunct="1"/>
            <a:endParaRPr lang="el-GR" sz="2400" dirty="0">
              <a:latin typeface="Comic Sans MS" pitchFamily="66" charset="0"/>
            </a:endParaRPr>
          </a:p>
          <a:p>
            <a:pPr eaLnBrk="1" hangingPunct="1"/>
            <a:r>
              <a:rPr lang="el-GR" sz="2400" dirty="0">
                <a:latin typeface="Comic Sans MS" pitchFamily="66" charset="0"/>
              </a:rPr>
              <a:t>Β4: Αξιολόγηση μιας εργασίας με το σύστημα κριτών (</a:t>
            </a:r>
            <a:r>
              <a:rPr lang="en-US" sz="2400" dirty="0">
                <a:latin typeface="Comic Sans MS" pitchFamily="66" charset="0"/>
              </a:rPr>
              <a:t>peer review). </a:t>
            </a:r>
            <a:r>
              <a:rPr lang="el-GR" sz="2400" dirty="0">
                <a:latin typeface="Comic Sans MS" pitchFamily="66" charset="0"/>
              </a:rPr>
              <a:t>Πώς απαντάμε στα σχόλια των κριτών.</a:t>
            </a:r>
          </a:p>
          <a:p>
            <a:pPr eaLnBrk="1" hangingPunct="1"/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66" charset="0"/>
            </a:endParaRPr>
          </a:p>
          <a:p>
            <a:pPr eaLnBrk="1" hangingPunct="1"/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latin typeface="Comic Sans MS" pitchFamily="66" charset="0"/>
              </a:rPr>
              <a:t>8</a:t>
            </a:r>
            <a:r>
              <a:rPr lang="el-GR" sz="3200">
                <a:latin typeface="Comic Sans MS" pitchFamily="66" charset="0"/>
              </a:rPr>
              <a:t> ώρες(ΚΚ-ΑΜ): Παραδείγματα ή παρουσιάσεις φοιτητών</a:t>
            </a:r>
            <a:endParaRPr lang="en-US" sz="4000">
              <a:latin typeface="Comic Sans MS" pitchFamily="66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l-GR" sz="24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>
                <a:latin typeface="Comic Sans MS" pitchFamily="66" charset="0"/>
              </a:rPr>
              <a:t>Ο κάθε φοιτητής θα πάρει μια διαφορετική εργασία, θα την κρίνει και θα κάνει μια παρουσίαση (10’) με την κρίση του με </a:t>
            </a:r>
            <a:r>
              <a:rPr lang="en-US" sz="2400">
                <a:latin typeface="Comic Sans MS" pitchFamily="66" charset="0"/>
              </a:rPr>
              <a:t>power point</a:t>
            </a:r>
            <a:r>
              <a:rPr lang="el-GR" sz="2400">
                <a:latin typeface="Comic Sans MS" pitchFamily="66" charset="0"/>
              </a:rPr>
              <a:t>.</a:t>
            </a:r>
            <a:endParaRPr lang="en-US" sz="24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382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Comic Sans MS</vt:lpstr>
      <vt:lpstr>Default Design</vt:lpstr>
      <vt:lpstr>Σημειώσεις Ερευνητικής Μεθοδολογίας </vt:lpstr>
      <vt:lpstr>Ερευνητική Μεθοδολογία</vt:lpstr>
      <vt:lpstr>Τι πρέπει να γνωρίζει ο φοιτητής  μετά το πέρας του μαθήματος</vt:lpstr>
      <vt:lpstr>4 ώρες (ΚΚ): Αιτιότητα/ Μεθοδολογία έρευνας (επανάληψη)</vt:lpstr>
      <vt:lpstr>8 ώρες: Πώς γράφεται και δημοσιεύεται μια εργασία σε ιατρικό περιοδικό </vt:lpstr>
      <vt:lpstr>8 ώρες(ΚΚ-ΑΜ): Παραδείγματα ή παρουσιάσεις φοιτητών</vt:lpstr>
    </vt:vector>
  </TitlesOfParts>
  <Company>Biolab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Ερευνητική Μεθοδολογία</dc:title>
  <dc:creator>Klea Katsouyanni</dc:creator>
  <cp:lastModifiedBy>Katsouyanni, Klea</cp:lastModifiedBy>
  <cp:revision>27</cp:revision>
  <dcterms:created xsi:type="dcterms:W3CDTF">2012-06-03T07:42:27Z</dcterms:created>
  <dcterms:modified xsi:type="dcterms:W3CDTF">2024-11-06T10:08:27Z</dcterms:modified>
</cp:coreProperties>
</file>