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57" r:id="rId7"/>
    <p:sldId id="263" r:id="rId8"/>
    <p:sldId id="264" r:id="rId9"/>
    <p:sldId id="269" r:id="rId10"/>
    <p:sldId id="265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324BB-B085-46EC-8700-E76D73B9508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8134672" cy="1827635"/>
          </a:xfrm>
        </p:spPr>
        <p:txBody>
          <a:bodyPr>
            <a:normAutofit/>
          </a:bodyPr>
          <a:lstStyle/>
          <a:p>
            <a:r>
              <a:rPr lang="el-GR" sz="3200" b="1" dirty="0"/>
              <a:t>Διδασκαλία και μάθηση </a:t>
            </a:r>
            <a:r>
              <a:rPr lang="el-GR" sz="3200" dirty="0"/>
              <a:t>των Μαθηματικών </a:t>
            </a:r>
            <a:br>
              <a:rPr lang="el-GR" sz="3200" dirty="0"/>
            </a:br>
            <a:r>
              <a:rPr lang="el-GR" sz="3200" dirty="0"/>
              <a:t>με διαδικασίες </a:t>
            </a:r>
            <a:r>
              <a:rPr lang="el-GR" sz="3200" b="1" dirty="0"/>
              <a:t>επίλυσης προβλημάτων</a:t>
            </a:r>
            <a:endParaRPr lang="el-GR" sz="32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4568552" cy="1343000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Διδακτικές ενότητες</a:t>
            </a:r>
          </a:p>
          <a:p>
            <a:r>
              <a:rPr lang="el-GR" b="1" dirty="0">
                <a:solidFill>
                  <a:srgbClr val="0070C0"/>
                </a:solidFill>
              </a:rPr>
              <a:t>&amp;</a:t>
            </a:r>
          </a:p>
          <a:p>
            <a:r>
              <a:rPr lang="el-GR" b="1" dirty="0">
                <a:solidFill>
                  <a:srgbClr val="0070C0"/>
                </a:solidFill>
              </a:rPr>
              <a:t>Αξιολόγηση μαθήματος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5733256"/>
            <a:ext cx="4832176" cy="988219"/>
          </a:xfrm>
        </p:spPr>
        <p:txBody>
          <a:bodyPr/>
          <a:lstStyle/>
          <a:p>
            <a:r>
              <a:rPr lang="el-GR" sz="1600" b="1" dirty="0">
                <a:solidFill>
                  <a:schemeClr val="accent3"/>
                </a:solidFill>
              </a:rPr>
              <a:t>ΠΜΣ "Διδακτική και Μεθοδολογία των Μαθηματικών" </a:t>
            </a:r>
            <a:endParaRPr lang="en-US" sz="1600" b="1" dirty="0">
              <a:solidFill>
                <a:schemeClr val="accent3"/>
              </a:solidFill>
            </a:endParaRPr>
          </a:p>
          <a:p>
            <a:r>
              <a:rPr lang="en-US" sz="1600" b="1" dirty="0" smtClean="0">
                <a:solidFill>
                  <a:schemeClr val="accent3"/>
                </a:solidFill>
              </a:rPr>
              <a:t>2023</a:t>
            </a:r>
            <a:r>
              <a:rPr lang="el-GR" sz="1600" b="1" dirty="0" smtClean="0">
                <a:solidFill>
                  <a:schemeClr val="accent3"/>
                </a:solidFill>
              </a:rPr>
              <a:t>-24Ε</a:t>
            </a:r>
            <a:endParaRPr lang="en-US" sz="1600" b="1" dirty="0">
              <a:solidFill>
                <a:schemeClr val="accent3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1450921-934B-48ED-9D80-8F4BD70D04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60" y="249300"/>
            <a:ext cx="2530732" cy="18276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C2F7D8C-C8AB-43E9-B033-0E86CB5CD0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429000"/>
            <a:ext cx="2529858" cy="14230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l-GR" dirty="0"/>
              <a:t>Διδακτικές ενότητες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88632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1η ενότητα</a:t>
            </a:r>
            <a:r>
              <a:rPr lang="el-GR" dirty="0"/>
              <a:t>: εισαγωγή, ορισμοί, </a:t>
            </a:r>
            <a:r>
              <a:rPr lang="en-US" dirty="0" err="1"/>
              <a:t>Polya</a:t>
            </a:r>
            <a:r>
              <a:rPr lang="el-GR" dirty="0"/>
              <a:t> &amp; </a:t>
            </a:r>
            <a:r>
              <a:rPr lang="en-US" dirty="0"/>
              <a:t>Schoenfeld</a:t>
            </a:r>
            <a:r>
              <a:rPr lang="el-GR" dirty="0"/>
              <a:t>, </a:t>
            </a:r>
            <a:r>
              <a:rPr lang="el-GR" dirty="0" err="1"/>
              <a:t>ευρετικές</a:t>
            </a:r>
            <a:r>
              <a:rPr lang="el-GR" dirty="0"/>
              <a:t> στρατηγικές, πεποιθήσεις &amp; </a:t>
            </a:r>
            <a:r>
              <a:rPr lang="el-GR" dirty="0" err="1"/>
              <a:t>μεταγνώση</a:t>
            </a:r>
            <a:r>
              <a:rPr lang="el-GR" dirty="0"/>
              <a:t>. </a:t>
            </a:r>
          </a:p>
          <a:p>
            <a:r>
              <a:rPr lang="el-GR" b="1" dirty="0"/>
              <a:t>2</a:t>
            </a:r>
            <a:r>
              <a:rPr lang="el-GR" b="1" baseline="30000" dirty="0"/>
              <a:t>η</a:t>
            </a:r>
            <a:r>
              <a:rPr lang="el-GR" b="1" dirty="0"/>
              <a:t> ενότητα</a:t>
            </a:r>
            <a:r>
              <a:rPr lang="el-GR" dirty="0"/>
              <a:t>: Ιστορική αναδρομή στις εκπαιδευτικές μεταρρυθμίσεις και στην έρευνα σχετικά με την επίλυση προβλημάτων (ΕΠ). Αναλυτικά προγράμματα σπουδών &amp; διδακτικοί στόχοι σχετικά με την ΕΠ. Είδη προβλημάτων. </a:t>
            </a:r>
          </a:p>
          <a:p>
            <a:r>
              <a:rPr lang="el-GR" b="1" dirty="0"/>
              <a:t>3η</a:t>
            </a:r>
            <a:r>
              <a:rPr lang="el-GR" b="1" baseline="30000" dirty="0"/>
              <a:t> </a:t>
            </a:r>
            <a:r>
              <a:rPr lang="el-GR" b="1" dirty="0"/>
              <a:t>ενότητα: </a:t>
            </a:r>
            <a:r>
              <a:rPr lang="el-GR" dirty="0"/>
              <a:t>Διαδικασίες </a:t>
            </a:r>
            <a:r>
              <a:rPr lang="el-GR" dirty="0" err="1"/>
              <a:t>μοντελοποίησης</a:t>
            </a:r>
            <a:r>
              <a:rPr lang="el-GR" dirty="0"/>
              <a:t> και </a:t>
            </a:r>
            <a:r>
              <a:rPr lang="el-GR" dirty="0" err="1"/>
              <a:t>Μαθηματικοποίησης</a:t>
            </a:r>
            <a:r>
              <a:rPr lang="el-GR" dirty="0"/>
              <a:t>. Η σημασία του πλαισίου στη διδασκαλία μέσω επίλυσης προβλήματος. Προβλήματα σε διαφορετικά πλαίσια (π.χ. καθημερινότητα, χώρος εργασίας)</a:t>
            </a:r>
            <a:r>
              <a:rPr lang="en-US" dirty="0"/>
              <a:t> </a:t>
            </a:r>
            <a:r>
              <a:rPr lang="el-GR" dirty="0"/>
              <a:t>και η διδακτική αξιοποίησή τους. </a:t>
            </a:r>
          </a:p>
          <a:p>
            <a:r>
              <a:rPr lang="el-GR" b="1" dirty="0"/>
              <a:t>4η</a:t>
            </a:r>
            <a:r>
              <a:rPr lang="el-GR" b="1" baseline="30000" dirty="0"/>
              <a:t> </a:t>
            </a:r>
            <a:r>
              <a:rPr lang="el-GR" b="1" dirty="0"/>
              <a:t>ενότητα</a:t>
            </a:r>
            <a:r>
              <a:rPr lang="el-GR" dirty="0"/>
              <a:t>: Η διδακτική διαχείριση της διδασκαλίας μέσω ΕΠ: Ο σχεδιασμός και η  διαμόρφωση προβλημάτων. Η φάση εισαγωγής του προβλήματος στην τάξη, η αυτόνομη εργασία των μαθητών, η συζήτηση στην ολομέλεια της τάξης, η αξιολόγηση των μαθητών.</a:t>
            </a:r>
          </a:p>
          <a:p>
            <a:r>
              <a:rPr lang="el-GR" b="1" dirty="0"/>
              <a:t>5</a:t>
            </a:r>
            <a:r>
              <a:rPr lang="el-GR" b="1" baseline="30000" dirty="0"/>
              <a:t>η</a:t>
            </a:r>
            <a:r>
              <a:rPr lang="el-GR" b="1" dirty="0"/>
              <a:t> ενότητα: </a:t>
            </a:r>
            <a:r>
              <a:rPr lang="el-GR" dirty="0"/>
              <a:t>Διαφοροποιημένη διδασκαλία και επίλυση προβλήματος.</a:t>
            </a:r>
          </a:p>
          <a:p>
            <a:r>
              <a:rPr lang="el-GR" b="1" dirty="0"/>
              <a:t>6η</a:t>
            </a:r>
            <a:r>
              <a:rPr lang="el-GR" b="1" baseline="30000" dirty="0"/>
              <a:t> </a:t>
            </a:r>
            <a:r>
              <a:rPr lang="el-GR" b="1" dirty="0"/>
              <a:t>ενότητα:</a:t>
            </a:r>
            <a:r>
              <a:rPr lang="el-GR" dirty="0"/>
              <a:t> </a:t>
            </a:r>
            <a:r>
              <a:rPr lang="el-GR" sz="3100" dirty="0"/>
              <a:t>Ειδικά θέματα σχετικά με την ΕΠ στην τάξη που αφορούν τα θέματα της ομαδικής εργασίας (π.χ. </a:t>
            </a:r>
            <a:r>
              <a:rPr lang="el-GR" sz="3100" i="1" dirty="0"/>
              <a:t>Η ΕΠ στα διεθνή προγράμματα αξιολόγησης (</a:t>
            </a:r>
            <a:r>
              <a:rPr lang="en-US" sz="3100" i="1" dirty="0"/>
              <a:t>PISA</a:t>
            </a:r>
            <a:r>
              <a:rPr lang="el-GR" sz="3100" i="1" dirty="0"/>
              <a:t>, </a:t>
            </a:r>
            <a:r>
              <a:rPr lang="en-US" sz="3100" i="1" dirty="0"/>
              <a:t>TIMMS</a:t>
            </a:r>
            <a:r>
              <a:rPr lang="el-GR" sz="3100" i="1" dirty="0"/>
              <a:t>),  ΕΠ σε πολυπολιτισμικές τάξεις</a:t>
            </a:r>
            <a:r>
              <a:rPr lang="en-US" sz="3100" i="1" dirty="0"/>
              <a:t> (multicultural classrooms)</a:t>
            </a:r>
            <a:r>
              <a:rPr lang="el-GR" sz="3100" i="1" dirty="0"/>
              <a:t>, ΕΠ &amp; αξιολόγηση μαθητών </a:t>
            </a:r>
            <a:r>
              <a:rPr lang="en-US" sz="3100" i="1" dirty="0"/>
              <a:t>(assessment)</a:t>
            </a:r>
            <a:r>
              <a:rPr lang="el-GR" sz="3100" i="1" dirty="0"/>
              <a:t> κ.ά</a:t>
            </a:r>
            <a:r>
              <a:rPr lang="el-GR" sz="3100" dirty="0"/>
              <a:t>.)</a:t>
            </a:r>
          </a:p>
          <a:p>
            <a:endParaRPr lang="el-GR" sz="2600" i="1" dirty="0"/>
          </a:p>
        </p:txBody>
      </p:sp>
    </p:spTree>
    <p:extLst>
      <p:ext uri="{BB962C8B-B14F-4D97-AF65-F5344CB8AC3E}">
        <p14:creationId xmlns:p14="http://schemas.microsoft.com/office/powerpoint/2010/main" val="112039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Αξιολόγηση μαθήματος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8600" y="1412776"/>
            <a:ext cx="8763000" cy="5040560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20% συμμετοχή σε τουλάχιστον </a:t>
            </a:r>
            <a:r>
              <a:rPr lang="el-GR" b="1" u="sng" dirty="0">
                <a:solidFill>
                  <a:srgbClr val="C00000"/>
                </a:solidFill>
              </a:rPr>
              <a:t>10</a:t>
            </a:r>
            <a:r>
              <a:rPr lang="el-GR" b="1" u="sng" dirty="0">
                <a:solidFill>
                  <a:schemeClr val="accent3"/>
                </a:solidFill>
              </a:rPr>
              <a:t> εργασίες </a:t>
            </a:r>
            <a:r>
              <a:rPr lang="el-GR" dirty="0">
                <a:solidFill>
                  <a:srgbClr val="C00000"/>
                </a:solidFill>
              </a:rPr>
              <a:t>στη </a:t>
            </a:r>
            <a:r>
              <a:rPr lang="el-GR" sz="2800" dirty="0">
                <a:solidFill>
                  <a:srgbClr val="C00000"/>
                </a:solidFill>
              </a:rPr>
              <a:t>διάρκεια του μαθήματος</a:t>
            </a:r>
          </a:p>
          <a:p>
            <a:pPr lvl="1"/>
            <a:r>
              <a:rPr lang="el-GR" sz="2400" dirty="0"/>
              <a:t>Οι φοιτητές/</a:t>
            </a:r>
            <a:r>
              <a:rPr lang="el-GR" sz="2400" dirty="0" err="1"/>
              <a:t>τριες</a:t>
            </a:r>
            <a:r>
              <a:rPr lang="el-GR" sz="2400" dirty="0"/>
              <a:t> που παρακολουθούν το μάθημα από απόσταση μπορούν να ανεβάσουν την εργασία μέχρι το τέλος της ημέρας </a:t>
            </a:r>
          </a:p>
          <a:p>
            <a:r>
              <a:rPr lang="el-GR" b="1" dirty="0">
                <a:solidFill>
                  <a:srgbClr val="C00000"/>
                </a:solidFill>
              </a:rPr>
              <a:t>25</a:t>
            </a:r>
            <a:r>
              <a:rPr lang="en-US" b="1" dirty="0">
                <a:solidFill>
                  <a:srgbClr val="C00000"/>
                </a:solidFill>
              </a:rPr>
              <a:t>% </a:t>
            </a:r>
            <a:r>
              <a:rPr lang="el-GR" b="1" dirty="0">
                <a:solidFill>
                  <a:srgbClr val="C00000"/>
                </a:solidFill>
              </a:rPr>
              <a:t>Ενδιάμεσες εργασίες  </a:t>
            </a:r>
            <a:r>
              <a:rPr lang="el-GR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ppt</a:t>
            </a:r>
            <a:r>
              <a:rPr lang="el-GR" dirty="0">
                <a:solidFill>
                  <a:srgbClr val="C00000"/>
                </a:solidFill>
              </a:rPr>
              <a:t>)</a:t>
            </a:r>
            <a:endParaRPr lang="el-GR" i="1" dirty="0">
              <a:solidFill>
                <a:srgbClr val="C00000"/>
              </a:solidFill>
            </a:endParaRPr>
          </a:p>
          <a:p>
            <a:pPr lvl="1"/>
            <a:r>
              <a:rPr lang="el-GR" b="1" dirty="0">
                <a:solidFill>
                  <a:srgbClr val="C00000"/>
                </a:solidFill>
              </a:rPr>
              <a:t>10% Εβδομαδιαίες ατομικές εργασίες</a:t>
            </a:r>
            <a:endParaRPr lang="el-GR" dirty="0">
              <a:solidFill>
                <a:srgbClr val="C00000"/>
              </a:solidFill>
            </a:endParaRPr>
          </a:p>
          <a:p>
            <a:pPr lvl="2"/>
            <a:r>
              <a:rPr lang="el-GR" i="1" dirty="0"/>
              <a:t>Προαιρετική συμμετοχή σε όλες </a:t>
            </a:r>
          </a:p>
          <a:p>
            <a:pPr lvl="2"/>
            <a:r>
              <a:rPr lang="el-GR" i="1" dirty="0"/>
              <a:t>υποχρεωτική συμμετοχή σε τουλάχιστον </a:t>
            </a:r>
            <a:r>
              <a:rPr lang="el-GR" b="1" dirty="0">
                <a:solidFill>
                  <a:schemeClr val="accent3"/>
                </a:solidFill>
              </a:rPr>
              <a:t>5</a:t>
            </a:r>
            <a:r>
              <a:rPr lang="el-GR" b="1" i="1" dirty="0">
                <a:solidFill>
                  <a:schemeClr val="accent3"/>
                </a:solidFill>
              </a:rPr>
              <a:t> εβδομαδιαίες εργασίες</a:t>
            </a:r>
          </a:p>
          <a:p>
            <a:pPr lvl="3"/>
            <a:r>
              <a:rPr lang="el-GR" i="1" dirty="0"/>
              <a:t>Εύρος εργασίας: </a:t>
            </a:r>
            <a:r>
              <a:rPr lang="en-US" b="1" i="1" dirty="0"/>
              <a:t>3</a:t>
            </a:r>
            <a:r>
              <a:rPr lang="el-GR" b="1" i="1" dirty="0"/>
              <a:t>-4 </a:t>
            </a:r>
            <a:r>
              <a:rPr lang="el-GR" i="1" dirty="0"/>
              <a:t>διαφάνειες (5’ παρουσίαση)</a:t>
            </a:r>
            <a:endParaRPr lang="en-US" i="1" dirty="0"/>
          </a:p>
          <a:p>
            <a:pPr lvl="3"/>
            <a:r>
              <a:rPr lang="el-GR" i="1" dirty="0"/>
              <a:t>1η διαφάνεια: ονοματεπώνυμό και το θέμα της εργασίας</a:t>
            </a:r>
            <a:endParaRPr lang="el-GR" dirty="0"/>
          </a:p>
          <a:p>
            <a:pPr lvl="1"/>
            <a:r>
              <a:rPr lang="el-GR" b="1" dirty="0">
                <a:solidFill>
                  <a:srgbClr val="C00000"/>
                </a:solidFill>
              </a:rPr>
              <a:t>15% Ομαδική εργασία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i="1" dirty="0">
                <a:solidFill>
                  <a:srgbClr val="C00000"/>
                </a:solidFill>
              </a:rPr>
              <a:t>(M</a:t>
            </a:r>
            <a:r>
              <a:rPr lang="el-GR" i="1" dirty="0" err="1">
                <a:solidFill>
                  <a:srgbClr val="C00000"/>
                </a:solidFill>
              </a:rPr>
              <a:t>ελέτη</a:t>
            </a:r>
            <a:r>
              <a:rPr lang="el-GR" i="1" dirty="0">
                <a:solidFill>
                  <a:srgbClr val="C00000"/>
                </a:solidFill>
              </a:rPr>
              <a:t> και παρουσίαση ερευνητικού άρθρου) –συμμετοχή 2-4 φοιτητών/τριών</a:t>
            </a:r>
          </a:p>
          <a:p>
            <a:pPr lvl="2"/>
            <a:r>
              <a:rPr lang="el-GR" b="1" i="1" u="sng" dirty="0"/>
              <a:t>Αυστηρά 10</a:t>
            </a:r>
            <a:r>
              <a:rPr lang="el-GR" i="1" u="sng" dirty="0"/>
              <a:t>’</a:t>
            </a:r>
            <a:r>
              <a:rPr lang="en-US" i="1" u="sng" dirty="0"/>
              <a:t> </a:t>
            </a:r>
            <a:r>
              <a:rPr lang="el-GR" i="1" dirty="0"/>
              <a:t>παρουσίαση (8 διαφάνειες)</a:t>
            </a:r>
          </a:p>
          <a:p>
            <a:pPr lvl="2"/>
            <a:r>
              <a:rPr lang="el-GR" i="1" dirty="0">
                <a:solidFill>
                  <a:srgbClr val="00B050"/>
                </a:solidFill>
              </a:rPr>
              <a:t>Συζήτηση κατά τη  διάρκεια του μαθήματος και του εργαστηρίου για την επιλογή  του θέματος, την αναζήτηση της σχετικής βιβλιογραφίας, τον τρόπο μελέτης του άρθρου, την προετοιμασία της παρουσίασης.</a:t>
            </a:r>
            <a:endParaRPr lang="el-GR" dirty="0">
              <a:solidFill>
                <a:srgbClr val="00B050"/>
              </a:solidFill>
            </a:endParaRP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ΠΜΣ "Διδακτική και Μεθοδολογία των Μαθηματικών"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61" y="116632"/>
            <a:ext cx="8964488" cy="6552728"/>
          </a:xfrm>
        </p:spPr>
        <p:txBody>
          <a:bodyPr>
            <a:normAutofit fontScale="92500" lnSpcReduction="20000"/>
          </a:bodyPr>
          <a:lstStyle/>
          <a:p>
            <a:r>
              <a:rPr lang="el-GR" sz="3000" b="1" dirty="0"/>
              <a:t>Εργασίες (ατομικές ή ομαδικές) στη διάρκεια του μαθήματος και ενδιάμεσες εβδομαδιαίες ατομικές εργασίες</a:t>
            </a:r>
          </a:p>
          <a:p>
            <a:pPr lvl="1"/>
            <a:r>
              <a:rPr lang="el-GR" sz="2400" dirty="0"/>
              <a:t>Λαμβάνεται υπόψη μόνο η συμμετοχή</a:t>
            </a:r>
          </a:p>
          <a:p>
            <a:r>
              <a:rPr lang="el-GR" sz="3000" b="1" dirty="0"/>
              <a:t>Ενδιάμεση ομαδική εργασία</a:t>
            </a:r>
          </a:p>
          <a:p>
            <a:pPr lvl="1"/>
            <a:r>
              <a:rPr lang="el-GR" sz="2400" dirty="0"/>
              <a:t>Επιλογή ενός από τα ειδικά θέματα στη μάθηση και στη διδασκαλία της Επίλυσης προβλημάτων (ΕΠ) στη σχολική τάξη</a:t>
            </a:r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&amp; ανάπτυξη συλλογισμών </a:t>
            </a:r>
            <a:r>
              <a:rPr lang="en-US" sz="2000" dirty="0"/>
              <a:t>(reasoning/argumentation)</a:t>
            </a:r>
            <a:r>
              <a:rPr lang="el-GR" sz="2000" dirty="0"/>
              <a:t>,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σε πολυπολιτισμικές τάξεις</a:t>
            </a:r>
            <a:r>
              <a:rPr lang="en-US" sz="2000" dirty="0"/>
              <a:t> (multicultural classrooms)</a:t>
            </a:r>
            <a:endParaRPr lang="el-GR" sz="2000" dirty="0"/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&amp; αξιολόγηση μαθητών </a:t>
            </a:r>
            <a:r>
              <a:rPr lang="en-US" sz="2000" dirty="0"/>
              <a:t>(assessment)</a:t>
            </a:r>
            <a:r>
              <a:rPr lang="el-GR" sz="2000" dirty="0"/>
              <a:t>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σε </a:t>
            </a:r>
            <a:r>
              <a:rPr lang="el-GR" sz="2000" dirty="0" err="1"/>
              <a:t>κοινωνικο</a:t>
            </a:r>
            <a:r>
              <a:rPr lang="el-GR" sz="2000" dirty="0"/>
              <a:t>-επιστημονικής (</a:t>
            </a:r>
            <a:r>
              <a:rPr lang="en-US" sz="2000" dirty="0"/>
              <a:t>socio-scientific) </a:t>
            </a:r>
            <a:r>
              <a:rPr lang="el-GR" sz="2000" dirty="0"/>
              <a:t>φύσης θέματα (π.χ. φυσικό περιβάλλον</a:t>
            </a:r>
            <a:r>
              <a:rPr lang="en-US" sz="2000" dirty="0"/>
              <a:t>)</a:t>
            </a:r>
            <a:endParaRPr lang="el-GR" sz="2000" dirty="0"/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</a:t>
            </a:r>
            <a:r>
              <a:rPr lang="en-US" sz="2000" dirty="0"/>
              <a:t>&amp; </a:t>
            </a:r>
            <a:r>
              <a:rPr lang="el-GR" sz="2000" dirty="0"/>
              <a:t>θέματα Ανάλυσης (</a:t>
            </a:r>
            <a:r>
              <a:rPr lang="en-US" sz="2000" dirty="0"/>
              <a:t>calculus)</a:t>
            </a:r>
            <a:endParaRPr lang="el-GR" sz="2000" dirty="0"/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&amp; Δημιουργικότητα</a:t>
            </a:r>
          </a:p>
          <a:p>
            <a:pPr marL="342900" lvl="2" indent="-342900"/>
            <a:r>
              <a:rPr lang="el-GR" sz="2800" dirty="0"/>
              <a:t>Στην ομαδική εργασία </a:t>
            </a:r>
            <a:r>
              <a:rPr lang="el-GR" sz="2800" b="1" u="sng" dirty="0"/>
              <a:t>αξιολογείται</a:t>
            </a:r>
            <a:endParaRPr lang="el-GR" sz="2800" u="sng" dirty="0"/>
          </a:p>
          <a:p>
            <a:pPr marL="800100" lvl="3" indent="-342900"/>
            <a:r>
              <a:rPr lang="el-GR" sz="2400" dirty="0"/>
              <a:t>η συνεκτικότητα και η σαφήνεια στην παρουσίαση του θέματος</a:t>
            </a:r>
            <a:r>
              <a:rPr lang="en-US" sz="2400" dirty="0"/>
              <a:t>.</a:t>
            </a:r>
            <a:r>
              <a:rPr lang="el-GR" sz="2400" dirty="0"/>
              <a:t> </a:t>
            </a:r>
          </a:p>
          <a:p>
            <a:pPr marL="800100" lvl="3" indent="-342900"/>
            <a:r>
              <a:rPr lang="el-GR" sz="2400" dirty="0"/>
              <a:t>Οι περιορισμοί παρουσίασης που έχουν τεθεί</a:t>
            </a:r>
            <a:r>
              <a:rPr lang="en-US" sz="2400" dirty="0"/>
              <a:t>.</a:t>
            </a:r>
            <a:endParaRPr lang="el-GR" sz="2400" dirty="0"/>
          </a:p>
          <a:p>
            <a:pPr marL="800100" lvl="3" indent="-342900"/>
            <a:r>
              <a:rPr lang="el-GR" sz="2400" dirty="0"/>
              <a:t>Η </a:t>
            </a:r>
            <a:r>
              <a:rPr lang="el-GR" sz="2400" dirty="0" err="1"/>
              <a:t>συνθετότητα</a:t>
            </a:r>
            <a:r>
              <a:rPr lang="el-GR" sz="2400" dirty="0"/>
              <a:t> του θέματος που διαπραγματεύεται η εργασία (ελληνικό ή ξένο άρθρο)</a:t>
            </a:r>
          </a:p>
          <a:p>
            <a:pPr marL="800100" lvl="3" indent="-342900"/>
            <a:r>
              <a:rPr lang="el-GR" sz="2400" dirty="0"/>
              <a:t>ο βαθμός συνεργασίας της ομάδας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239718"/>
          </a:xfrm>
        </p:spPr>
        <p:txBody>
          <a:bodyPr>
            <a:normAutofit fontScale="70000" lnSpcReduction="20000"/>
          </a:bodyPr>
          <a:lstStyle/>
          <a:p>
            <a:r>
              <a:rPr lang="el-GR" sz="5100" b="1" dirty="0">
                <a:solidFill>
                  <a:srgbClr val="C00000"/>
                </a:solidFill>
              </a:rPr>
              <a:t>55% Τελική ατομική εργασία</a:t>
            </a:r>
            <a:r>
              <a:rPr lang="en-US" sz="5100" b="1" dirty="0">
                <a:solidFill>
                  <a:srgbClr val="C00000"/>
                </a:solidFill>
              </a:rPr>
              <a:t> </a:t>
            </a:r>
            <a:r>
              <a:rPr lang="en-US" sz="5100" i="1" dirty="0"/>
              <a:t>(</a:t>
            </a:r>
            <a:r>
              <a:rPr lang="el-GR" sz="5100" i="1" dirty="0"/>
              <a:t>10 σελίδες </a:t>
            </a:r>
            <a:r>
              <a:rPr lang="en-US" sz="5100" i="1" dirty="0"/>
              <a:t>word</a:t>
            </a:r>
            <a:r>
              <a:rPr lang="el-GR" sz="5100" i="1" dirty="0"/>
              <a:t>)</a:t>
            </a:r>
          </a:p>
          <a:p>
            <a:pPr lvl="1"/>
            <a:r>
              <a:rPr lang="el-GR" sz="3800" i="1" dirty="0"/>
              <a:t>θα σας δοθεί σχετικό χρονοδιάγραμμα προετοιμασίας</a:t>
            </a:r>
          </a:p>
          <a:p>
            <a:pPr marL="457200" lvl="1" indent="0">
              <a:buNone/>
            </a:pPr>
            <a:r>
              <a:rPr lang="el-GR" sz="4200" b="1" dirty="0"/>
              <a:t>Είδος εργασίας: </a:t>
            </a:r>
            <a:r>
              <a:rPr lang="el-GR" sz="4200" dirty="0"/>
              <a:t>Περιορισμένης κλίμακας εμπειρική έρευνα που θα βασίζεται σε ένα πρόβλημα που θα σχεδιάσετε οι ίδιοι.</a:t>
            </a:r>
          </a:p>
          <a:p>
            <a:pPr marL="400050" lvl="2" indent="0">
              <a:buNone/>
            </a:pPr>
            <a:r>
              <a:rPr lang="el-GR" sz="4200" b="1" dirty="0">
                <a:solidFill>
                  <a:srgbClr val="7030A0"/>
                </a:solidFill>
              </a:rPr>
              <a:t>Πλαίσιο του προβλήματος: </a:t>
            </a:r>
            <a:r>
              <a:rPr lang="el-GR" sz="4000" b="1" dirty="0">
                <a:solidFill>
                  <a:schemeClr val="accent3"/>
                </a:solidFill>
              </a:rPr>
              <a:t>περιβαλλοντικής φύσης ζήτημα </a:t>
            </a:r>
            <a:endParaRPr lang="el-GR" sz="4000" b="1" dirty="0">
              <a:solidFill>
                <a:schemeClr val="accent3"/>
              </a:solidFill>
            </a:endParaRPr>
          </a:p>
          <a:p>
            <a:pPr marL="742950" lvl="2" indent="-342900"/>
            <a:r>
              <a:rPr lang="el-GR" sz="4000" b="1" dirty="0"/>
              <a:t>Σχεδιάζετε ή </a:t>
            </a:r>
            <a:r>
              <a:rPr lang="el-GR" sz="4000" b="1" dirty="0" smtClean="0"/>
              <a:t>τροποποιείτε </a:t>
            </a:r>
            <a:r>
              <a:rPr lang="el-GR" sz="4000" b="1" dirty="0">
                <a:solidFill>
                  <a:schemeClr val="accent3"/>
                </a:solidFill>
              </a:rPr>
              <a:t>ένα ήδη γνωστό </a:t>
            </a:r>
            <a:r>
              <a:rPr lang="el-GR" sz="4000" b="1" dirty="0" smtClean="0">
                <a:solidFill>
                  <a:schemeClr val="accent3"/>
                </a:solidFill>
              </a:rPr>
              <a:t>περιβαλλοντικής φύσης </a:t>
            </a:r>
            <a:r>
              <a:rPr lang="el-GR" sz="4000" dirty="0" smtClean="0"/>
              <a:t>μαθηματικό </a:t>
            </a:r>
            <a:r>
              <a:rPr lang="el-GR" sz="4000" dirty="0"/>
              <a:t>πρόβλημα </a:t>
            </a:r>
          </a:p>
          <a:p>
            <a:pPr marL="742950" lvl="2" indent="-342900"/>
            <a:r>
              <a:rPr lang="el-GR" sz="4000" dirty="0"/>
              <a:t>Υλοποιείτε μια πειραματική διδασκαλία με 2-3 ή περισσότερους μαθητές.</a:t>
            </a:r>
          </a:p>
          <a:p>
            <a:pPr marL="742950" lvl="2" indent="-342900"/>
            <a:r>
              <a:rPr lang="el-GR" sz="4000" dirty="0"/>
              <a:t>Διαμορφώνετε μια ερευνητική εργασία που να αφορά την πειραματική διδασκαλία σας.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l-GR" dirty="0"/>
              <a:t>Τελική ατομική εργασία: η διαδικασία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8236" y="1124744"/>
            <a:ext cx="8654244" cy="4824536"/>
          </a:xfrm>
        </p:spPr>
        <p:txBody>
          <a:bodyPr>
            <a:noAutofit/>
          </a:bodyPr>
          <a:lstStyle/>
          <a:p>
            <a:pPr marL="742950" lvl="2" indent="-342900"/>
            <a:r>
              <a:rPr lang="el-GR" sz="2300" dirty="0"/>
              <a:t>ΣΧΕΔΙΑΣΜΟΣ: (</a:t>
            </a:r>
            <a:r>
              <a:rPr lang="el-GR" sz="2300" dirty="0" err="1"/>
              <a:t>επανα</a:t>
            </a:r>
            <a:r>
              <a:rPr lang="el-GR" sz="2300" dirty="0"/>
              <a:t>)Σχεδιάζετε </a:t>
            </a:r>
            <a:r>
              <a:rPr lang="el-GR" sz="2300" b="1" dirty="0"/>
              <a:t>ένα μαθηματικό πρόβλημα</a:t>
            </a:r>
            <a:r>
              <a:rPr lang="el-GR" sz="2300" dirty="0"/>
              <a:t> </a:t>
            </a:r>
            <a:r>
              <a:rPr lang="el-GR" sz="2300" dirty="0">
                <a:solidFill>
                  <a:schemeClr val="accent3"/>
                </a:solidFill>
              </a:rPr>
              <a:t>(</a:t>
            </a:r>
            <a:r>
              <a:rPr lang="el-GR" sz="2300" i="1" dirty="0">
                <a:solidFill>
                  <a:schemeClr val="accent3"/>
                </a:solidFill>
              </a:rPr>
              <a:t>να έχει τα χαρακτηριστικά του προβλήματος όπως ορίστηκε στη διάρκεια του μαθήματος</a:t>
            </a:r>
            <a:r>
              <a:rPr lang="el-GR" sz="2300" dirty="0">
                <a:solidFill>
                  <a:schemeClr val="accent3"/>
                </a:solidFill>
              </a:rPr>
              <a:t>)</a:t>
            </a:r>
          </a:p>
          <a:p>
            <a:pPr marL="742950" lvl="2" indent="-342900"/>
            <a:r>
              <a:rPr lang="el-GR" sz="2300" dirty="0"/>
              <a:t>ΣΥΛΛΟΓΗ ΕΜΠΕΙΡΙΚΩΝ ΔΕΔΟΜΕΝΩΝ: Το πρόβλημα που σχεδιάσατε δίνεται είτε στην τάξη είτε σε μια μικρή ομάδα μαθητών ή ακόμα και σε ένα μαθητή.</a:t>
            </a:r>
          </a:p>
          <a:p>
            <a:pPr marL="1200150" lvl="3" indent="-342900"/>
            <a:r>
              <a:rPr lang="el-GR" dirty="0"/>
              <a:t>Ερευνητική μελέτη πτυχών της μαθηματικής δραστηριότητας που αναπτύχθηκε όπως π.χ. οι διδακτικές σας πρακτικές ή οι στρατηγικές των μαθητών ή η αξιολόγηση των λύσεων των μαθητών κ.ά</a:t>
            </a:r>
            <a:r>
              <a:rPr lang="el-GR" sz="2300" dirty="0"/>
              <a:t>. </a:t>
            </a:r>
          </a:p>
          <a:p>
            <a:pPr marL="742950" lvl="2" indent="-342900"/>
            <a:r>
              <a:rPr lang="el-GR" sz="2300" dirty="0"/>
              <a:t>ΣΥΓΓΡΑΦΗ ΕΡΕΥΝΗΤΙΚΗΣ ΕΡΓΑΣΙΑΣ: Διαμορφώνετε κείμενο στο οποίο παρουσιάζετε την ερευνητική σας εργασία. </a:t>
            </a:r>
          </a:p>
          <a:p>
            <a:pPr marL="742950" lvl="2" indent="-342900"/>
            <a:r>
              <a:rPr lang="el-GR" sz="2300" b="1" dirty="0">
                <a:solidFill>
                  <a:srgbClr val="FF0000"/>
                </a:solidFill>
              </a:rPr>
              <a:t>Παράδοση τελικής εργασίας: 09</a:t>
            </a:r>
            <a:r>
              <a:rPr lang="el-GR" sz="2300" b="1" u="sng" dirty="0">
                <a:solidFill>
                  <a:srgbClr val="FF0000"/>
                </a:solidFill>
              </a:rPr>
              <a:t> </a:t>
            </a:r>
            <a:r>
              <a:rPr lang="el-GR" sz="2300" b="1" u="sng">
                <a:solidFill>
                  <a:srgbClr val="FF0000"/>
                </a:solidFill>
              </a:rPr>
              <a:t>Ιουνίου </a:t>
            </a:r>
            <a:r>
              <a:rPr lang="el-GR" sz="2300" b="1" u="sng" smtClean="0">
                <a:solidFill>
                  <a:srgbClr val="FF0000"/>
                </a:solidFill>
              </a:rPr>
              <a:t>2024</a:t>
            </a:r>
            <a:r>
              <a:rPr lang="el-GR" sz="2300" b="1" u="sng" smtClean="0"/>
              <a:t>.</a:t>
            </a:r>
            <a:endParaRPr lang="el-GR" sz="2300" b="1" u="sng" dirty="0"/>
          </a:p>
        </p:txBody>
      </p:sp>
    </p:spTree>
    <p:extLst>
      <p:ext uri="{BB962C8B-B14F-4D97-AF65-F5344CB8AC3E}">
        <p14:creationId xmlns:p14="http://schemas.microsoft.com/office/powerpoint/2010/main" val="119452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l-GR" dirty="0"/>
              <a:t>Αξιολόγηση τελικής εργασίας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5008" y="1138138"/>
            <a:ext cx="8229600" cy="5445224"/>
          </a:xfrm>
        </p:spPr>
        <p:txBody>
          <a:bodyPr>
            <a:noAutofit/>
          </a:bodyPr>
          <a:lstStyle/>
          <a:p>
            <a:pPr marL="396000" lvl="1" indent="0">
              <a:buNone/>
            </a:pPr>
            <a:r>
              <a:rPr lang="el-GR" sz="2400" b="1" i="1" dirty="0">
                <a:solidFill>
                  <a:srgbClr val="C00000"/>
                </a:solidFill>
              </a:rPr>
              <a:t>Α) Σχεδιασμός προβλήματος </a:t>
            </a:r>
            <a:r>
              <a:rPr lang="el-GR" sz="2400" i="1" dirty="0">
                <a:solidFill>
                  <a:srgbClr val="C00000"/>
                </a:solidFill>
              </a:rPr>
              <a:t>(</a:t>
            </a:r>
            <a:r>
              <a:rPr lang="el-GR" sz="2400" dirty="0">
                <a:solidFill>
                  <a:srgbClr val="C00000"/>
                </a:solidFill>
              </a:rPr>
              <a:t>Πρωτοτυπία/στοιχεία αυθεντικότητας)                   				2</a:t>
            </a:r>
            <a:r>
              <a:rPr lang="el-GR" sz="2400" b="1" dirty="0">
                <a:solidFill>
                  <a:srgbClr val="C00000"/>
                </a:solidFill>
              </a:rPr>
              <a:t>0%</a:t>
            </a:r>
          </a:p>
          <a:p>
            <a:pPr marL="396000" lvl="1" indent="0">
              <a:buNone/>
            </a:pPr>
            <a:r>
              <a:rPr lang="el-GR" sz="2400" b="1" dirty="0">
                <a:solidFill>
                  <a:srgbClr val="C00000"/>
                </a:solidFill>
              </a:rPr>
              <a:t>Β) συγγραφή της ερευνητικής εργασίας                            80%</a:t>
            </a:r>
          </a:p>
          <a:p>
            <a:r>
              <a:rPr lang="el-GR" dirty="0"/>
              <a:t>Στη συγγραφή της ερευνητικής εργασίας θα αξιολογηθούν</a:t>
            </a:r>
          </a:p>
          <a:p>
            <a:pPr lvl="1"/>
            <a:r>
              <a:rPr lang="el-GR" sz="2200" dirty="0"/>
              <a:t>Η σαφήνεια διατύπωσης του ερευνητικού θέματος /ερωτήματος                                                                               10%</a:t>
            </a:r>
          </a:p>
          <a:p>
            <a:pPr lvl="1"/>
            <a:r>
              <a:rPr lang="el-GR" sz="2200" dirty="0"/>
              <a:t>Η βιβλιογραφική ανασκόπηση: Η σύνδεση του θέματος μελέτης με σχετικά κείμενα και άρθρα που έχουν παρουσιαστεί στο μάθημα και όχι μόνον...     				   30%                                          </a:t>
            </a:r>
          </a:p>
          <a:p>
            <a:pPr lvl="1"/>
            <a:r>
              <a:rPr lang="el-GR" sz="2200" dirty="0"/>
              <a:t>συνοχή και σαφήνεια παρουσίασής των ερευνητικών </a:t>
            </a:r>
          </a:p>
          <a:p>
            <a:pPr marL="457200" lvl="1" indent="0">
              <a:buNone/>
            </a:pPr>
            <a:r>
              <a:rPr lang="el-GR" sz="2200" dirty="0"/>
              <a:t>     αποτελεσμάτων                                                                              30%</a:t>
            </a:r>
          </a:p>
          <a:p>
            <a:pPr lvl="1"/>
            <a:r>
              <a:rPr lang="el-GR" sz="2200" dirty="0"/>
              <a:t>συμβατότητα με τις οδηγίες συγγραφής                                   10%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Ενημέρωση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Σε περίπτωση που η </a:t>
            </a:r>
            <a:r>
              <a:rPr lang="el-GR" sz="2800" dirty="0">
                <a:solidFill>
                  <a:srgbClr val="FF0000"/>
                </a:solidFill>
              </a:rPr>
              <a:t>τελική ατομική εργασία δεν </a:t>
            </a:r>
            <a:r>
              <a:rPr lang="el-GR" sz="2800" dirty="0"/>
              <a:t>παραδοθεί </a:t>
            </a:r>
            <a:r>
              <a:rPr lang="el-GR" sz="2800" u="sng" dirty="0"/>
              <a:t>μετά την προκαθορισμένη ημερομηνία </a:t>
            </a:r>
            <a:r>
              <a:rPr lang="el-GR" sz="2800" dirty="0"/>
              <a:t>θα υπάρχει ‘</a:t>
            </a:r>
            <a:r>
              <a:rPr lang="en-US" sz="2800" dirty="0"/>
              <a:t>penalty</a:t>
            </a:r>
            <a:r>
              <a:rPr lang="el-GR" sz="2800" dirty="0"/>
              <a:t>’ αφαίρεσης</a:t>
            </a:r>
            <a:r>
              <a:rPr lang="en-US" sz="2800" dirty="0"/>
              <a:t> </a:t>
            </a:r>
            <a:r>
              <a:rPr lang="el-GR" sz="2800" dirty="0"/>
              <a:t>3 μονάδων στον </a:t>
            </a:r>
            <a:r>
              <a:rPr lang="el-GR" sz="2800" dirty="0">
                <a:solidFill>
                  <a:srgbClr val="FF0000"/>
                </a:solidFill>
              </a:rPr>
              <a:t>τελικό βαθμό του μαθήματος</a:t>
            </a:r>
            <a:r>
              <a:rPr lang="el-G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242828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0B4E8E1A8AEED844A1752FB9AC60F6CA" ma:contentTypeVersion="4" ma:contentTypeDescription="Δημιουργία νέου εγγράφου" ma:contentTypeScope="" ma:versionID="ad6d1c1e95dc254a94c72d876408ae44">
  <xsd:schema xmlns:xsd="http://www.w3.org/2001/XMLSchema" xmlns:xs="http://www.w3.org/2001/XMLSchema" xmlns:p="http://schemas.microsoft.com/office/2006/metadata/properties" xmlns:ns3="b4500b3e-1639-4d9d-95e6-cae1eb20574f" targetNamespace="http://schemas.microsoft.com/office/2006/metadata/properties" ma:root="true" ma:fieldsID="418a2acf28f80e8774e4bc4db42dc633" ns3:_="">
    <xsd:import namespace="b4500b3e-1639-4d9d-95e6-cae1eb2057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0b3e-1639-4d9d-95e6-cae1eb2057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64D6C5-ADAB-4F8A-9672-BB68BB22E308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b4500b3e-1639-4d9d-95e6-cae1eb20574f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4B420E6-8C00-4684-8E0C-9506EB9CD1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500b3e-1639-4d9d-95e6-cae1eb2057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3FA98B-5520-439B-858F-908EFCFFF2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696</Words>
  <Application>Microsoft Office PowerPoint</Application>
  <PresentationFormat>Προβολή στην οθόνη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Arial</vt:lpstr>
      <vt:lpstr>Calibri</vt:lpstr>
      <vt:lpstr>Θέμα του Office</vt:lpstr>
      <vt:lpstr>Διδασκαλία και μάθηση των Μαθηματικών  με διαδικασίες επίλυσης προβλημάτων</vt:lpstr>
      <vt:lpstr>Διδακτικές ενότητες</vt:lpstr>
      <vt:lpstr>Αξιολόγηση μαθήματος </vt:lpstr>
      <vt:lpstr>Παρουσίαση του PowerPoint</vt:lpstr>
      <vt:lpstr>Παρουσίαση του PowerPoint</vt:lpstr>
      <vt:lpstr>Τελική ατομική εργασία: η διαδικασία</vt:lpstr>
      <vt:lpstr>Αξιολόγηση τελικής εργασίας</vt:lpstr>
      <vt:lpstr>Ενημέρωση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‘Υλη &amp; αξιολόγηση μαθήματος</dc:title>
  <dc:creator>A.Kallioras</dc:creator>
  <cp:lastModifiedBy>Chr. Triantafillou</cp:lastModifiedBy>
  <cp:revision>114</cp:revision>
  <dcterms:created xsi:type="dcterms:W3CDTF">2017-09-16T09:41:01Z</dcterms:created>
  <dcterms:modified xsi:type="dcterms:W3CDTF">2024-02-09T10:09:06Z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0x0101000B4E8E1A8AEED844A1752FB9AC60F6CA</vt:lpwstr>
  </property>
</Properties>
</file>