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01" r:id="rId3"/>
    <p:sldId id="302" r:id="rId4"/>
    <p:sldId id="303" r:id="rId5"/>
    <p:sldId id="306" r:id="rId6"/>
    <p:sldId id="298" r:id="rId7"/>
    <p:sldId id="307" r:id="rId8"/>
    <p:sldId id="308" r:id="rId9"/>
    <p:sldId id="280" r:id="rId10"/>
    <p:sldId id="282" r:id="rId11"/>
    <p:sldId id="290" r:id="rId12"/>
    <p:sldId id="305" r:id="rId13"/>
    <p:sldId id="304" r:id="rId14"/>
    <p:sldId id="281" r:id="rId1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429" autoAdjust="0"/>
    <p:restoredTop sz="94660"/>
  </p:normalViewPr>
  <p:slideViewPr>
    <p:cSldViewPr>
      <p:cViewPr varScale="1">
        <p:scale>
          <a:sx n="65" d="100"/>
          <a:sy n="65" d="100"/>
        </p:scale>
        <p:origin x="1354" y="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8C605496-340D-41DE-8F25-D00B6C87BF3D}" type="datetimeFigureOut">
              <a:rPr lang="el-GR" smtClean="0"/>
              <a:pPr/>
              <a:t>28/4/2020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FB6C62C-8EAF-4AD7-8D04-04F3EFF1185F}"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8C605496-340D-41DE-8F25-D00B6C87BF3D}" type="datetimeFigureOut">
              <a:rPr lang="el-GR" smtClean="0"/>
              <a:pPr/>
              <a:t>28/4/2020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FB6C62C-8EAF-4AD7-8D04-04F3EFF1185F}"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8C605496-340D-41DE-8F25-D00B6C87BF3D}" type="datetimeFigureOut">
              <a:rPr lang="el-GR" smtClean="0"/>
              <a:pPr/>
              <a:t>28/4/2020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FB6C62C-8EAF-4AD7-8D04-04F3EFF1185F}"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8C605496-340D-41DE-8F25-D00B6C87BF3D}" type="datetimeFigureOut">
              <a:rPr lang="el-GR" smtClean="0"/>
              <a:pPr/>
              <a:t>28/4/2020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FB6C62C-8EAF-4AD7-8D04-04F3EFF1185F}"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8C605496-340D-41DE-8F25-D00B6C87BF3D}" type="datetimeFigureOut">
              <a:rPr lang="el-GR" smtClean="0"/>
              <a:pPr/>
              <a:t>28/4/2020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FB6C62C-8EAF-4AD7-8D04-04F3EFF1185F}"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8C605496-340D-41DE-8F25-D00B6C87BF3D}" type="datetimeFigureOut">
              <a:rPr lang="el-GR" smtClean="0"/>
              <a:pPr/>
              <a:t>28/4/2020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BFB6C62C-8EAF-4AD7-8D04-04F3EFF1185F}"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8C605496-340D-41DE-8F25-D00B6C87BF3D}" type="datetimeFigureOut">
              <a:rPr lang="el-GR" smtClean="0"/>
              <a:pPr/>
              <a:t>28/4/2020</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BFB6C62C-8EAF-4AD7-8D04-04F3EFF1185F}"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8C605496-340D-41DE-8F25-D00B6C87BF3D}" type="datetimeFigureOut">
              <a:rPr lang="el-GR" smtClean="0"/>
              <a:pPr/>
              <a:t>28/4/2020</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BFB6C62C-8EAF-4AD7-8D04-04F3EFF1185F}"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8C605496-340D-41DE-8F25-D00B6C87BF3D}" type="datetimeFigureOut">
              <a:rPr lang="el-GR" smtClean="0"/>
              <a:pPr/>
              <a:t>28/4/2020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BFB6C62C-8EAF-4AD7-8D04-04F3EFF1185F}"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8C605496-340D-41DE-8F25-D00B6C87BF3D}" type="datetimeFigureOut">
              <a:rPr lang="el-GR" smtClean="0"/>
              <a:pPr/>
              <a:t>28/4/2020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BFB6C62C-8EAF-4AD7-8D04-04F3EFF1185F}"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8C605496-340D-41DE-8F25-D00B6C87BF3D}" type="datetimeFigureOut">
              <a:rPr lang="el-GR" smtClean="0"/>
              <a:pPr/>
              <a:t>28/4/2020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BFB6C62C-8EAF-4AD7-8D04-04F3EFF1185F}"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605496-340D-41DE-8F25-D00B6C87BF3D}" type="datetimeFigureOut">
              <a:rPr lang="el-GR" smtClean="0"/>
              <a:pPr/>
              <a:t>28/4/2020</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B6C62C-8EAF-4AD7-8D04-04F3EFF1185F}"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2.bp.blogspot.com/-ntGqlo-oUcA/T9JajszSZ9I/AAAAAAAAAY0/Ai8MmlEtb7c/s1600/%CF%83%CF%80%CE%B1%CE%B6%CE%BF%CE%BA%CE%B5%CF%86%CE%B1%CE%BB%CE%B9%CE%AD%CF%82.jpeg"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fldoe.org/accountability/assessments/national-international-assessments/pisa.s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323528" y="1844825"/>
            <a:ext cx="8496944" cy="1755626"/>
          </a:xfrm>
        </p:spPr>
        <p:txBody>
          <a:bodyPr>
            <a:normAutofit fontScale="90000"/>
          </a:bodyPr>
          <a:lstStyle/>
          <a:p>
            <a:r>
              <a:rPr lang="el-GR" dirty="0" smtClean="0"/>
              <a:t>Διδασκαλία και Μάθηση των Μαθηματικών με διαδικασίες επίλυσης προβλημάτων</a:t>
            </a:r>
            <a:endParaRPr lang="el-GR" dirty="0"/>
          </a:p>
        </p:txBody>
      </p:sp>
      <p:sp>
        <p:nvSpPr>
          <p:cNvPr id="3" name="2 - Υπότιτλος"/>
          <p:cNvSpPr>
            <a:spLocks noGrp="1"/>
          </p:cNvSpPr>
          <p:nvPr>
            <p:ph type="subTitle" idx="1"/>
          </p:nvPr>
        </p:nvSpPr>
        <p:spPr>
          <a:xfrm>
            <a:off x="1371600" y="4797152"/>
            <a:ext cx="6400800" cy="841648"/>
          </a:xfrm>
        </p:spPr>
        <p:txBody>
          <a:bodyPr>
            <a:normAutofit/>
          </a:bodyPr>
          <a:lstStyle/>
          <a:p>
            <a:r>
              <a:rPr lang="el-GR" b="1" dirty="0" smtClean="0">
                <a:solidFill>
                  <a:srgbClr val="0070C0"/>
                </a:solidFill>
              </a:rPr>
              <a:t>Μαθηματικός </a:t>
            </a:r>
            <a:r>
              <a:rPr lang="el-GR" b="1" dirty="0" err="1" smtClean="0">
                <a:solidFill>
                  <a:srgbClr val="0070C0"/>
                </a:solidFill>
              </a:rPr>
              <a:t>εγγραματισμός</a:t>
            </a:r>
            <a:endParaRPr lang="el-GR" b="1" dirty="0">
              <a:solidFill>
                <a:srgbClr val="0070C0"/>
              </a:solidFill>
            </a:endParaRPr>
          </a:p>
        </p:txBody>
      </p:sp>
      <p:pic>
        <p:nvPicPr>
          <p:cNvPr id="4" name="3 - Εικόνα" descr="http://2.bp.blogspot.com/-ntGqlo-oUcA/T9JajszSZ9I/AAAAAAAAAY0/Ai8MmlEtb7c/s1600/%CF%83%CF%80%CE%B1%CE%B6%CE%BF%CE%BA%CE%B5%CF%86%CE%B1%CE%BB%CE%B9%CE%AD%CF%82.jpeg">
            <a:hlinkClick r:id="rId2"/>
          </p:cNvPr>
          <p:cNvPicPr/>
          <p:nvPr/>
        </p:nvPicPr>
        <p:blipFill>
          <a:blip r:embed="rId3" cstate="print"/>
          <a:srcRect/>
          <a:stretch>
            <a:fillRect/>
          </a:stretch>
        </p:blipFill>
        <p:spPr bwMode="auto">
          <a:xfrm>
            <a:off x="7164288" y="260648"/>
            <a:ext cx="1735207" cy="172819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Δεξιότητες του μαθητή σε επίπεδο μαθηματικού </a:t>
            </a:r>
            <a:r>
              <a:rPr lang="el-GR" dirty="0" err="1" smtClean="0"/>
              <a:t>εγγραμματισμού</a:t>
            </a:r>
            <a:r>
              <a:rPr lang="el-GR" dirty="0" smtClean="0"/>
              <a:t> </a:t>
            </a:r>
            <a:endParaRPr lang="el-GR" dirty="0"/>
          </a:p>
        </p:txBody>
      </p:sp>
      <p:sp>
        <p:nvSpPr>
          <p:cNvPr id="3" name="2 - Θέση περιεχομένου"/>
          <p:cNvSpPr>
            <a:spLocks noGrp="1"/>
          </p:cNvSpPr>
          <p:nvPr>
            <p:ph idx="1"/>
          </p:nvPr>
        </p:nvSpPr>
        <p:spPr/>
        <p:txBody>
          <a:bodyPr>
            <a:normAutofit fontScale="70000" lnSpcReduction="20000"/>
          </a:bodyPr>
          <a:lstStyle/>
          <a:p>
            <a:r>
              <a:rPr lang="el-GR" dirty="0" smtClean="0"/>
              <a:t>Ως προς το μαθηματικό περιεχόμενο η ερώτηση απαιτεί τον εντοπισμό και την ερμηνεία των αλλαγών της κλίσης σε διαφορετικά σημεία της καμπύλης και συσχέτισή της με το ρυθμό ανάπτυξης ενός φαινομένου.</a:t>
            </a:r>
          </a:p>
          <a:p>
            <a:r>
              <a:rPr lang="el-GR" dirty="0" smtClean="0"/>
              <a:t>Προκειμένου να απαντήσουν στην ερώτηση οι μαθητές χρειάζεται</a:t>
            </a:r>
          </a:p>
          <a:p>
            <a:pPr lvl="1"/>
            <a:r>
              <a:rPr lang="el-GR" dirty="0" smtClean="0"/>
              <a:t>Να αποκωδικοποιήσουν το νόημα των μαθηματικών αναπαραστάσεων του σχήματος</a:t>
            </a:r>
          </a:p>
          <a:p>
            <a:pPr lvl="1"/>
            <a:r>
              <a:rPr lang="el-GR" dirty="0" smtClean="0"/>
              <a:t>Να αναγνωρίσουν και να ερμηνεύσουν την έννοια της «φθίνουσας ανάπτυξης/αύξησης»</a:t>
            </a:r>
          </a:p>
          <a:p>
            <a:pPr lvl="1"/>
            <a:r>
              <a:rPr lang="el-GR" dirty="0" smtClean="0"/>
              <a:t>Να εντάξουν την ερμηνεία τους σε μια κατάσταση κοινωνική (μεταβολή του μέσου ύψους αγοριών και κοριτσιών)</a:t>
            </a:r>
          </a:p>
          <a:p>
            <a:pPr lvl="1"/>
            <a:r>
              <a:rPr lang="el-GR" dirty="0" smtClean="0"/>
              <a:t>Να συνθέσουν δημιουργικά μαθηματικές έννοιες (ρυθμός μεταβολής</a:t>
            </a:r>
            <a:r>
              <a:rPr lang="en-US" dirty="0" smtClean="0"/>
              <a:t>, </a:t>
            </a:r>
            <a:r>
              <a:rPr lang="el-GR" dirty="0" smtClean="0"/>
              <a:t>κλίση καμπύλης) </a:t>
            </a:r>
          </a:p>
          <a:p>
            <a:pPr lvl="1"/>
            <a:r>
              <a:rPr lang="el-GR" dirty="0" smtClean="0"/>
              <a:t>Να αναπτύξουν μια μαθηματικά τεκμηριωμένη ερμηνεία.</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000"/>
                                        <p:tgtEl>
                                          <p:spTgt spid="3">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2000"/>
                                        <p:tgtEl>
                                          <p:spTgt spid="3">
                                            <p:txEl>
                                              <p:pRg st="3" end="3"/>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2000"/>
                                        <p:tgtEl>
                                          <p:spTgt spid="3">
                                            <p:txEl>
                                              <p:pRg st="4" end="4"/>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2000"/>
                                        <p:tgtEl>
                                          <p:spTgt spid="3">
                                            <p:txEl>
                                              <p:pRg st="5" end="5"/>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Κριτική στα διεθνή τεστ αξιολόγησης μαθητών</a:t>
            </a:r>
            <a:endParaRPr lang="el-GR" dirty="0"/>
          </a:p>
        </p:txBody>
      </p:sp>
      <p:sp>
        <p:nvSpPr>
          <p:cNvPr id="3" name="2 - Θέση περιεχομένου"/>
          <p:cNvSpPr>
            <a:spLocks noGrp="1"/>
          </p:cNvSpPr>
          <p:nvPr>
            <p:ph idx="1"/>
          </p:nvPr>
        </p:nvSpPr>
        <p:spPr>
          <a:xfrm>
            <a:off x="457200" y="1600200"/>
            <a:ext cx="8229600" cy="4781128"/>
          </a:xfrm>
        </p:spPr>
        <p:txBody>
          <a:bodyPr>
            <a:normAutofit fontScale="92500"/>
          </a:bodyPr>
          <a:lstStyle/>
          <a:p>
            <a:r>
              <a:rPr lang="el-GR" dirty="0" smtClean="0"/>
              <a:t>Πολλές χώρες προσπαθούν να υιοθετήσουν τα αναλυτικά προγράμματα των χωρών που οι μαθητές τους έχουν υψηλά σκορ στο διαγωνισμό.</a:t>
            </a:r>
          </a:p>
          <a:p>
            <a:r>
              <a:rPr lang="el-GR" dirty="0" smtClean="0"/>
              <a:t>Οι διαγωνισμοί PISA, έχουν δεχτεί πολλές κριτικές η κυριότερη κριτική είναι ότι </a:t>
            </a:r>
            <a:r>
              <a:rPr lang="el-GR" dirty="0" smtClean="0">
                <a:solidFill>
                  <a:srgbClr val="7030A0"/>
                </a:solidFill>
              </a:rPr>
              <a:t>προωθούν σιωπηρά την ιδέα ενός παγκόσμιου μαθηματικού προγράμματος σπουδών </a:t>
            </a:r>
          </a:p>
          <a:p>
            <a:pPr lvl="1"/>
            <a:r>
              <a:rPr lang="el-GR" dirty="0" smtClean="0"/>
              <a:t>ένα πρόγραμμα σπουδών στο οποίο θα ακολουθήσουν όλα τα εκπαιδευτικά συστήματα </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Εικόνα 6"/>
          <p:cNvPicPr>
            <a:picLocks noChangeAspect="1"/>
          </p:cNvPicPr>
          <p:nvPr/>
        </p:nvPicPr>
        <p:blipFill>
          <a:blip r:embed="rId2"/>
          <a:stretch>
            <a:fillRect/>
          </a:stretch>
        </p:blipFill>
        <p:spPr>
          <a:xfrm>
            <a:off x="123825" y="523875"/>
            <a:ext cx="8896350" cy="5810250"/>
          </a:xfrm>
          <a:prstGeom prst="rect">
            <a:avLst/>
          </a:prstGeom>
        </p:spPr>
      </p:pic>
    </p:spTree>
    <p:extLst>
      <p:ext uri="{BB962C8B-B14F-4D97-AF65-F5344CB8AC3E}">
        <p14:creationId xmlns:p14="http://schemas.microsoft.com/office/powerpoint/2010/main" val="26955328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Σύγχρονες γενικές θεωρήσεις του μαθηματικού εγγραματισμού</a:t>
            </a:r>
            <a:endParaRPr lang="el-GR" dirty="0"/>
          </a:p>
        </p:txBody>
      </p:sp>
      <p:sp>
        <p:nvSpPr>
          <p:cNvPr id="3" name="2 - Θέση περιεχομένου"/>
          <p:cNvSpPr>
            <a:spLocks noGrp="1"/>
          </p:cNvSpPr>
          <p:nvPr>
            <p:ph idx="1"/>
          </p:nvPr>
        </p:nvSpPr>
        <p:spPr>
          <a:xfrm>
            <a:off x="142844" y="1600200"/>
            <a:ext cx="8605620" cy="4925144"/>
          </a:xfrm>
        </p:spPr>
        <p:txBody>
          <a:bodyPr>
            <a:normAutofit fontScale="55000" lnSpcReduction="20000"/>
          </a:bodyPr>
          <a:lstStyle/>
          <a:p>
            <a:r>
              <a:rPr lang="el-GR" sz="3300" dirty="0" smtClean="0"/>
              <a:t>Να γνωρίσουν όλοι οι μαθητές την ανάπτυξη των μαθηματικών σε όλες τις ηπείρους και σε όλους τους πολιτισμούς ως μια ανθρώπινη δραστηριότητα, μια δραστηριότητα αδιαχώριστη από την ιστορία της ανθρωπότητας.</a:t>
            </a:r>
          </a:p>
          <a:p>
            <a:pPr lvl="1"/>
            <a:r>
              <a:rPr lang="el-GR" sz="3300" dirty="0" smtClean="0"/>
              <a:t>Είναι επομένως σημαντικό να απεικονίζονται τα μαθηματικά ως μια ζωντανή επιστήμη.</a:t>
            </a:r>
          </a:p>
          <a:p>
            <a:r>
              <a:rPr lang="el-GR" sz="3300" dirty="0" smtClean="0"/>
              <a:t>Πρέπει να αναλογιστούν για το ρόλο που έπαιξαν τα μαθηματικά και εξακολουθούν να παίζουν στην επιστημονική, τεχνολογική, οικονομική και κοινωνική ανάπτυξη. </a:t>
            </a:r>
          </a:p>
          <a:p>
            <a:r>
              <a:rPr lang="el-GR" sz="3300" dirty="0" smtClean="0"/>
              <a:t>Πρέπει να επιτρέψει στους μαθητές να εξασκήσουν τρόπους μαθηματικής σκέψης και μαθηματικού συλλογισμού και να κατανοήσουν τη δύναμη αυτής της σκέψης. </a:t>
            </a:r>
          </a:p>
          <a:p>
            <a:r>
              <a:rPr lang="el-GR" sz="3300" dirty="0" smtClean="0"/>
              <a:t>Πρέπει να προετοιμαστούν για την περαιτέρω κατάρτιση εκείνων που θα εισέλθουν σε επαγγέλματα που απαιτούν γνώση προηγμένων μαθηματικών.</a:t>
            </a:r>
          </a:p>
          <a:p>
            <a:pPr lvl="1"/>
            <a:r>
              <a:rPr lang="el-GR" sz="3300" dirty="0" smtClean="0"/>
              <a:t>όπως στους νέους τομείς εφαρμογής των μαθηματικών, τα νέα μαθηματικά εργαλεία που παρέχονται από τους υπολογιστές. </a:t>
            </a:r>
          </a:p>
          <a:p>
            <a:r>
              <a:rPr lang="el-GR" sz="3300" dirty="0" smtClean="0"/>
              <a:t>Θα πρέπει να δοθεί ιδιαίτερη έμφαση</a:t>
            </a:r>
          </a:p>
          <a:p>
            <a:pPr lvl="1"/>
            <a:r>
              <a:rPr lang="el-GR" sz="3300" dirty="0" smtClean="0"/>
              <a:t>στη σύνδεση των μαθηματικών, εκτός από την ιστορική τους αλληλεπίδραση με τη φυσική, με την επιστήμη των υπολογιστών, την οικονομία και τη βιολογία,</a:t>
            </a:r>
          </a:p>
          <a:p>
            <a:pPr lvl="1"/>
            <a:r>
              <a:rPr lang="el-GR" sz="3300" dirty="0" smtClean="0"/>
              <a:t>αλλά και στις εσωτερικές εξελίξεις που εμφανίζονται στα ίδια τα μαθηματικά με την αυξανόμενη σημασία στα διακριτά μαθηματικά και τις πιθανότητες.</a:t>
            </a:r>
          </a:p>
          <a:p>
            <a:pPr algn="r">
              <a:buNone/>
            </a:pPr>
            <a:r>
              <a:rPr lang="en-US" dirty="0" smtClean="0"/>
              <a:t>(</a:t>
            </a:r>
            <a:r>
              <a:rPr lang="en-US" dirty="0" err="1" smtClean="0"/>
              <a:t>Artigue</a:t>
            </a:r>
            <a:r>
              <a:rPr lang="en-US" dirty="0" smtClean="0"/>
              <a:t>, 2012)</a:t>
            </a:r>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Ενδεικτική βιβλιογραφία</a:t>
            </a:r>
            <a:endParaRPr lang="el-GR" dirty="0"/>
          </a:p>
        </p:txBody>
      </p:sp>
      <p:sp>
        <p:nvSpPr>
          <p:cNvPr id="3" name="2 - Θέση περιεχομένου"/>
          <p:cNvSpPr>
            <a:spLocks noGrp="1"/>
          </p:cNvSpPr>
          <p:nvPr>
            <p:ph idx="1"/>
          </p:nvPr>
        </p:nvSpPr>
        <p:spPr>
          <a:xfrm>
            <a:off x="251520" y="1556793"/>
            <a:ext cx="8784976" cy="3600399"/>
          </a:xfrm>
        </p:spPr>
        <p:txBody>
          <a:bodyPr>
            <a:noAutofit/>
          </a:bodyPr>
          <a:lstStyle/>
          <a:p>
            <a:r>
              <a:rPr lang="en-US" sz="2400" dirty="0" err="1" smtClean="0"/>
              <a:t>Artigue</a:t>
            </a:r>
            <a:r>
              <a:rPr lang="en-US" sz="2400" dirty="0" smtClean="0"/>
              <a:t>, M. (2012). </a:t>
            </a:r>
            <a:r>
              <a:rPr lang="en-US" sz="2400" i="1" dirty="0" smtClean="0"/>
              <a:t>Challenges in basic mathematics education. </a:t>
            </a:r>
            <a:r>
              <a:rPr lang="en-US" sz="2400" dirty="0" smtClean="0"/>
              <a:t>Paris: UNESCO. </a:t>
            </a:r>
            <a:endParaRPr lang="el-GR" sz="2400" dirty="0" smtClean="0"/>
          </a:p>
          <a:p>
            <a:r>
              <a:rPr lang="en-US" sz="2400" dirty="0" smtClean="0"/>
              <a:t>OECD</a:t>
            </a:r>
            <a:r>
              <a:rPr lang="en-US" sz="2400" dirty="0" smtClean="0"/>
              <a:t>, </a:t>
            </a:r>
            <a:r>
              <a:rPr lang="en-US" sz="2400" i="1" dirty="0" smtClean="0"/>
              <a:t>Attracting, Developing and Retaining Effective Teachers –Final Report: Teachers Matter. Paris: OECD, </a:t>
            </a:r>
            <a:r>
              <a:rPr lang="en-US" sz="2400" dirty="0" smtClean="0"/>
              <a:t>2005. 240 p.</a:t>
            </a:r>
          </a:p>
          <a:p>
            <a:r>
              <a:rPr lang="en-US" sz="2400" dirty="0" smtClean="0"/>
              <a:t>OECD, </a:t>
            </a:r>
            <a:r>
              <a:rPr lang="en-US" sz="2400" i="1" dirty="0" smtClean="0"/>
              <a:t>Encouraging Students’ Interest in Science and Technology Studies. Paris: OECD, 2008. 17 p.</a:t>
            </a:r>
          </a:p>
          <a:p>
            <a:r>
              <a:rPr lang="en-US" sz="2400" dirty="0" smtClean="0"/>
              <a:t>OECD PISA (2015). </a:t>
            </a:r>
            <a:r>
              <a:rPr lang="en-US" sz="2400" dirty="0" smtClean="0">
                <a:hlinkClick r:id="rId2"/>
              </a:rPr>
              <a:t>http://www.fldoe.org/accountability/assessments/national-international-assessments/pisa.stml</a:t>
            </a:r>
            <a:endParaRPr lang="el-GR" sz="2400" dirty="0">
              <a:solidFill>
                <a:srgbClr val="FF00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066130"/>
          </a:xfrm>
        </p:spPr>
        <p:txBody>
          <a:bodyPr>
            <a:normAutofit fontScale="90000"/>
          </a:bodyPr>
          <a:lstStyle/>
          <a:p>
            <a:r>
              <a:rPr lang="el-GR" dirty="0" smtClean="0"/>
              <a:t>Μαθηματικός </a:t>
            </a:r>
            <a:r>
              <a:rPr lang="el-GR" dirty="0" err="1" smtClean="0"/>
              <a:t>εγγραμματισμός</a:t>
            </a:r>
            <a:r>
              <a:rPr lang="el-GR" dirty="0" smtClean="0"/>
              <a:t> </a:t>
            </a:r>
            <a:r>
              <a:rPr lang="en-US" dirty="0" smtClean="0"/>
              <a:t>(mathematical literacy)</a:t>
            </a:r>
            <a:endParaRPr lang="el-GR" dirty="0"/>
          </a:p>
        </p:txBody>
      </p:sp>
      <p:sp>
        <p:nvSpPr>
          <p:cNvPr id="3" name="2 - Θέση περιεχομένου"/>
          <p:cNvSpPr>
            <a:spLocks noGrp="1"/>
          </p:cNvSpPr>
          <p:nvPr>
            <p:ph idx="1"/>
          </p:nvPr>
        </p:nvSpPr>
        <p:spPr>
          <a:xfrm>
            <a:off x="395536" y="1556792"/>
            <a:ext cx="8496944" cy="5040560"/>
          </a:xfrm>
        </p:spPr>
        <p:txBody>
          <a:bodyPr>
            <a:normAutofit fontScale="92500" lnSpcReduction="10000"/>
          </a:bodyPr>
          <a:lstStyle/>
          <a:p>
            <a:r>
              <a:rPr lang="el-GR" dirty="0" smtClean="0"/>
              <a:t>Μαθηματικός </a:t>
            </a:r>
            <a:r>
              <a:rPr lang="el-GR" dirty="0" err="1" smtClean="0"/>
              <a:t>εγγραμματισμός</a:t>
            </a:r>
            <a:r>
              <a:rPr lang="el-GR" dirty="0" smtClean="0"/>
              <a:t> ονομάζεται η ικανότητα του ατόμου </a:t>
            </a:r>
          </a:p>
          <a:p>
            <a:pPr lvl="1"/>
            <a:r>
              <a:rPr lang="el-GR" b="1" dirty="0" smtClean="0"/>
              <a:t>να αναλύει, να ερμηνεύει και να επεμβαίνει </a:t>
            </a:r>
            <a:r>
              <a:rPr lang="el-GR" dirty="0" smtClean="0"/>
              <a:t>στο κοινωνικό του περιβάλλον, χρησιμοποιώντας μαθηματικά </a:t>
            </a:r>
          </a:p>
          <a:p>
            <a:pPr lvl="1"/>
            <a:r>
              <a:rPr lang="el-GR" dirty="0" smtClean="0"/>
              <a:t>να διαθέτει την ικανότητα </a:t>
            </a:r>
            <a:r>
              <a:rPr lang="el-GR" b="1" dirty="0" smtClean="0"/>
              <a:t>να κατανοεί, να κρίνει, να δημιουργεί και να χρησιμοποιεί </a:t>
            </a:r>
            <a:r>
              <a:rPr lang="el-GR" dirty="0" smtClean="0"/>
              <a:t>τα μαθηματικά σε μια ποικιλία </a:t>
            </a:r>
            <a:r>
              <a:rPr lang="el-GR" dirty="0" err="1" smtClean="0"/>
              <a:t>ενδο</a:t>
            </a:r>
            <a:r>
              <a:rPr lang="el-GR" dirty="0" smtClean="0"/>
              <a:t>- και </a:t>
            </a:r>
            <a:r>
              <a:rPr lang="el-GR" dirty="0" err="1" smtClean="0"/>
              <a:t>εξω</a:t>
            </a:r>
            <a:r>
              <a:rPr lang="el-GR" dirty="0" smtClean="0"/>
              <a:t>-μαθηματικών πλαισίων και καταστάσεων</a:t>
            </a:r>
          </a:p>
          <a:p>
            <a:pPr lvl="1" algn="just"/>
            <a:r>
              <a:rPr lang="el-GR" dirty="0" smtClean="0"/>
              <a:t>να </a:t>
            </a:r>
            <a:r>
              <a:rPr lang="el-GR" b="1" dirty="0" smtClean="0"/>
              <a:t>αναπτύσσει τεκμηριωμένες κρίσεις</a:t>
            </a:r>
          </a:p>
          <a:p>
            <a:pPr lvl="1" algn="just"/>
            <a:r>
              <a:rPr lang="el-GR" dirty="0" smtClean="0"/>
              <a:t>να αναπτύσσει ικανότητες </a:t>
            </a:r>
            <a:r>
              <a:rPr lang="el-GR" b="1" dirty="0" smtClean="0"/>
              <a:t>δυναμικής σύνθεσης και εφαρμογής</a:t>
            </a:r>
            <a:r>
              <a:rPr lang="el-GR" dirty="0" smtClean="0"/>
              <a:t> της μαθηματικής του γνώση</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79512" y="116632"/>
            <a:ext cx="4248472" cy="6009531"/>
          </a:xfrm>
        </p:spPr>
        <p:txBody>
          <a:bodyPr>
            <a:normAutofit fontScale="92500" lnSpcReduction="10000"/>
          </a:bodyPr>
          <a:lstStyle/>
          <a:p>
            <a:r>
              <a:rPr lang="el-GR" dirty="0" smtClean="0"/>
              <a:t>Ο μαθηματικός </a:t>
            </a:r>
            <a:r>
              <a:rPr lang="el-GR" dirty="0" err="1" smtClean="0"/>
              <a:t>εγγραμματισμός</a:t>
            </a:r>
            <a:r>
              <a:rPr lang="el-GR" dirty="0" smtClean="0"/>
              <a:t> </a:t>
            </a:r>
            <a:r>
              <a:rPr lang="el-GR" b="1" dirty="0" smtClean="0"/>
              <a:t>δεν περιορίζεται</a:t>
            </a:r>
            <a:r>
              <a:rPr lang="el-GR" dirty="0" smtClean="0"/>
              <a:t> στη γνώση -απλώς- μαθηματικών όρων, διαδικασιών και μεθόδων που διδάσκονται στο σχολείο </a:t>
            </a:r>
          </a:p>
          <a:p>
            <a:r>
              <a:rPr lang="el-GR" dirty="0" smtClean="0"/>
              <a:t>αλλά αναφέρεται στη δυνατότητα </a:t>
            </a:r>
            <a:r>
              <a:rPr lang="el-GR" b="1" dirty="0" smtClean="0">
                <a:solidFill>
                  <a:srgbClr val="00B050"/>
                </a:solidFill>
              </a:rPr>
              <a:t>δημιουργικής σύνθεσης των μαθηματικών εννοιών και διαδικασιών</a:t>
            </a:r>
            <a:endParaRPr lang="el-GR" dirty="0" smtClean="0">
              <a:solidFill>
                <a:srgbClr val="00B050"/>
              </a:solidFill>
            </a:endParaRPr>
          </a:p>
          <a:p>
            <a:endParaRPr lang="el-GR" dirty="0"/>
          </a:p>
        </p:txBody>
      </p:sp>
      <p:pic>
        <p:nvPicPr>
          <p:cNvPr id="4" name="Picture 2"/>
          <p:cNvPicPr>
            <a:picLocks noChangeAspect="1" noChangeArrowheads="1"/>
          </p:cNvPicPr>
          <p:nvPr/>
        </p:nvPicPr>
        <p:blipFill>
          <a:blip r:embed="rId2" cstate="print"/>
          <a:srcRect l="8955" t="10000" r="8955" b="8333"/>
          <a:stretch>
            <a:fillRect/>
          </a:stretch>
        </p:blipFill>
        <p:spPr bwMode="auto">
          <a:xfrm>
            <a:off x="4644008" y="980728"/>
            <a:ext cx="4499992" cy="381642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endParaRPr lang="el-GR" dirty="0" smtClean="0"/>
          </a:p>
          <a:p>
            <a:endParaRPr lang="el-GR" dirty="0" smtClean="0"/>
          </a:p>
          <a:p>
            <a:endParaRPr lang="el-GR" dirty="0" smtClean="0"/>
          </a:p>
          <a:p>
            <a:r>
              <a:rPr lang="el-GR" dirty="0" smtClean="0"/>
              <a:t>Το πρόγραμμα </a:t>
            </a:r>
            <a:r>
              <a:rPr lang="en-US" dirty="0" smtClean="0"/>
              <a:t>PISA </a:t>
            </a:r>
          </a:p>
          <a:p>
            <a:pPr marL="0" indent="0">
              <a:buNone/>
            </a:pPr>
            <a:r>
              <a:rPr lang="el-GR" dirty="0" smtClean="0"/>
              <a:t>Διεθνές τεστ αξιολόγησης μαθητών</a:t>
            </a:r>
            <a:endParaRPr lang="el-G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7603" y="737418"/>
            <a:ext cx="7801897" cy="560439"/>
          </a:xfrm>
        </p:spPr>
        <p:txBody>
          <a:bodyPr>
            <a:noAutofit/>
          </a:bodyPr>
          <a:lstStyle/>
          <a:p>
            <a:pPr algn="ctr"/>
            <a:r>
              <a:rPr lang="en-US" sz="3200" b="1" dirty="0" smtClean="0">
                <a:solidFill>
                  <a:schemeClr val="accent1">
                    <a:lumMod val="50000"/>
                  </a:schemeClr>
                </a:solidFill>
                <a:latin typeface="Times New Roman" panose="02020603050405020304" pitchFamily="18" charset="0"/>
                <a:cs typeface="Times New Roman" panose="02020603050405020304" pitchFamily="18" charset="0"/>
              </a:rPr>
              <a:t>To</a:t>
            </a:r>
            <a:r>
              <a:rPr lang="el-GR" sz="3200" b="1" dirty="0" smtClean="0">
                <a:solidFill>
                  <a:schemeClr val="accent1">
                    <a:lumMod val="50000"/>
                  </a:schemeClr>
                </a:solidFill>
                <a:latin typeface="Times New Roman" panose="02020603050405020304" pitchFamily="18" charset="0"/>
                <a:cs typeface="Times New Roman" panose="02020603050405020304" pitchFamily="18" charset="0"/>
              </a:rPr>
              <a:t> </a:t>
            </a:r>
            <a:r>
              <a:rPr lang="el-GR" sz="3200" b="1" dirty="0">
                <a:solidFill>
                  <a:schemeClr val="accent1">
                    <a:lumMod val="50000"/>
                  </a:schemeClr>
                </a:solidFill>
                <a:latin typeface="Times New Roman" panose="02020603050405020304" pitchFamily="18" charset="0"/>
                <a:cs typeface="Times New Roman" panose="02020603050405020304" pitchFamily="18" charset="0"/>
              </a:rPr>
              <a:t>Πρόγραμμα PISA</a:t>
            </a:r>
            <a:endParaRPr lang="el-GR" sz="3200" dirty="0">
              <a:solidFill>
                <a:schemeClr val="accent1">
                  <a:lumMod val="50000"/>
                </a:schemeClr>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89681" y="1412777"/>
            <a:ext cx="8804787" cy="4680520"/>
          </a:xfrm>
        </p:spPr>
        <p:txBody>
          <a:bodyPr>
            <a:noAutofit/>
          </a:bodyPr>
          <a:lstStyle/>
          <a:p>
            <a:r>
              <a:rPr lang="el-GR" sz="2400" dirty="0"/>
              <a:t>Το πρόγραμμα </a:t>
            </a:r>
            <a:r>
              <a:rPr lang="en-US" sz="2400" dirty="0"/>
              <a:t>PISA </a:t>
            </a:r>
            <a:r>
              <a:rPr lang="en-US" sz="2400" i="1" dirty="0"/>
              <a:t>(</a:t>
            </a:r>
            <a:r>
              <a:rPr lang="en-US" sz="2400" i="1" dirty="0" err="1"/>
              <a:t>Programme</a:t>
            </a:r>
            <a:r>
              <a:rPr lang="en-US" sz="2400" i="1" dirty="0"/>
              <a:t> for International</a:t>
            </a:r>
            <a:r>
              <a:rPr lang="el-GR" sz="2400" i="1" dirty="0"/>
              <a:t> </a:t>
            </a:r>
            <a:r>
              <a:rPr lang="el-GR" sz="2400" i="1" dirty="0" err="1"/>
              <a:t>Student</a:t>
            </a:r>
            <a:r>
              <a:rPr lang="el-GR" sz="2400" i="1" dirty="0"/>
              <a:t> </a:t>
            </a:r>
            <a:r>
              <a:rPr lang="el-GR" sz="2400" i="1" dirty="0" err="1"/>
              <a:t>Assessment</a:t>
            </a:r>
            <a:r>
              <a:rPr lang="el-GR" sz="2400" i="1" dirty="0"/>
              <a:t>) </a:t>
            </a:r>
            <a:r>
              <a:rPr lang="el-GR" sz="2400" dirty="0"/>
              <a:t>είναι μια διεθνής εκπαιδευτική έρευνα της Διεύθυνσης Εκπαίδευσης του ΟΟΣΑ. </a:t>
            </a:r>
          </a:p>
          <a:p>
            <a:r>
              <a:rPr lang="el-GR" sz="2400" dirty="0"/>
              <a:t>Διεξάγεται σε τακτά χρονικά διαστήματα (κάθε τρία χρόνια), από το 2000 μέχρι σήμερα. </a:t>
            </a:r>
          </a:p>
          <a:p>
            <a:r>
              <a:rPr lang="el-GR" sz="2400" dirty="0"/>
              <a:t>Σκοπός του προγράμματος PISA είναι η παρακολούθηση σε σταθερή βάση της αποτελεσματικότητας των εκπαιδευτικών συστημάτων των συμμετεχουσών χωρών  με την παροχή διεθνών συγκρίσιμων στοιχείων</a:t>
            </a:r>
          </a:p>
          <a:p>
            <a:pPr marL="0" indent="0" algn="just">
              <a:buNone/>
            </a:pPr>
            <a:r>
              <a:rPr lang="el-GR" sz="2400" dirty="0" smtClean="0">
                <a:cs typeface="Times New Roman" panose="02020603050405020304" pitchFamily="18" charset="0"/>
              </a:rPr>
              <a:t>Στο </a:t>
            </a:r>
            <a:r>
              <a:rPr lang="el-GR" sz="2400" dirty="0">
                <a:cs typeface="Times New Roman" panose="02020603050405020304" pitchFamily="18" charset="0"/>
              </a:rPr>
              <a:t>πρόγραμμα PISA συμμετέχουν </a:t>
            </a:r>
            <a:r>
              <a:rPr lang="el-GR" sz="2400" dirty="0" smtClean="0">
                <a:cs typeface="Times New Roman" panose="02020603050405020304" pitchFamily="18" charset="0"/>
              </a:rPr>
              <a:t>72 </a:t>
            </a:r>
            <a:r>
              <a:rPr lang="el-GR" sz="2400" dirty="0">
                <a:cs typeface="Times New Roman" panose="02020603050405020304" pitchFamily="18" charset="0"/>
              </a:rPr>
              <a:t>χώρες και ξεκίνησε το 2000.</a:t>
            </a:r>
          </a:p>
          <a:p>
            <a:pPr marL="0" indent="0" algn="just">
              <a:buNone/>
            </a:pPr>
            <a:r>
              <a:rPr lang="el-GR" sz="2400" dirty="0" smtClean="0">
                <a:cs typeface="Times New Roman" panose="02020603050405020304" pitchFamily="18" charset="0"/>
              </a:rPr>
              <a:t>Κατά </a:t>
            </a:r>
            <a:r>
              <a:rPr lang="el-GR" sz="2400" dirty="0">
                <a:cs typeface="Times New Roman" panose="02020603050405020304" pitchFamily="18" charset="0"/>
              </a:rPr>
              <a:t>κανόνα, η συμμετοχή μαθητών-μαθητριών ανά χώρα στο Πρόγραμμα κυμαίνεται από 4.500 έως και 10.000 μαθητές</a:t>
            </a:r>
            <a:r>
              <a:rPr lang="el-GR" sz="2400" dirty="0" smtClean="0">
                <a:cs typeface="Times New Roman" panose="02020603050405020304" pitchFamily="18" charset="0"/>
              </a:rPr>
              <a:t>.</a:t>
            </a:r>
            <a:endParaRPr lang="el-GR" sz="2400" dirty="0"/>
          </a:p>
        </p:txBody>
      </p:sp>
    </p:spTree>
    <p:extLst>
      <p:ext uri="{BB962C8B-B14F-4D97-AF65-F5344CB8AC3E}">
        <p14:creationId xmlns:p14="http://schemas.microsoft.com/office/powerpoint/2010/main" val="36468355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88640"/>
            <a:ext cx="8435280" cy="1008112"/>
          </a:xfrm>
        </p:spPr>
        <p:txBody>
          <a:bodyPr>
            <a:normAutofit/>
          </a:bodyPr>
          <a:lstStyle/>
          <a:p>
            <a:r>
              <a:rPr lang="el-GR" dirty="0" smtClean="0"/>
              <a:t>Το πρόγραμμα </a:t>
            </a:r>
            <a:r>
              <a:rPr lang="en-US" dirty="0" smtClean="0"/>
              <a:t>PISA</a:t>
            </a:r>
            <a:endParaRPr lang="el-GR" dirty="0"/>
          </a:p>
        </p:txBody>
      </p:sp>
      <p:sp>
        <p:nvSpPr>
          <p:cNvPr id="3" name="2 - Θέση περιεχομένου"/>
          <p:cNvSpPr>
            <a:spLocks noGrp="1"/>
          </p:cNvSpPr>
          <p:nvPr>
            <p:ph idx="1"/>
          </p:nvPr>
        </p:nvSpPr>
        <p:spPr>
          <a:xfrm>
            <a:off x="285720" y="1357298"/>
            <a:ext cx="8712968" cy="5000660"/>
          </a:xfrm>
        </p:spPr>
        <p:txBody>
          <a:bodyPr>
            <a:normAutofit fontScale="77500" lnSpcReduction="20000"/>
          </a:bodyPr>
          <a:lstStyle/>
          <a:p>
            <a:r>
              <a:rPr lang="el-GR" dirty="0" smtClean="0"/>
              <a:t>Το </a:t>
            </a:r>
            <a:r>
              <a:rPr lang="el-GR" dirty="0" smtClean="0"/>
              <a:t>PISA αξιολογεί πόσο καλά προετοιμασμένοι είναι οι 15χρονοι μαθητές που βρίσκονται στο τέλος της υποχρεωτικής τους εκπαίδευσης, να αξιοποιούν γνώσεις και δεξιότητες που έχουν αποκτήσει στο σχολείο, για να αντιμετωπίζουν προ βλήματα της καθημερινής ζωής.</a:t>
            </a:r>
          </a:p>
          <a:p>
            <a:pPr lvl="1"/>
            <a:r>
              <a:rPr lang="el-GR" dirty="0" smtClean="0"/>
              <a:t>(</a:t>
            </a:r>
            <a:r>
              <a:rPr lang="el-GR" sz="3000" dirty="0" smtClean="0"/>
              <a:t>Α) εξετάζει τις επιδόσεις των μαθητών σε βασικά γνωστικά αντικείμενα, όπως η </a:t>
            </a:r>
            <a:r>
              <a:rPr lang="el-GR" sz="3000" b="1" dirty="0" smtClean="0"/>
              <a:t>Κατανόηση Κειμένου, τα Μαθηματικά και οι Φυσικές Επιστήμες.</a:t>
            </a:r>
          </a:p>
          <a:p>
            <a:pPr lvl="1"/>
            <a:r>
              <a:rPr lang="el-GR" sz="3000" dirty="0" smtClean="0"/>
              <a:t>(Β) </a:t>
            </a:r>
            <a:r>
              <a:rPr lang="el-GR" sz="3000" b="1" dirty="0" smtClean="0"/>
              <a:t>συλλέγει δεδομένα για παράγοντες του πλαισίου </a:t>
            </a:r>
            <a:r>
              <a:rPr lang="el-GR" sz="3000" dirty="0" smtClean="0"/>
              <a:t>(</a:t>
            </a:r>
            <a:r>
              <a:rPr lang="el-GR" sz="3000" dirty="0" err="1" smtClean="0"/>
              <a:t>κοινωνικο</a:t>
            </a:r>
            <a:r>
              <a:rPr lang="el-GR" sz="3000" dirty="0" smtClean="0"/>
              <a:t>-οικονομικό και πολιτισμικό επίπεδο του μαθητή, δομή της οικογένειας, προέλευση και γλώσσα του μαθητή και της οικογένειάς του, οργάνωση σχολείου, δομικά χαρακτηριστικά του εκπαιδευτικού συστήματος) </a:t>
            </a:r>
            <a:r>
              <a:rPr lang="el-GR" sz="3000" b="1" dirty="0" smtClean="0"/>
              <a:t>προκειμένου να διερευνήσει ενδεχόμενες συσχετίσεις τους με τις επιδόσεις των μαθητών</a:t>
            </a:r>
            <a:r>
              <a:rPr lang="el-GR" sz="3000" dirty="0" smtClean="0"/>
              <a:t>.</a:t>
            </a:r>
            <a:endParaRPr lang="el-GR" sz="3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8484" y="260648"/>
            <a:ext cx="7565921" cy="1336137"/>
          </a:xfrm>
        </p:spPr>
        <p:txBody>
          <a:bodyPr>
            <a:noAutofit/>
          </a:bodyPr>
          <a:lstStyle/>
          <a:p>
            <a:pPr marL="342900" lvl="0" indent="-342900" algn="ctr">
              <a:spcBef>
                <a:spcPts val="1000"/>
              </a:spcBef>
            </a:pPr>
            <a:r>
              <a:rPr lang="el-GR" sz="3200" b="1" dirty="0">
                <a:solidFill>
                  <a:schemeClr val="accent1">
                    <a:lumMod val="50000"/>
                  </a:schemeClr>
                </a:solidFill>
                <a:latin typeface="Times New Roman" panose="02020603050405020304" pitchFamily="18" charset="0"/>
                <a:ea typeface="+mn-ea"/>
                <a:cs typeface="Times New Roman" panose="02020603050405020304" pitchFamily="18" charset="0"/>
              </a:rPr>
              <a:t>Πώς αποτιμά το PISA τις γνώσεις και τις δεξιότητες των μαθητών</a:t>
            </a:r>
            <a:r>
              <a:rPr lang="el-GR" sz="3200" b="1" dirty="0" smtClean="0">
                <a:solidFill>
                  <a:schemeClr val="accent1">
                    <a:lumMod val="50000"/>
                  </a:schemeClr>
                </a:solidFill>
                <a:latin typeface="Times New Roman" panose="02020603050405020304" pitchFamily="18" charset="0"/>
                <a:ea typeface="+mn-ea"/>
                <a:cs typeface="Times New Roman" panose="02020603050405020304" pitchFamily="18" charset="0"/>
              </a:rPr>
              <a:t>;</a:t>
            </a:r>
            <a:endParaRPr lang="el-GR"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80219" y="1484784"/>
            <a:ext cx="8642555" cy="5234335"/>
          </a:xfrm>
        </p:spPr>
        <p:txBody>
          <a:bodyPr>
            <a:normAutofit/>
          </a:bodyPr>
          <a:lstStyle/>
          <a:p>
            <a:pPr algn="just"/>
            <a:r>
              <a:rPr lang="el-GR" sz="2000" dirty="0">
                <a:latin typeface="Times New Roman" panose="02020603050405020304" pitchFamily="18" charset="0"/>
                <a:cs typeface="Times New Roman" panose="02020603050405020304" pitchFamily="18" charset="0"/>
              </a:rPr>
              <a:t>Οι μαθητές που συμμετέχουν στο PISA συμπληρώνουν ένα φυλλάδιο που περιλαμβάνει</a:t>
            </a:r>
            <a:r>
              <a:rPr lang="el-GR" sz="2000" b="1" dirty="0">
                <a:latin typeface="Times New Roman" panose="02020603050405020304" pitchFamily="18" charset="0"/>
                <a:cs typeface="Times New Roman" panose="02020603050405020304" pitchFamily="18" charset="0"/>
              </a:rPr>
              <a:t> </a:t>
            </a:r>
            <a:r>
              <a:rPr lang="el-GR" sz="2000" dirty="0">
                <a:latin typeface="Times New Roman" panose="02020603050405020304" pitchFamily="18" charset="0"/>
                <a:cs typeface="Times New Roman" panose="02020603050405020304" pitchFamily="18" charset="0"/>
              </a:rPr>
              <a:t>θέματα και ερωτήσεις και από τα τρία γνωστικά </a:t>
            </a:r>
            <a:r>
              <a:rPr lang="el-GR" sz="2000" dirty="0" smtClean="0">
                <a:latin typeface="Times New Roman" panose="02020603050405020304" pitchFamily="18" charset="0"/>
                <a:cs typeface="Times New Roman" panose="02020603050405020304" pitchFamily="18" charset="0"/>
              </a:rPr>
              <a:t>αντικείμενα.</a:t>
            </a:r>
          </a:p>
          <a:p>
            <a:pPr algn="just"/>
            <a:r>
              <a:rPr lang="el-GR" sz="2000" dirty="0" smtClean="0">
                <a:latin typeface="Times New Roman" panose="02020603050405020304" pitchFamily="18" charset="0"/>
                <a:cs typeface="Times New Roman" panose="02020603050405020304" pitchFamily="18" charset="0"/>
              </a:rPr>
              <a:t>Απαντούν </a:t>
            </a:r>
            <a:r>
              <a:rPr lang="el-GR" sz="2000" dirty="0">
                <a:latin typeface="Times New Roman" panose="02020603050405020304" pitchFamily="18" charset="0"/>
                <a:cs typeface="Times New Roman" panose="02020603050405020304" pitchFamily="18" charset="0"/>
              </a:rPr>
              <a:t>επίσης ένα σύντομο ερωτηματολόγιο με ερωτήσεις που αφορούν στον ίδιο τον μαθητή, την οικογένειά του, καθώς και τη στάση του απέναντι στη μάθηση και το κύριο αντικείμενο αξιολόγησης της έρευνας. </a:t>
            </a:r>
            <a:endParaRPr lang="en-US" sz="2000" dirty="0" smtClean="0">
              <a:latin typeface="Times New Roman" panose="02020603050405020304" pitchFamily="18" charset="0"/>
              <a:cs typeface="Times New Roman" panose="02020603050405020304" pitchFamily="18" charset="0"/>
            </a:endParaRPr>
          </a:p>
          <a:p>
            <a:pPr lvl="1" algn="just"/>
            <a:r>
              <a:rPr lang="el-GR" sz="1600" dirty="0" smtClean="0">
                <a:latin typeface="Times New Roman" panose="02020603050405020304" pitchFamily="18" charset="0"/>
                <a:cs typeface="Times New Roman" panose="02020603050405020304" pitchFamily="18" charset="0"/>
              </a:rPr>
              <a:t>Με </a:t>
            </a:r>
            <a:r>
              <a:rPr lang="el-GR" sz="1600" dirty="0">
                <a:latin typeface="Times New Roman" panose="02020603050405020304" pitchFamily="18" charset="0"/>
                <a:cs typeface="Times New Roman" panose="02020603050405020304" pitchFamily="18" charset="0"/>
              </a:rPr>
              <a:t>αυτόν τον τρόπο αντλούνται πληροφορίες για τη συσχέτιση της επίδοσης των μαθητών με ατομικά ή οικογενειακά χαρακτηριστικά, καθώς και με κοινωνικοοικονομικούς παράγοντες, όπως η μετανάστευση, το φύλο, το μορφωτικό επίπεδο των γονέων, το οικονομικό και πολιτιστικό περιβάλλον του σχολείου κ.ά.</a:t>
            </a:r>
          </a:p>
          <a:p>
            <a:pPr algn="just"/>
            <a:r>
              <a:rPr lang="el-GR" sz="2000" dirty="0">
                <a:latin typeface="Times New Roman" panose="02020603050405020304" pitchFamily="18" charset="0"/>
                <a:cs typeface="Times New Roman" panose="02020603050405020304" pitchFamily="18" charset="0"/>
              </a:rPr>
              <a:t>Υπάρχει ακόμη ένα ερωτηματολόγιο για τους διευθυντές </a:t>
            </a:r>
            <a:r>
              <a:rPr lang="el-GR" sz="2000" dirty="0" smtClean="0">
                <a:latin typeface="Times New Roman" panose="02020603050405020304" pitchFamily="18" charset="0"/>
                <a:cs typeface="Times New Roman" panose="02020603050405020304" pitchFamily="18" charset="0"/>
              </a:rPr>
              <a:t>των σχολείων που συμμετέχουν </a:t>
            </a:r>
            <a:r>
              <a:rPr lang="el-GR" sz="2000" dirty="0" smtClean="0">
                <a:latin typeface="Times New Roman" panose="02020603050405020304" pitchFamily="18" charset="0"/>
                <a:cs typeface="Times New Roman" panose="02020603050405020304" pitchFamily="18" charset="0"/>
              </a:rPr>
              <a:t>που </a:t>
            </a:r>
            <a:r>
              <a:rPr lang="el-GR" sz="2000" dirty="0">
                <a:latin typeface="Times New Roman" panose="02020603050405020304" pitchFamily="18" charset="0"/>
                <a:cs typeface="Times New Roman" panose="02020603050405020304" pitchFamily="18" charset="0"/>
              </a:rPr>
              <a:t>περιέχει ερωτήσεις για το μέγεθος και τον τύπο του σχολείου, την πολιτική υποδοχής και κατάταξης των μαθητών του, αλλά και τη διαχείριση σε επίπεδο προϋπολογισμού και εκπαιδευτικών πόρων. Οι πληροφορίες που συλλέγονται μπορούν να συσχετισθούν με τις επιδόσεις των μαθητών και να συναχθούν συμπεράσματα.</a:t>
            </a:r>
          </a:p>
          <a:p>
            <a:endParaRPr lang="el-GR" dirty="0"/>
          </a:p>
        </p:txBody>
      </p:sp>
    </p:spTree>
    <p:extLst>
      <p:ext uri="{BB962C8B-B14F-4D97-AF65-F5344CB8AC3E}">
        <p14:creationId xmlns:p14="http://schemas.microsoft.com/office/powerpoint/2010/main" val="34254016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64201" y="737419"/>
            <a:ext cx="6589199" cy="530942"/>
          </a:xfrm>
        </p:spPr>
        <p:txBody>
          <a:bodyPr>
            <a:normAutofit fontScale="90000"/>
          </a:bodyPr>
          <a:lstStyle/>
          <a:p>
            <a:pPr algn="ctr"/>
            <a:r>
              <a:rPr lang="el-GR" b="1" dirty="0">
                <a:solidFill>
                  <a:schemeClr val="accent1">
                    <a:lumMod val="50000"/>
                  </a:schemeClr>
                </a:solidFill>
                <a:latin typeface="Times New Roman" panose="02020603050405020304" pitchFamily="18" charset="0"/>
                <a:cs typeface="Times New Roman" panose="02020603050405020304" pitchFamily="18" charset="0"/>
              </a:rPr>
              <a:t>Τι αποτελέσματα εξάγει; </a:t>
            </a:r>
            <a:r>
              <a:rPr lang="el-GR" dirty="0"/>
              <a:t/>
            </a:r>
            <a:br>
              <a:rPr lang="el-GR" dirty="0"/>
            </a:br>
            <a:endParaRPr lang="el-GR" dirty="0"/>
          </a:p>
        </p:txBody>
      </p:sp>
      <p:sp>
        <p:nvSpPr>
          <p:cNvPr id="3" name="Content Placeholder 2"/>
          <p:cNvSpPr>
            <a:spLocks noGrp="1"/>
          </p:cNvSpPr>
          <p:nvPr>
            <p:ph idx="1"/>
          </p:nvPr>
        </p:nvSpPr>
        <p:spPr>
          <a:xfrm>
            <a:off x="339213" y="1124744"/>
            <a:ext cx="8568813" cy="5797985"/>
          </a:xfrm>
        </p:spPr>
        <p:txBody>
          <a:bodyPr>
            <a:normAutofit/>
          </a:bodyPr>
          <a:lstStyle/>
          <a:p>
            <a:pPr marL="0" indent="0" algn="just">
              <a:buNone/>
            </a:pPr>
            <a:r>
              <a:rPr lang="el-GR" sz="2000" dirty="0">
                <a:latin typeface="Times New Roman" panose="02020603050405020304" pitchFamily="18" charset="0"/>
                <a:cs typeface="Times New Roman" panose="02020603050405020304" pitchFamily="18" charset="0"/>
              </a:rPr>
              <a:t>Κάθε τρία χρόνια το PISA συγκεντρώνει δεδομένα για τις επιδόσεις των μαθητών και πληροφορίες για τους ίδιους τους μαθητές, τους εκπαιδευτικούς και τα σχολεία, και διαμορφώνει δείκτες που μπορούν να παρακολουθήσουν διαφορές (και ομοιότητες) στη διάρκεια του χρόνου. Η συμμετοχή των χωρών στο πρόγραμμα PISA θεωρείται σημαντική, καθώς τα αποτελέσματα της έρευνας:</a:t>
            </a:r>
          </a:p>
          <a:p>
            <a:pPr lvl="0" algn="just"/>
            <a:r>
              <a:rPr lang="el-GR" sz="2000" dirty="0">
                <a:latin typeface="Times New Roman" panose="02020603050405020304" pitchFamily="18" charset="0"/>
                <a:cs typeface="Times New Roman" panose="02020603050405020304" pitchFamily="18" charset="0"/>
              </a:rPr>
              <a:t>Μπορούν να οδηγήσουν σε συμπεράσματα σχετικά με τις δυνατότητες των μαθητών ακόμη και μετά το τέλος της υποχρεωτικής εκπαίδευσης να συνεχίσουν να μαθαίνουν δια βίου, ώστε να ανταποκρίνονται με επιτυχία στις διάφορες προσωπικές τους ανάγκες και υποχρεώσεις, μορφωτικές, επαγγελματικές κ.λπ.</a:t>
            </a:r>
          </a:p>
          <a:p>
            <a:pPr lvl="0" algn="just"/>
            <a:r>
              <a:rPr lang="el-GR" sz="2000" dirty="0">
                <a:latin typeface="Times New Roman" panose="02020603050405020304" pitchFamily="18" charset="0"/>
                <a:cs typeface="Times New Roman" panose="02020603050405020304" pitchFamily="18" charset="0"/>
              </a:rPr>
              <a:t>Μπορούν ακόμη να αξιοποιηθούν από τα σχολεία, την πολιτεία και τους θεσμοθετημένους φορείς της εκπαίδευσης, για τη βελτίωση της ποιότητας της παρεχόμενης δημόσιας εκπαίδευσης.</a:t>
            </a:r>
          </a:p>
          <a:p>
            <a:pPr lvl="0" algn="just"/>
            <a:r>
              <a:rPr lang="el-GR" sz="2000" dirty="0">
                <a:latin typeface="Times New Roman" panose="02020603050405020304" pitchFamily="18" charset="0"/>
                <a:cs typeface="Times New Roman" panose="02020603050405020304" pitchFamily="18" charset="0"/>
              </a:rPr>
              <a:t>Δίνουν τη δυνατότητα σύγκρισης ανάμεσα στις διάφορες χώρες, ως προς τις επιδόσεις των μαθητών στο πρόγραμμα PISA και ως προς το μαθησιακό τους περιβάλλον.</a:t>
            </a:r>
          </a:p>
          <a:p>
            <a:endParaRPr lang="el-GR" dirty="0"/>
          </a:p>
        </p:txBody>
      </p:sp>
    </p:spTree>
    <p:extLst>
      <p:ext uri="{BB962C8B-B14F-4D97-AF65-F5344CB8AC3E}">
        <p14:creationId xmlns:p14="http://schemas.microsoft.com/office/powerpoint/2010/main" val="16467245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  </a:t>
            </a:r>
            <a:endParaRPr lang="el-GR"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0" y="1196752"/>
            <a:ext cx="5940152" cy="4428433"/>
          </a:xfrm>
          <a:prstGeom prst="rect">
            <a:avLst/>
          </a:prstGeom>
          <a:noFill/>
          <a:ln w="9525">
            <a:noFill/>
            <a:miter lim="800000"/>
            <a:headEnd/>
            <a:tailEnd/>
          </a:ln>
        </p:spPr>
      </p:pic>
      <p:pic>
        <p:nvPicPr>
          <p:cNvPr id="3" name="Picture 2"/>
          <p:cNvPicPr>
            <a:picLocks noChangeAspect="1" noChangeArrowheads="1"/>
          </p:cNvPicPr>
          <p:nvPr/>
        </p:nvPicPr>
        <p:blipFill>
          <a:blip r:embed="rId3" cstate="print"/>
          <a:srcRect/>
          <a:stretch>
            <a:fillRect/>
          </a:stretch>
        </p:blipFill>
        <p:spPr bwMode="auto">
          <a:xfrm>
            <a:off x="4499992" y="3573016"/>
            <a:ext cx="4392488" cy="2806055"/>
          </a:xfrm>
          <a:prstGeom prst="rect">
            <a:avLst/>
          </a:prstGeom>
          <a:noFill/>
          <a:ln w="9525">
            <a:noFill/>
            <a:miter lim="800000"/>
            <a:headEnd/>
            <a:tailEnd/>
          </a:ln>
        </p:spPr>
      </p:pic>
      <p:sp>
        <p:nvSpPr>
          <p:cNvPr id="5" name="1 - Τίτλος"/>
          <p:cNvSpPr txBox="1">
            <a:spLocks/>
          </p:cNvSpPr>
          <p:nvPr/>
        </p:nvSpPr>
        <p:spPr>
          <a:xfrm>
            <a:off x="395536" y="188640"/>
            <a:ext cx="8229600" cy="1143000"/>
          </a:xfrm>
          <a:prstGeom prst="rect">
            <a:avLst/>
          </a:prstGeom>
        </p:spPr>
        <p:txBody>
          <a:bodyPr vert="horz" lIns="91440" tIns="45720" rIns="91440" bIns="45720" rtlCol="0" anchor="ctr">
            <a:normAutofit fontScale="9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l-GR" sz="4400" dirty="0" smtClean="0">
                <a:latin typeface="+mj-lt"/>
                <a:ea typeface="+mj-ea"/>
                <a:cs typeface="+mj-cs"/>
              </a:rPr>
              <a:t>Μαθηματικός </a:t>
            </a:r>
            <a:r>
              <a:rPr lang="el-GR" sz="4400" dirty="0" err="1" smtClean="0">
                <a:latin typeface="+mj-lt"/>
                <a:ea typeface="+mj-ea"/>
                <a:cs typeface="+mj-cs"/>
              </a:rPr>
              <a:t>εγγραμματισμός</a:t>
            </a:r>
            <a:r>
              <a:rPr lang="el-GR" sz="4400" dirty="0" smtClean="0">
                <a:latin typeface="+mj-lt"/>
                <a:ea typeface="+mj-ea"/>
                <a:cs typeface="+mj-cs"/>
              </a:rPr>
              <a:t> &amp; διαγωνισμός </a:t>
            </a:r>
            <a:r>
              <a:rPr lang="en-US" sz="4400" dirty="0" smtClean="0">
                <a:latin typeface="+mj-lt"/>
                <a:ea typeface="+mj-ea"/>
                <a:cs typeface="+mj-cs"/>
              </a:rPr>
              <a:t>PISA</a:t>
            </a:r>
            <a:r>
              <a:rPr lang="el-GR" sz="4400" dirty="0" smtClean="0">
                <a:latin typeface="+mj-lt"/>
                <a:ea typeface="+mj-ea"/>
                <a:cs typeface="+mj-cs"/>
              </a:rPr>
              <a:t>, ένα παράδειγμα</a:t>
            </a:r>
            <a:endParaRPr kumimoji="0" lang="el-GR"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510</TotalTime>
  <Words>1013</Words>
  <Application>Microsoft Office PowerPoint</Application>
  <PresentationFormat>Προβολή στην οθόνη (4:3)</PresentationFormat>
  <Paragraphs>65</Paragraphs>
  <Slides>14</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14</vt:i4>
      </vt:variant>
    </vt:vector>
  </HeadingPairs>
  <TitlesOfParts>
    <vt:vector size="18" baseType="lpstr">
      <vt:lpstr>Arial</vt:lpstr>
      <vt:lpstr>Calibri</vt:lpstr>
      <vt:lpstr>Times New Roman</vt:lpstr>
      <vt:lpstr>Θέμα του Office</vt:lpstr>
      <vt:lpstr>Διδασκαλία και Μάθηση των Μαθηματικών με διαδικασίες επίλυσης προβλημάτων</vt:lpstr>
      <vt:lpstr>Μαθηματικός εγγραμματισμός (mathematical literacy)</vt:lpstr>
      <vt:lpstr>Παρουσίαση του PowerPoint</vt:lpstr>
      <vt:lpstr>Παρουσίαση του PowerPoint</vt:lpstr>
      <vt:lpstr>To Πρόγραμμα PISA</vt:lpstr>
      <vt:lpstr>Το πρόγραμμα PISA</vt:lpstr>
      <vt:lpstr>Πώς αποτιμά το PISA τις γνώσεις και τις δεξιότητες των μαθητών;</vt:lpstr>
      <vt:lpstr>Τι αποτελέσματα εξάγει;  </vt:lpstr>
      <vt:lpstr>  </vt:lpstr>
      <vt:lpstr>Δεξιότητες του μαθητή σε επίπεδο μαθηματικού εγγραμματισμού </vt:lpstr>
      <vt:lpstr>Κριτική στα διεθνή τεστ αξιολόγησης μαθητών</vt:lpstr>
      <vt:lpstr>Παρουσίαση του PowerPoint</vt:lpstr>
      <vt:lpstr>Σύγχρονες γενικές θεωρήσεις του μαθηματικού εγγραματισμού</vt:lpstr>
      <vt:lpstr>Ενδεικτική βιβλιογραφία</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A.Kallioras</dc:creator>
  <cp:lastModifiedBy>Chr. Triantafillou</cp:lastModifiedBy>
  <cp:revision>76</cp:revision>
  <dcterms:created xsi:type="dcterms:W3CDTF">2017-08-05T12:21:47Z</dcterms:created>
  <dcterms:modified xsi:type="dcterms:W3CDTF">2020-04-28T19:37:44Z</dcterms:modified>
</cp:coreProperties>
</file>