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677" r:id="rId3"/>
    <p:sldId id="676" r:id="rId4"/>
    <p:sldId id="666" r:id="rId5"/>
    <p:sldId id="668" r:id="rId6"/>
    <p:sldId id="682" r:id="rId7"/>
    <p:sldId id="679" r:id="rId8"/>
    <p:sldId id="683" r:id="rId9"/>
    <p:sldId id="684" r:id="rId10"/>
    <p:sldId id="685" r:id="rId11"/>
    <p:sldId id="63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902" autoAdjust="0"/>
    <p:restoredTop sz="80495" autoAdjust="0"/>
  </p:normalViewPr>
  <p:slideViewPr>
    <p:cSldViewPr>
      <p:cViewPr varScale="1">
        <p:scale>
          <a:sx n="58" d="100"/>
          <a:sy n="58" d="100"/>
        </p:scale>
        <p:origin x="14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82DF4-CAD2-7A4D-8A5D-9E2862810594}" type="datetimeFigureOut">
              <a:rPr lang="en-US" smtClean="0"/>
              <a:pPr/>
              <a:t>2/27/2024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71B65-F0CE-094F-A75B-68E5B9CE8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7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582F-FFD4-4210-803F-2A205DB0647B}" type="datetime1">
              <a:rPr lang="en-US" smtClean="0"/>
              <a:pPr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E7AA-34A4-4C56-B845-9D69A9C4B5FC}" type="datetime1">
              <a:rPr lang="en-US" smtClean="0"/>
              <a:pPr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48D0-85E1-4474-9528-EEB59C983D21}" type="datetime1">
              <a:rPr lang="en-US" smtClean="0"/>
              <a:pPr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794-3172-4C7F-9C3F-C151699B86B4}" type="datetime1">
              <a:rPr lang="en-US" smtClean="0"/>
              <a:pPr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F7AC-98EF-436F-A371-BB94B54F3B8B}" type="datetime1">
              <a:rPr lang="en-US" smtClean="0"/>
              <a:pPr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5178-47C0-4155-8220-78AF8FFE9132}" type="datetime1">
              <a:rPr lang="en-US" smtClean="0"/>
              <a:pPr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2A45-3E0A-4320-8ECF-E94FAB6FF302}" type="datetime1">
              <a:rPr lang="en-US" smtClean="0"/>
              <a:pPr/>
              <a:t>2/27/2024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6521-5878-4C18-92B6-C97F1724825C}" type="datetime1">
              <a:rPr lang="en-US" smtClean="0"/>
              <a:pPr/>
              <a:t>2/27/2024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CA819-0868-4CC4-A201-DFDA61085492}" type="datetime1">
              <a:rPr lang="en-US" smtClean="0"/>
              <a:pPr/>
              <a:t>2/27/2024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1E24-9124-428E-A4FC-E453CEA8C7F1}" type="datetime1">
              <a:rPr lang="en-US" smtClean="0"/>
              <a:pPr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B246-470E-4BB7-ADBC-6ABB37FDE6A4}" type="datetime1">
              <a:rPr lang="en-US" smtClean="0"/>
              <a:pPr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EF294-C517-4B0F-92A2-2EB268C8B824}" type="datetime1">
              <a:rPr lang="en-US" smtClean="0"/>
              <a:pPr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Υπότιτλος"/>
          <p:cNvSpPr>
            <a:spLocks noGrp="1"/>
          </p:cNvSpPr>
          <p:nvPr>
            <p:ph type="subTitle" idx="1"/>
          </p:nvPr>
        </p:nvSpPr>
        <p:spPr>
          <a:xfrm>
            <a:off x="1524000" y="4953000"/>
            <a:ext cx="6400800" cy="914400"/>
          </a:xfrm>
        </p:spPr>
        <p:txBody>
          <a:bodyPr>
            <a:normAutofit fontScale="92500" lnSpcReduction="10000"/>
          </a:bodyPr>
          <a:lstStyle/>
          <a:p>
            <a:r>
              <a:rPr lang="el-GR" dirty="0">
                <a:solidFill>
                  <a:srgbClr val="0070C0"/>
                </a:solidFill>
              </a:rPr>
              <a:t>Ενότητα 2</a:t>
            </a:r>
            <a:r>
              <a:rPr lang="el-GR" baseline="30000" dirty="0">
                <a:solidFill>
                  <a:srgbClr val="0070C0"/>
                </a:solidFill>
              </a:rPr>
              <a:t>η</a:t>
            </a:r>
            <a:r>
              <a:rPr lang="el-GR" b="1" dirty="0">
                <a:solidFill>
                  <a:srgbClr val="0070C0"/>
                </a:solidFill>
              </a:rPr>
              <a:t>: Ανοικτά προβλήματα</a:t>
            </a:r>
            <a:r>
              <a:rPr lang="en-US" b="1" dirty="0">
                <a:solidFill>
                  <a:srgbClr val="0070C0"/>
                </a:solidFill>
              </a:rPr>
              <a:t> &amp;</a:t>
            </a:r>
            <a:r>
              <a:rPr lang="el-GR" b="1" dirty="0">
                <a:solidFill>
                  <a:srgbClr val="0070C0"/>
                </a:solidFill>
              </a:rPr>
              <a:t> δημιουργική σκέψη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E33B19C-8BBF-4717-8AB7-4DE0E0717B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36898" y="518108"/>
            <a:ext cx="187935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C0C619-4B96-80B5-E809-CF6CCFB954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20EC892-C265-BB21-2C3D-115F58198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49911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ΠΡΟΒΛΗΜΑ</a:t>
            </a:r>
            <a:endParaRPr lang="el-GR" sz="1800" b="1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΄</a:t>
            </a:r>
            <a:r>
              <a:rPr lang="el-GR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Εχουμε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ένα κέικ σε σχήμα τετράγωνο. Κόβουμε ένα ακριανό κομμάτι το οποίο αντιστοιχεί στο ¼ του κέικ. 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α) Χώρισε το υπόλοιπο κέικ σε 4 ίσα κομμάτια με όσους περισσότερους τρόπους μπορείς.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β) Ποια λύση σου θα τη θεωρούσες ως την πιο δημιουργική ή ‘αισθητικά καλύτερη’;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Σημείωση: Μπορείς να χρησιμοποιήσεις διαφορετικά χρώματα καθώς θα σχεδιάζεις τα 4 κομμάτια σε κάθε λύση σου. 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5" name="Τίτλος 1">
            <a:extLst>
              <a:ext uri="{FF2B5EF4-FFF2-40B4-BE49-F238E27FC236}">
                <a16:creationId xmlns:a16="http://schemas.microsoft.com/office/drawing/2014/main" id="{BFCC327B-2413-67F3-5476-B738C0F8F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 fontScale="90000"/>
          </a:bodyPr>
          <a:lstStyle/>
          <a:p>
            <a:r>
              <a:rPr lang="el-GR" dirty="0"/>
              <a:t>Εργασία στην τάξη</a:t>
            </a:r>
            <a:br>
              <a:rPr lang="el-GR" dirty="0"/>
            </a:br>
            <a:r>
              <a:rPr lang="el-GR" dirty="0">
                <a:highlight>
                  <a:srgbClr val="FFFF00"/>
                </a:highlight>
              </a:rPr>
              <a:t>Πόσοι δημιουργικοί είμαστε;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294ACFBF-A39D-BB06-5025-395962C6B0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2240" y="2796381"/>
            <a:ext cx="2543175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870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7FF69-E22A-4686-9D69-D7ED2D6B7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l-GR" dirty="0"/>
              <a:t>Βιβλιογραφία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B0548-28E5-482F-A725-C748DF031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700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200" dirty="0"/>
              <a:t>K</a:t>
            </a:r>
            <a:r>
              <a:rPr lang="el-GR" sz="3200" dirty="0" err="1"/>
              <a:t>όσυβας</a:t>
            </a:r>
            <a:r>
              <a:rPr lang="el-GR" sz="3200" dirty="0"/>
              <a:t> Γ. (2012). Πρακτικά του Ελληνικού Ινστιτούτου Εφαρμοσμένης Παιδαγωγικής και Εκπαίδευσης (ΕΛΛ.Ι.Ε.Π.ΕΚ.), 6ο Πανελλήνιο Συνέδριο. </a:t>
            </a:r>
          </a:p>
          <a:p>
            <a:r>
              <a:rPr lang="el-GR" dirty="0" err="1"/>
              <a:t>Τσικοπούλου</a:t>
            </a:r>
            <a:r>
              <a:rPr lang="el-GR" dirty="0"/>
              <a:t>, Σ. (2017). Αντιλήψεις των εκπαιδευτικών για τη δημιουργικότητα στα μαθηματικά.  </a:t>
            </a:r>
            <a:r>
              <a:rPr lang="el-GR" dirty="0" err="1"/>
              <a:t>Έρκυνα</a:t>
            </a:r>
            <a:r>
              <a:rPr lang="el-GR" dirty="0"/>
              <a:t>, Επιθεώρηση Εκπαιδευτικών– Επιστημονικών Θεμάτων, Τεύχος 12ο, 34-47, 2017</a:t>
            </a:r>
          </a:p>
          <a:p>
            <a:r>
              <a:rPr lang="el-GR" dirty="0"/>
              <a:t>Χρίστου, Κ. (2017). Μαθηματική νοοτροπία και δημιουργικότητα στη διδασκαλία των Μαθηματικών. </a:t>
            </a:r>
            <a:r>
              <a:rPr lang="el-GR" i="1" dirty="0"/>
              <a:t>Πρακτικά 7</a:t>
            </a:r>
            <a:r>
              <a:rPr lang="el-GR" i="1" baseline="30000" dirty="0"/>
              <a:t>ου</a:t>
            </a:r>
            <a:r>
              <a:rPr lang="el-GR" i="1" dirty="0"/>
              <a:t> Πανελληνίου Συνεδρίου της ΕΝΕΔΙΜ</a:t>
            </a:r>
            <a:r>
              <a:rPr lang="el-GR" dirty="0"/>
              <a:t>  (σελ. 66-83).</a:t>
            </a:r>
          </a:p>
          <a:p>
            <a:r>
              <a:rPr lang="en-US" dirty="0" err="1"/>
              <a:t>Bingolbali</a:t>
            </a:r>
            <a:r>
              <a:rPr lang="en-US" dirty="0"/>
              <a:t>, E. (2011). Multiple Solutions to Problems in Mathematics Teaching: Do Teachers Really Value Them?. </a:t>
            </a:r>
            <a:r>
              <a:rPr lang="en-US" i="1" dirty="0"/>
              <a:t>Australian Journal of Teacher Education</a:t>
            </a:r>
            <a:r>
              <a:rPr lang="en-US" dirty="0"/>
              <a:t>, 36(1). </a:t>
            </a:r>
          </a:p>
          <a:p>
            <a:r>
              <a:rPr lang="en-US" dirty="0"/>
              <a:t>Kwon, O. N., Park, J. H., &amp; Park, J. S. (2006). Cultivating divergent thinking in mathematics through an open-ended approach. </a:t>
            </a:r>
            <a:r>
              <a:rPr lang="en-US" i="1" dirty="0"/>
              <a:t>Asia Pacific Education Review</a:t>
            </a:r>
            <a:r>
              <a:rPr lang="en-US" dirty="0"/>
              <a:t>, </a:t>
            </a:r>
            <a:r>
              <a:rPr lang="en-US" i="1" dirty="0"/>
              <a:t>7</a:t>
            </a:r>
            <a:r>
              <a:rPr lang="en-US" dirty="0"/>
              <a:t>(1), 51-61.</a:t>
            </a:r>
            <a:endParaRPr lang="el-GR" dirty="0"/>
          </a:p>
          <a:p>
            <a:r>
              <a:rPr lang="en-US" dirty="0"/>
              <a:t>Sullivan, P., Warren, E., &amp; White, P. (2000). Students’ responses to content specific open-ended mathematical tasks. </a:t>
            </a:r>
            <a:r>
              <a:rPr lang="en-US" i="1" dirty="0"/>
              <a:t>Mathematics education research journal</a:t>
            </a:r>
            <a:r>
              <a:rPr lang="en-US" dirty="0"/>
              <a:t>, </a:t>
            </a:r>
            <a:r>
              <a:rPr lang="en-US" i="1" dirty="0"/>
              <a:t>12</a:t>
            </a:r>
            <a:r>
              <a:rPr lang="en-US" dirty="0"/>
              <a:t>(1), 2-17.</a:t>
            </a:r>
            <a:endParaRPr lang="el-GR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053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r>
              <a:rPr lang="el-GR" dirty="0"/>
              <a:t>Επίλυση ανοικτού προβλήματος –- δημιουργικότητα (δημιουργική σκέψη) </a:t>
            </a:r>
            <a:r>
              <a:rPr lang="en-US" dirty="0"/>
              <a:t>creativity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0455" y="4419600"/>
            <a:ext cx="3111406" cy="21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01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Χαρακτηριστικά της δημιουργικής σκέψης</a:t>
            </a:r>
          </a:p>
        </p:txBody>
      </p:sp>
      <p:sp>
        <p:nvSpPr>
          <p:cNvPr id="5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77500" lnSpcReduction="20000"/>
          </a:bodyPr>
          <a:lstStyle/>
          <a:p>
            <a:r>
              <a:rPr lang="el-GR" b="1" i="1" dirty="0">
                <a:solidFill>
                  <a:srgbClr val="00B050"/>
                </a:solidFill>
              </a:rPr>
              <a:t>Ευχέρεια</a:t>
            </a:r>
            <a:r>
              <a:rPr lang="el-GR" dirty="0"/>
              <a:t> αναφέρεται στη ροή των ιδεών, στη δημιουργία συνδέσεων, και στην χρήση βασικών γνώσεων. </a:t>
            </a:r>
            <a:r>
              <a:rPr lang="el-GR" b="1" i="1" dirty="0">
                <a:solidFill>
                  <a:srgbClr val="7030A0"/>
                </a:solidFill>
              </a:rPr>
              <a:t>(πολλές ιδέες)</a:t>
            </a:r>
          </a:p>
          <a:p>
            <a:r>
              <a:rPr lang="el-GR" b="1" i="1" dirty="0">
                <a:solidFill>
                  <a:srgbClr val="00B050"/>
                </a:solidFill>
              </a:rPr>
              <a:t>ευελιξία </a:t>
            </a:r>
            <a:r>
              <a:rPr lang="el-GR" dirty="0"/>
              <a:t>συνδέεται με την εναλλαγή των ιδεών, την προσέγγιση ενός προβλήματος με πολλούς τρόπους, και την παραγωγή πολλαπλών λύσεων. (</a:t>
            </a:r>
            <a:r>
              <a:rPr lang="el-GR" b="1" i="1" dirty="0">
                <a:solidFill>
                  <a:srgbClr val="7030A0"/>
                </a:solidFill>
              </a:rPr>
              <a:t>διαφορετικές ιδέες)</a:t>
            </a:r>
          </a:p>
          <a:p>
            <a:r>
              <a:rPr lang="el-GR" b="1" i="1" dirty="0">
                <a:solidFill>
                  <a:srgbClr val="00B050"/>
                </a:solidFill>
              </a:rPr>
              <a:t>πρωτοτυπία</a:t>
            </a:r>
            <a:r>
              <a:rPr lang="el-GR" i="1" dirty="0">
                <a:solidFill>
                  <a:srgbClr val="00B050"/>
                </a:solidFill>
              </a:rPr>
              <a:t>, </a:t>
            </a:r>
            <a:r>
              <a:rPr lang="el-GR" dirty="0"/>
              <a:t>αφορά τον καινοτόμο τρόπο σκέψης και την παραγωγή νέων πνευματικών ή καλλιτεχνικών επιτευγμάτων. (</a:t>
            </a:r>
            <a:r>
              <a:rPr lang="el-GR" b="1" i="1" dirty="0">
                <a:solidFill>
                  <a:srgbClr val="7030A0"/>
                </a:solidFill>
              </a:rPr>
              <a:t>καινοτόμες ιδέες</a:t>
            </a:r>
            <a:r>
              <a:rPr lang="el-GR" dirty="0"/>
              <a:t>)</a:t>
            </a:r>
          </a:p>
          <a:p>
            <a:r>
              <a:rPr lang="el-GR" b="1" i="1" dirty="0">
                <a:solidFill>
                  <a:srgbClr val="00B050"/>
                </a:solidFill>
              </a:rPr>
              <a:t>επεξεργασία</a:t>
            </a:r>
            <a:r>
              <a:rPr lang="el-GR" dirty="0"/>
              <a:t> σχετίζεται με την ικανότητα περιγραφής, μετάδοσης και γενίκευσης των ιδεών (</a:t>
            </a:r>
            <a:r>
              <a:rPr lang="el-GR" b="1" i="1" dirty="0">
                <a:solidFill>
                  <a:srgbClr val="7030A0"/>
                </a:solidFill>
              </a:rPr>
              <a:t>να επεκτείνει/διαμορφώνει τις ιδέες</a:t>
            </a:r>
            <a:r>
              <a:rPr lang="el-G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93766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31B19-3465-46CD-A894-125EBDA3E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l-GR" dirty="0"/>
              <a:t>Ανοικτά προβλήματα και δημιουργικότητα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B8322-97FC-4CD9-8664-D8816AC8D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486400"/>
          </a:xfrm>
        </p:spPr>
        <p:txBody>
          <a:bodyPr>
            <a:normAutofit/>
          </a:bodyPr>
          <a:lstStyle/>
          <a:p>
            <a:pPr algn="just"/>
            <a:r>
              <a:rPr lang="el-GR" sz="2200" dirty="0"/>
              <a:t>Τα ανοικτά προβλήματα χρησιμοποιούνται ευρέως για τη μέτρηση της </a:t>
            </a:r>
            <a:r>
              <a:rPr lang="el-GR" sz="2200" b="1" dirty="0"/>
              <a:t>δημιουργικής σκέψης ενός μαθητή</a:t>
            </a:r>
            <a:r>
              <a:rPr lang="el-GR" sz="2200" dirty="0"/>
              <a:t>, καθώς συμβάλλουν στην ανάπτυξη της </a:t>
            </a:r>
            <a:r>
              <a:rPr lang="el-GR" sz="2200" b="1" dirty="0"/>
              <a:t>πρωτοτυπίας και της ευελιξίας στην σκέψη του</a:t>
            </a:r>
            <a:r>
              <a:rPr lang="el-GR" sz="2200" dirty="0"/>
              <a:t>. </a:t>
            </a:r>
            <a:endParaRPr lang="en-US" sz="2200" dirty="0"/>
          </a:p>
          <a:p>
            <a:pPr algn="just"/>
            <a:r>
              <a:rPr lang="el-GR" sz="2200" dirty="0"/>
              <a:t>Πολλοί ερευνητές συνδέουν τη μαθηματική δημιουργικότητα με την ικανότητα των μαθητών να λύνουν ανοικτά προβλήματα ή και να διατυπώνουν οι ίδιοι προβλήματα (</a:t>
            </a:r>
            <a:r>
              <a:rPr lang="el-GR" sz="2200" dirty="0" err="1"/>
              <a:t>English</a:t>
            </a:r>
            <a:r>
              <a:rPr lang="el-GR" sz="2200" dirty="0"/>
              <a:t>, 1997). </a:t>
            </a:r>
          </a:p>
          <a:p>
            <a:pPr algn="just"/>
            <a:r>
              <a:rPr lang="el-GR" sz="2200" dirty="0"/>
              <a:t>Στο πλαίσιο αναζήτησης διαφορετικών λύσεων και διαφορετικών προσεγγίσεων, οι μαθητές μπορούν </a:t>
            </a:r>
          </a:p>
          <a:p>
            <a:pPr lvl="2" algn="just"/>
            <a:r>
              <a:rPr lang="el-GR" sz="2200" dirty="0"/>
              <a:t>να παρουσιάσουν πολλές νέες ιδέες (πρωτοτυπία-</a:t>
            </a:r>
            <a:r>
              <a:rPr lang="el-GR" sz="2200" dirty="0" err="1"/>
              <a:t>originality</a:t>
            </a:r>
            <a:r>
              <a:rPr lang="el-GR" sz="2200" dirty="0"/>
              <a:t>). </a:t>
            </a:r>
          </a:p>
          <a:p>
            <a:pPr lvl="2" algn="just"/>
            <a:r>
              <a:rPr lang="el-GR" sz="2200" dirty="0"/>
              <a:t>Να αναπτύξουν διαφορετικές στρατηγικές για την αντιμετώπιση του (ευελιξία-</a:t>
            </a:r>
            <a:r>
              <a:rPr lang="el-GR" sz="2200" dirty="0" err="1"/>
              <a:t>flexibility</a:t>
            </a:r>
            <a:r>
              <a:rPr lang="el-GR" sz="2200" dirty="0"/>
              <a:t>)</a:t>
            </a:r>
            <a:endParaRPr lang="en-US" sz="2200" dirty="0"/>
          </a:p>
          <a:p>
            <a:pPr marL="742950" lvl="2" indent="-342900" algn="just"/>
            <a:r>
              <a:rPr lang="el-GR" sz="2200" dirty="0">
                <a:solidFill>
                  <a:srgbClr val="00B050"/>
                </a:solidFill>
              </a:rPr>
              <a:t>Το πρόβλημα συνεξετάζεται από </a:t>
            </a:r>
            <a:r>
              <a:rPr lang="el-GR" sz="2200" b="1" dirty="0">
                <a:solidFill>
                  <a:srgbClr val="00B050"/>
                </a:solidFill>
              </a:rPr>
              <a:t>πολλές οπτικές γωνίες</a:t>
            </a:r>
            <a:r>
              <a:rPr lang="el-GR" sz="2200" dirty="0">
                <a:solidFill>
                  <a:srgbClr val="00B050"/>
                </a:solidFill>
              </a:rPr>
              <a:t>, ενώ λαμβάνουν χώρα </a:t>
            </a:r>
            <a:r>
              <a:rPr lang="el-GR" sz="2200" b="1" dirty="0">
                <a:solidFill>
                  <a:srgbClr val="00B050"/>
                </a:solidFill>
              </a:rPr>
              <a:t>ενορατικές, αλματώδεις και συνθετικές ενέργειες της σκέψης </a:t>
            </a:r>
            <a:r>
              <a:rPr lang="el-GR" sz="2200" dirty="0">
                <a:solidFill>
                  <a:srgbClr val="00B050"/>
                </a:solidFill>
              </a:rPr>
              <a:t>που οδηγούν στη δημιουργική γένεση πολλαπλών πιθανών λύσεων. </a:t>
            </a:r>
          </a:p>
        </p:txBody>
      </p:sp>
    </p:spTree>
    <p:extLst>
      <p:ext uri="{BB962C8B-B14F-4D97-AF65-F5344CB8AC3E}">
        <p14:creationId xmlns:p14="http://schemas.microsoft.com/office/powerpoint/2010/main" val="2438379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Πώς υποστηρίζεται η δημιουργικότητα στη σχολική τάξη;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525963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Κάποιος είναι </a:t>
            </a:r>
            <a:r>
              <a:rPr lang="el-GR" b="1" dirty="0">
                <a:solidFill>
                  <a:srgbClr val="7030A0"/>
                </a:solidFill>
              </a:rPr>
              <a:t>δημιουργικός </a:t>
            </a:r>
            <a:r>
              <a:rPr lang="el-GR" dirty="0">
                <a:solidFill>
                  <a:srgbClr val="7030A0"/>
                </a:solidFill>
              </a:rPr>
              <a:t>όταν είναι σε θέση </a:t>
            </a:r>
            <a:r>
              <a:rPr lang="el-GR" dirty="0"/>
              <a:t> να δημιουργήσει </a:t>
            </a:r>
            <a:r>
              <a:rPr lang="el-GR" dirty="0">
                <a:highlight>
                  <a:srgbClr val="FFFF00"/>
                </a:highlight>
              </a:rPr>
              <a:t>ή να επινοήσει νέες ιδέες</a:t>
            </a:r>
            <a:r>
              <a:rPr lang="el-GR" dirty="0"/>
              <a:t>. </a:t>
            </a:r>
          </a:p>
          <a:p>
            <a:pPr marL="457200" lvl="1" indent="0">
              <a:buNone/>
            </a:pPr>
            <a:r>
              <a:rPr lang="el-GR" dirty="0"/>
              <a:t>Προσοχή: Όταν ένα παιδί σκέφτεται μια ιδέα, ακόμα κι αν αυτή η ιδέα είναι πολύ συνηθισμένη, είναι δημιουργικό. </a:t>
            </a:r>
          </a:p>
          <a:p>
            <a:pPr marL="457200" lvl="1" indent="0">
              <a:buNone/>
            </a:pPr>
            <a:r>
              <a:rPr lang="el-GR" dirty="0"/>
              <a:t>Επίσης: κατά ανάλογο τρόπο, όταν ένας επιστήμονας ασχολείται με μια ιδέα, ασκεί τη δημιουργικότητά του.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i="1" dirty="0">
                <a:solidFill>
                  <a:srgbClr val="00B050"/>
                </a:solidFill>
              </a:rPr>
              <a:t>Επομένως, η δημιουργικότητα είναι μια διαδικασία σκέψης και σίγουρα </a:t>
            </a:r>
            <a:r>
              <a:rPr lang="el-GR" i="1" u="sng" dirty="0">
                <a:solidFill>
                  <a:srgbClr val="00B050"/>
                </a:solidFill>
              </a:rPr>
              <a:t>δεν είναι κάτι που γεννηθήκαμε με αυτό</a:t>
            </a:r>
            <a:r>
              <a:rPr lang="el-GR" i="1" dirty="0">
                <a:solidFill>
                  <a:srgbClr val="00B050"/>
                </a:solidFill>
              </a:rPr>
              <a:t>, αλλά κάτι που μπορούμε να κάνουμε ή να αποκτήσουμε αναπτύσσοντας τις ικανότητές μας στα μαθηματικά (Χρίστου, 2017). </a:t>
            </a:r>
          </a:p>
        </p:txBody>
      </p:sp>
    </p:spTree>
    <p:extLst>
      <p:ext uri="{BB962C8B-B14F-4D97-AF65-F5344CB8AC3E}">
        <p14:creationId xmlns:p14="http://schemas.microsoft.com/office/powerpoint/2010/main" val="3719002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σύνδεση δημιουργικότητας και αισθητικής (</a:t>
            </a:r>
            <a:r>
              <a:rPr lang="en-US" dirty="0"/>
              <a:t>aesthetics)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>
                <a:solidFill>
                  <a:srgbClr val="7030A0"/>
                </a:solidFill>
              </a:rPr>
              <a:t>H</a:t>
            </a:r>
            <a:r>
              <a:rPr lang="el-GR" i="1" dirty="0">
                <a:solidFill>
                  <a:srgbClr val="7030A0"/>
                </a:solidFill>
              </a:rPr>
              <a:t> αισθητική προσδιορίζεται από την ικανοποίηση και την ευχαρίστηση που προκαλεί μία μαθηματική εμπειρία</a:t>
            </a:r>
            <a:r>
              <a:rPr lang="el-GR" dirty="0"/>
              <a:t>.</a:t>
            </a:r>
          </a:p>
          <a:p>
            <a:pPr lvl="1"/>
            <a:r>
              <a:rPr lang="el-GR" dirty="0"/>
              <a:t>Σύμφωνα με τον ορισμό αυτό, οι μαθητές είναι σε θέση να αναπτύξουν τα αισθητικά τους κριτήρια στο δικό τους γνωστικό πλαίσιο.</a:t>
            </a:r>
          </a:p>
          <a:p>
            <a:r>
              <a:rPr lang="el-GR" dirty="0"/>
              <a:t> Η δημιουργικότητα και η αισθητική μπορούν να καλλιεργήσουν το κατάλληλο συναισθηματικό περιβάλλον και να λειτουργήσουν ως κίνητρο για τη συμμετοχή των μαθητών στην εκπαιδευτική διαδικασία.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29041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>
            <a:normAutofit/>
          </a:bodyPr>
          <a:lstStyle/>
          <a:p>
            <a:r>
              <a:rPr lang="el-GR" dirty="0"/>
              <a:t>Η δημιουργικότητα,</a:t>
            </a:r>
            <a:r>
              <a:rPr lang="en-US" dirty="0"/>
              <a:t> </a:t>
            </a:r>
            <a:r>
              <a:rPr lang="el-GR" dirty="0">
                <a:solidFill>
                  <a:srgbClr val="7030A0"/>
                </a:solidFill>
              </a:rPr>
              <a:t>ως διαδικασία σκέψης</a:t>
            </a:r>
            <a:r>
              <a:rPr lang="el-GR" dirty="0"/>
              <a:t>, δεν είναι κάτι έμφυτο που φέρουμε μαζί μας, αλλά κάτι που μπορούμε να κάνουμε ή να αποκτήσουμε αναπτύσσοντας τις ικανότητές μας στα μαθηματικά </a:t>
            </a:r>
          </a:p>
          <a:p>
            <a:r>
              <a:rPr lang="el-GR" dirty="0"/>
              <a:t>Η κλιμάκωση αυτή και η εξέλιξη της δημιουργικής σκέψης είναι </a:t>
            </a:r>
            <a:r>
              <a:rPr lang="el-GR" dirty="0" err="1"/>
              <a:t>κατακτήσιμες</a:t>
            </a:r>
            <a:r>
              <a:rPr lang="el-GR" dirty="0"/>
              <a:t>.</a:t>
            </a:r>
          </a:p>
          <a:p>
            <a:pPr lvl="1"/>
            <a:r>
              <a:rPr lang="el-GR" dirty="0"/>
              <a:t> Εξαρτώνται από την επιμονή και προσπάθεια πάνω στον τρόπο σκέψης, από ψυχολογικούς παράγοντες όσο και κοινωνικούς εντός και εκτός διδακτικής διαδικασίας.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05495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245EF70-2BB3-4389-5CB9-09C277047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l-GR" dirty="0"/>
              <a:t>Συζήτηση στην τάξη</a:t>
            </a:r>
          </a:p>
        </p:txBody>
      </p:sp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595A0A8F-90BD-0577-9C3D-D3B0042F4F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14400"/>
            <a:ext cx="9067800" cy="5502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658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66C1339-5E6F-205F-1E60-FEEC07162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7924800" cy="990600"/>
          </a:xfrm>
        </p:spPr>
        <p:txBody>
          <a:bodyPr>
            <a:normAutofit/>
          </a:bodyPr>
          <a:lstStyle/>
          <a:p>
            <a:r>
              <a:rPr lang="el-GR" sz="3200" dirty="0">
                <a:highlight>
                  <a:srgbClr val="FFFF00"/>
                </a:highlight>
              </a:rPr>
              <a:t>Χαρακτηρίστε τις δύο λύσεις των μαθητών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6CC07FC7-CF8A-3F8F-70A9-2509BD8F2C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43000"/>
            <a:ext cx="7924800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980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5144</TotalTime>
  <Words>750</Words>
  <Application>Microsoft Office PowerPoint</Application>
  <PresentationFormat>Προβολή στην οθόνη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Παρουσίαση του PowerPoint</vt:lpstr>
      <vt:lpstr>Παρουσίαση του PowerPoint</vt:lpstr>
      <vt:lpstr>Χαρακτηριστικά της δημιουργικής σκέψης</vt:lpstr>
      <vt:lpstr>Ανοικτά προβλήματα και δημιουργικότητα </vt:lpstr>
      <vt:lpstr>Πώς υποστηρίζεται η δημιουργικότητα στη σχολική τάξη;</vt:lpstr>
      <vt:lpstr>Η σύνδεση δημιουργικότητας και αισθητικής (aesthetics) </vt:lpstr>
      <vt:lpstr>Παρουσίαση του PowerPoint</vt:lpstr>
      <vt:lpstr>Συζήτηση στην τάξη</vt:lpstr>
      <vt:lpstr>Χαρακτηρίστε τις δύο λύσεις των μαθητών</vt:lpstr>
      <vt:lpstr>Εργασία στην τάξη Πόσοι δημιουργικοί είμαστε;</vt:lpstr>
      <vt:lpstr>Βιβλιογραφία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6: Pedagogical approaches to mathematics and science teaching in multicultural classrooms</dc:title>
  <dc:creator>Despoina</dc:creator>
  <cp:lastModifiedBy>KALLIORAS ATHANASIOS</cp:lastModifiedBy>
  <cp:revision>664</cp:revision>
  <dcterms:created xsi:type="dcterms:W3CDTF">2016-12-02T10:45:38Z</dcterms:created>
  <dcterms:modified xsi:type="dcterms:W3CDTF">2024-02-27T20:16:50Z</dcterms:modified>
</cp:coreProperties>
</file>