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498" r:id="rId2"/>
    <p:sldId id="513" r:id="rId3"/>
    <p:sldId id="516" r:id="rId4"/>
    <p:sldId id="509" r:id="rId5"/>
    <p:sldId id="514" r:id="rId6"/>
    <p:sldId id="515" r:id="rId7"/>
    <p:sldId id="510" r:id="rId8"/>
    <p:sldId id="511" r:id="rId9"/>
    <p:sldId id="517" r:id="rId10"/>
    <p:sldId id="499" r:id="rId11"/>
    <p:sldId id="500" r:id="rId12"/>
    <p:sldId id="501" r:id="rId13"/>
    <p:sldId id="512"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22439"/>
    <p:restoredTop sz="90909" autoAdjust="0"/>
  </p:normalViewPr>
  <p:slideViewPr>
    <p:cSldViewPr>
      <p:cViewPr varScale="1">
        <p:scale>
          <a:sx n="69" d="100"/>
          <a:sy n="69" d="100"/>
        </p:scale>
        <p:origin x="1603" y="3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82DF4-CAD2-7A4D-8A5D-9E2862810594}" type="datetimeFigureOut">
              <a:rPr lang="en-US" smtClean="0"/>
              <a:pPr/>
              <a:t>3/20/2023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771B65-F0CE-094F-A75B-68E5B9CE89DD}" type="slidenum">
              <a:rPr lang="en-US" smtClean="0"/>
              <a:pPr/>
              <a:t>‹#›</a:t>
            </a:fld>
            <a:endParaRPr lang="en-US"/>
          </a:p>
        </p:txBody>
      </p:sp>
    </p:spTree>
    <p:extLst>
      <p:ext uri="{BB962C8B-B14F-4D97-AF65-F5344CB8AC3E}">
        <p14:creationId xmlns:p14="http://schemas.microsoft.com/office/powerpoint/2010/main" val="1507775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30΄΄</a:t>
            </a:r>
          </a:p>
        </p:txBody>
      </p:sp>
      <p:sp>
        <p:nvSpPr>
          <p:cNvPr id="4" name="Θέση αριθμού διαφάνειας 3"/>
          <p:cNvSpPr>
            <a:spLocks noGrp="1"/>
          </p:cNvSpPr>
          <p:nvPr>
            <p:ph type="sldNum" sz="quarter" idx="5"/>
          </p:nvPr>
        </p:nvSpPr>
        <p:spPr/>
        <p:txBody>
          <a:bodyPr/>
          <a:lstStyle/>
          <a:p>
            <a:pPr rtl="0"/>
            <a:fld id="{841221E5-7225-48EB-A4EE-420E7BFCF705}" type="slidenum">
              <a:rPr lang="el-GR" smtClean="0"/>
              <a:pPr rtl="0"/>
              <a:t>10</a:t>
            </a:fld>
            <a:endParaRPr lang="el-GR" dirty="0"/>
          </a:p>
        </p:txBody>
      </p:sp>
    </p:spTree>
    <p:extLst>
      <p:ext uri="{BB962C8B-B14F-4D97-AF65-F5344CB8AC3E}">
        <p14:creationId xmlns:p14="http://schemas.microsoft.com/office/powerpoint/2010/main" val="3311592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4AC153-18A6-4EE1-9772-16E9658BB3BE}" type="datetimeFigureOut">
              <a:rPr lang="en-US" smtClean="0"/>
              <a:pPr/>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35C3B7-AD1E-415F-AF40-D0D78AF052E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AC153-18A6-4EE1-9772-16E9658BB3BE}" type="datetimeFigureOut">
              <a:rPr lang="en-US" smtClean="0"/>
              <a:pPr/>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35C3B7-AD1E-415F-AF40-D0D78AF052E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AC153-18A6-4EE1-9772-16E9658BB3BE}" type="datetimeFigureOut">
              <a:rPr lang="en-US" smtClean="0"/>
              <a:pPr/>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35C3B7-AD1E-415F-AF40-D0D78AF052E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AC153-18A6-4EE1-9772-16E9658BB3BE}" type="datetimeFigureOut">
              <a:rPr lang="en-US" smtClean="0"/>
              <a:pPr/>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35C3B7-AD1E-415F-AF40-D0D78AF052E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4AC153-18A6-4EE1-9772-16E9658BB3BE}" type="datetimeFigureOut">
              <a:rPr lang="en-US" smtClean="0"/>
              <a:pPr/>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35C3B7-AD1E-415F-AF40-D0D78AF052E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4AC153-18A6-4EE1-9772-16E9658BB3BE}" type="datetimeFigureOut">
              <a:rPr lang="en-US" smtClean="0"/>
              <a:pPr/>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35C3B7-AD1E-415F-AF40-D0D78AF052E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4AC153-18A6-4EE1-9772-16E9658BB3BE}" type="datetimeFigureOut">
              <a:rPr lang="en-US" smtClean="0"/>
              <a:pPr/>
              <a:t>3/20/2023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35C3B7-AD1E-415F-AF40-D0D78AF052E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4AC153-18A6-4EE1-9772-16E9658BB3BE}" type="datetimeFigureOut">
              <a:rPr lang="en-US" smtClean="0"/>
              <a:pPr/>
              <a:t>3/20/2023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35C3B7-AD1E-415F-AF40-D0D78AF052E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4AC153-18A6-4EE1-9772-16E9658BB3BE}" type="datetimeFigureOut">
              <a:rPr lang="en-US" smtClean="0"/>
              <a:pPr/>
              <a:t>3/20/2023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35C3B7-AD1E-415F-AF40-D0D78AF052E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4AC153-18A6-4EE1-9772-16E9658BB3BE}" type="datetimeFigureOut">
              <a:rPr lang="en-US" smtClean="0"/>
              <a:pPr/>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35C3B7-AD1E-415F-AF40-D0D78AF052E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4AC153-18A6-4EE1-9772-16E9658BB3BE}" type="datetimeFigureOut">
              <a:rPr lang="en-US" smtClean="0"/>
              <a:pPr/>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35C3B7-AD1E-415F-AF40-D0D78AF052E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AC153-18A6-4EE1-9772-16E9658BB3BE}" type="datetimeFigureOut">
              <a:rPr lang="en-US" smtClean="0"/>
              <a:pPr/>
              <a:t>3/20/2023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35C3B7-AD1E-415F-AF40-D0D78AF052E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drive.google.com/file/d/1EbbexhXqMB1olepJgJto-MKVSd0iKB6G/view" TargetMode="External"/><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a:p>
            <a:endParaRPr lang="el-GR" dirty="0"/>
          </a:p>
          <a:p>
            <a:r>
              <a:rPr lang="el-GR" dirty="0">
                <a:solidFill>
                  <a:srgbClr val="00B050"/>
                </a:solidFill>
              </a:rPr>
              <a:t>Μπορεί οι μαθητές να ‘</a:t>
            </a:r>
            <a:r>
              <a:rPr lang="el-GR" dirty="0" err="1">
                <a:solidFill>
                  <a:srgbClr val="00B050"/>
                </a:solidFill>
              </a:rPr>
              <a:t>επανεφεύρουν</a:t>
            </a:r>
            <a:r>
              <a:rPr lang="el-GR" dirty="0">
                <a:solidFill>
                  <a:srgbClr val="00B050"/>
                </a:solidFill>
              </a:rPr>
              <a:t>’ πιο σύνθετες μαθηματικές έννοιες;</a:t>
            </a:r>
          </a:p>
        </p:txBody>
      </p:sp>
    </p:spTree>
    <p:extLst>
      <p:ext uri="{BB962C8B-B14F-4D97-AF65-F5344CB8AC3E}">
        <p14:creationId xmlns:p14="http://schemas.microsoft.com/office/powerpoint/2010/main" val="2336591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604E9795-EDD8-4B9E-8163-A4570AB12EDC}"/>
              </a:ext>
            </a:extLst>
          </p:cNvPr>
          <p:cNvSpPr>
            <a:spLocks noGrp="1"/>
          </p:cNvSpPr>
          <p:nvPr>
            <p:ph type="title"/>
          </p:nvPr>
        </p:nvSpPr>
        <p:spPr>
          <a:xfrm>
            <a:off x="1195389" y="989965"/>
            <a:ext cx="7339012" cy="494313"/>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l-GR" dirty="0">
                <a:solidFill>
                  <a:schemeClr val="tx2"/>
                </a:solidFill>
              </a:rPr>
              <a:t>Το Πρόβλημα</a:t>
            </a:r>
          </a:p>
        </p:txBody>
      </p:sp>
      <p:sp>
        <p:nvSpPr>
          <p:cNvPr id="3" name="Θέση περιεχομένου 2">
            <a:extLst>
              <a:ext uri="{FF2B5EF4-FFF2-40B4-BE49-F238E27FC236}">
                <a16:creationId xmlns="" xmlns:a16="http://schemas.microsoft.com/office/drawing/2014/main" id="{D17D73D2-03D8-4865-A701-45FAE19ADFB3}"/>
              </a:ext>
            </a:extLst>
          </p:cNvPr>
          <p:cNvSpPr>
            <a:spLocks noGrp="1"/>
          </p:cNvSpPr>
          <p:nvPr>
            <p:ph idx="1"/>
          </p:nvPr>
        </p:nvSpPr>
        <p:spPr>
          <a:xfrm>
            <a:off x="1195389" y="2057043"/>
            <a:ext cx="7428116" cy="3429893"/>
          </a:xfrm>
        </p:spPr>
        <p:txBody>
          <a:bodyPr>
            <a:normAutofit fontScale="85000" lnSpcReduction="10000"/>
          </a:bodyPr>
          <a:lstStyle/>
          <a:p>
            <a:pPr marL="0" indent="0" algn="just">
              <a:lnSpc>
                <a:spcPts val="2521"/>
              </a:lnSpc>
              <a:buNone/>
            </a:pPr>
            <a:r>
              <a:rPr lang="el-GR" spc="75" dirty="0">
                <a:solidFill>
                  <a:schemeClr val="tx2"/>
                </a:solidFill>
                <a:latin typeface="Times New Roman" panose="02020603050405020304" pitchFamily="18" charset="0"/>
                <a:cs typeface="Times New Roman" panose="02020603050405020304" pitchFamily="18" charset="0"/>
              </a:rPr>
              <a:t>Το βίντεο που παρακολουθήσατε ήταν η προσπάθεια του οδηγού της Formula 1 Lewis Hamilton ώστε να κάνει τον ταχύτερο γύρο σε μια πίστα. Οι πληροφορίες που μας παρείχε το βίντεο ήταν η ταχύτητα κάθε χρονική στιγμή του Lewis Hamilton για τον γύρο αυτό. Μπορείτε να υπολογίσετε το συνολικό μήκος της πίστας της ; </a:t>
            </a:r>
          </a:p>
          <a:p>
            <a:pPr marL="0" indent="0" algn="ctr">
              <a:buNone/>
            </a:pPr>
            <a:r>
              <a:rPr lang="el-GR" dirty="0">
                <a:solidFill>
                  <a:schemeClr val="tx2"/>
                </a:solidFill>
                <a:latin typeface="Times New Roman" panose="02020603050405020304" pitchFamily="18" charset="0"/>
                <a:cs typeface="Times New Roman" panose="02020603050405020304" pitchFamily="18" charset="0"/>
              </a:rPr>
              <a:t>Η σωστή απάντηση είναι μια από τις παρακάτω: </a:t>
            </a:r>
          </a:p>
          <a:p>
            <a:pPr marL="0" indent="0" algn="ctr">
              <a:buNone/>
            </a:pPr>
            <a:r>
              <a:rPr lang="pt-BR" sz="1800" dirty="0">
                <a:solidFill>
                  <a:schemeClr val="tx2"/>
                </a:solidFill>
                <a:latin typeface="Times New Roman" panose="02020603050405020304" pitchFamily="18" charset="0"/>
                <a:cs typeface="Times New Roman" panose="02020603050405020304" pitchFamily="18" charset="0"/>
              </a:rPr>
              <a:t>(A) 4.500m (B) 4.600m (Γ) 4.550m (Δ) 4.700m (Ε) 4,650m</a:t>
            </a:r>
            <a:endParaRPr lang="el-GR" sz="1800" dirty="0">
              <a:solidFill>
                <a:schemeClr val="tx2"/>
              </a:solidFill>
              <a:latin typeface="Times New Roman" panose="02020603050405020304" pitchFamily="18" charset="0"/>
              <a:cs typeface="Times New Roman" panose="02020603050405020304" pitchFamily="18" charset="0"/>
            </a:endParaRPr>
          </a:p>
        </p:txBody>
      </p:sp>
      <p:pic>
        <p:nvPicPr>
          <p:cNvPr id="5" name="Εικόνα 4">
            <a:extLst>
              <a:ext uri="{FF2B5EF4-FFF2-40B4-BE49-F238E27FC236}">
                <a16:creationId xmlns="" xmlns:a16="http://schemas.microsoft.com/office/drawing/2014/main" id="{791C2388-EDD5-4D95-B285-BDF88A2C40D4}"/>
              </a:ext>
            </a:extLst>
          </p:cNvPr>
          <p:cNvPicPr>
            <a:picLocks noChangeAspect="1"/>
          </p:cNvPicPr>
          <p:nvPr/>
        </p:nvPicPr>
        <p:blipFill>
          <a:blip r:embed="rId5"/>
          <a:stretch>
            <a:fillRect/>
          </a:stretch>
        </p:blipFill>
        <p:spPr>
          <a:xfrm>
            <a:off x="1546876" y="2035781"/>
            <a:ext cx="5913160" cy="3428961"/>
          </a:xfrm>
          <a:prstGeom prst="rect">
            <a:avLst/>
          </a:prstGeom>
        </p:spPr>
      </p:pic>
      <p:pic>
        <p:nvPicPr>
          <p:cNvPr id="4" name="2017 Spanish Grand Prix Lewis Hamilton Pole Lap">
            <a:hlinkClick r:id="" action="ppaction://media"/>
            <a:extLst>
              <a:ext uri="{FF2B5EF4-FFF2-40B4-BE49-F238E27FC236}">
                <a16:creationId xmlns="" xmlns:a16="http://schemas.microsoft.com/office/drawing/2014/main" id="{3A3665B2-49F7-445E-9022-3587F0BA415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375" y="857771"/>
            <a:ext cx="8566625" cy="5143649"/>
          </a:xfrm>
          <a:prstGeom prst="rect">
            <a:avLst/>
          </a:prstGeom>
        </p:spPr>
      </p:pic>
      <p:sp>
        <p:nvSpPr>
          <p:cNvPr id="6" name="Τίτλος 1"/>
          <p:cNvSpPr txBox="1">
            <a:spLocks/>
          </p:cNvSpPr>
          <p:nvPr/>
        </p:nvSpPr>
        <p:spPr>
          <a:xfrm>
            <a:off x="457200" y="274638"/>
            <a:ext cx="8229600" cy="58313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a:t>Πρόβλημα </a:t>
            </a:r>
            <a:r>
              <a:rPr lang="el-GR" sz="3200" dirty="0"/>
              <a:t>(δόθηκε σε μαθητές Β΄ Λυκείου)</a:t>
            </a:r>
          </a:p>
        </p:txBody>
      </p:sp>
    </p:spTree>
    <p:extLst>
      <p:ext uri="{BB962C8B-B14F-4D97-AF65-F5344CB8AC3E}">
        <p14:creationId xmlns:p14="http://schemas.microsoft.com/office/powerpoint/2010/main" val="76563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07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3" presetClass="mediacall" presetSubtype="0" fill="hold" nodeType="clickEffect">
                                  <p:stCondLst>
                                    <p:cond delay="0"/>
                                  </p:stCondLst>
                                  <p:childTnLst>
                                    <p:cmd type="call" cmd="stop">
                                      <p:cBhvr>
                                        <p:cTn id="17" dur="1" fill="hold"/>
                                        <p:tgtEl>
                                          <p:spTgt spid="4"/>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md type="call" cmd="stop">
                                      <p:cBhvr>
                                        <p:cTn id="23" dur="1">
                                          <p:stCondLst>
                                            <p:cond delay="499"/>
                                          </p:stCondLst>
                                        </p:cTn>
                                        <p:tgtEl>
                                          <p:spTgt spid="4"/>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792162"/>
          </a:xfrm>
        </p:spPr>
        <p:txBody>
          <a:bodyPr>
            <a:normAutofit/>
          </a:bodyPr>
          <a:lstStyle/>
          <a:p>
            <a:r>
              <a:rPr lang="el-GR" sz="3200" b="1" dirty="0"/>
              <a:t>Πρόβλημα</a:t>
            </a:r>
            <a:endParaRPr lang="el-GR" sz="3200" dirty="0"/>
          </a:p>
        </p:txBody>
      </p:sp>
      <p:sp>
        <p:nvSpPr>
          <p:cNvPr id="11" name="Θέση περιεχομένου 2">
            <a:extLst>
              <a:ext uri="{FF2B5EF4-FFF2-40B4-BE49-F238E27FC236}">
                <a16:creationId xmlns="" xmlns:a16="http://schemas.microsoft.com/office/drawing/2014/main" id="{D17D73D2-03D8-4865-A701-45FAE19ADFB3}"/>
              </a:ext>
            </a:extLst>
          </p:cNvPr>
          <p:cNvSpPr txBox="1">
            <a:spLocks/>
          </p:cNvSpPr>
          <p:nvPr/>
        </p:nvSpPr>
        <p:spPr>
          <a:xfrm>
            <a:off x="304800" y="1092506"/>
            <a:ext cx="8534400" cy="40610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70000"/>
              </a:lnSpc>
              <a:spcBef>
                <a:spcPts val="0"/>
              </a:spcBef>
              <a:buFont typeface="Arial" pitchFamily="34" charset="0"/>
              <a:buNone/>
            </a:pPr>
            <a:r>
              <a:rPr lang="el-GR" sz="2000" spc="100" dirty="0">
                <a:latin typeface="Times New Roman" panose="02020603050405020304" pitchFamily="18" charset="0"/>
                <a:cs typeface="Times New Roman" panose="02020603050405020304" pitchFamily="18" charset="0"/>
              </a:rPr>
              <a:t>Το βίντεο που παρακολουθήσατε ήταν η προσπάθεια του οδηγού της </a:t>
            </a:r>
            <a:r>
              <a:rPr lang="el-GR" sz="2000" spc="100" dirty="0" err="1">
                <a:latin typeface="Times New Roman" panose="02020603050405020304" pitchFamily="18" charset="0"/>
                <a:cs typeface="Times New Roman" panose="02020603050405020304" pitchFamily="18" charset="0"/>
              </a:rPr>
              <a:t>Formula</a:t>
            </a:r>
            <a:r>
              <a:rPr lang="el-GR" sz="2000" spc="100" dirty="0">
                <a:latin typeface="Times New Roman" panose="02020603050405020304" pitchFamily="18" charset="0"/>
                <a:cs typeface="Times New Roman" panose="02020603050405020304" pitchFamily="18" charset="0"/>
              </a:rPr>
              <a:t> 1 </a:t>
            </a:r>
            <a:r>
              <a:rPr lang="el-GR" sz="2000" spc="100" dirty="0" err="1">
                <a:latin typeface="Times New Roman" panose="02020603050405020304" pitchFamily="18" charset="0"/>
                <a:cs typeface="Times New Roman" panose="02020603050405020304" pitchFamily="18" charset="0"/>
              </a:rPr>
              <a:t>Lewis</a:t>
            </a:r>
            <a:r>
              <a:rPr lang="el-GR" sz="2000" spc="100" dirty="0">
                <a:latin typeface="Times New Roman" panose="02020603050405020304" pitchFamily="18" charset="0"/>
                <a:cs typeface="Times New Roman" panose="02020603050405020304" pitchFamily="18" charset="0"/>
              </a:rPr>
              <a:t> </a:t>
            </a:r>
            <a:r>
              <a:rPr lang="el-GR" sz="2000" spc="100" dirty="0" err="1">
                <a:latin typeface="Times New Roman" panose="02020603050405020304" pitchFamily="18" charset="0"/>
                <a:cs typeface="Times New Roman" panose="02020603050405020304" pitchFamily="18" charset="0"/>
              </a:rPr>
              <a:t>Hamilton</a:t>
            </a:r>
            <a:r>
              <a:rPr lang="el-GR" sz="2000" spc="100" dirty="0">
                <a:latin typeface="Times New Roman" panose="02020603050405020304" pitchFamily="18" charset="0"/>
                <a:cs typeface="Times New Roman" panose="02020603050405020304" pitchFamily="18" charset="0"/>
              </a:rPr>
              <a:t> ώστε να κάνει τον ταχύτερο γύρο σε μια πίστα. Οι πληροφορίες που μας παρείχε το βίντεο ήταν η ταχύτητα κάθε χρονική στιγμή του </a:t>
            </a:r>
            <a:r>
              <a:rPr lang="el-GR" sz="2000" spc="100" dirty="0" err="1">
                <a:latin typeface="Times New Roman" panose="02020603050405020304" pitchFamily="18" charset="0"/>
                <a:cs typeface="Times New Roman" panose="02020603050405020304" pitchFamily="18" charset="0"/>
              </a:rPr>
              <a:t>Lewis</a:t>
            </a:r>
            <a:r>
              <a:rPr lang="el-GR" sz="2000" spc="100" dirty="0">
                <a:latin typeface="Times New Roman" panose="02020603050405020304" pitchFamily="18" charset="0"/>
                <a:cs typeface="Times New Roman" panose="02020603050405020304" pitchFamily="18" charset="0"/>
              </a:rPr>
              <a:t> </a:t>
            </a:r>
            <a:r>
              <a:rPr lang="el-GR" sz="2000" spc="100" dirty="0" err="1">
                <a:latin typeface="Times New Roman" panose="02020603050405020304" pitchFamily="18" charset="0"/>
                <a:cs typeface="Times New Roman" panose="02020603050405020304" pitchFamily="18" charset="0"/>
              </a:rPr>
              <a:t>Hamilton</a:t>
            </a:r>
            <a:r>
              <a:rPr lang="el-GR" sz="2000" spc="100" dirty="0">
                <a:latin typeface="Times New Roman" panose="02020603050405020304" pitchFamily="18" charset="0"/>
                <a:cs typeface="Times New Roman" panose="02020603050405020304" pitchFamily="18" charset="0"/>
              </a:rPr>
              <a:t> για τον γύρο αυτό. </a:t>
            </a:r>
          </a:p>
          <a:p>
            <a:pPr marL="0" indent="0" algn="just">
              <a:lnSpc>
                <a:spcPct val="170000"/>
              </a:lnSpc>
              <a:spcBef>
                <a:spcPts val="0"/>
              </a:spcBef>
              <a:buFont typeface="Arial" pitchFamily="34" charset="0"/>
              <a:buNone/>
            </a:pPr>
            <a:r>
              <a:rPr lang="el-GR" sz="2000" spc="100" dirty="0">
                <a:latin typeface="Times New Roman" panose="02020603050405020304" pitchFamily="18" charset="0"/>
                <a:cs typeface="Times New Roman" panose="02020603050405020304" pitchFamily="18" charset="0"/>
              </a:rPr>
              <a:t>Μπορείτε να υπολογίσετε το συνολικό μήκος της πίστας της; </a:t>
            </a:r>
          </a:p>
          <a:p>
            <a:pPr marL="0" indent="0" algn="ctr">
              <a:lnSpc>
                <a:spcPct val="170000"/>
              </a:lnSpc>
              <a:spcBef>
                <a:spcPts val="0"/>
              </a:spcBef>
              <a:buFont typeface="Arial" pitchFamily="34" charset="0"/>
              <a:buNone/>
            </a:pPr>
            <a:r>
              <a:rPr lang="el-GR" sz="2000" dirty="0">
                <a:latin typeface="Times New Roman" panose="02020603050405020304" pitchFamily="18" charset="0"/>
                <a:cs typeface="Times New Roman" panose="02020603050405020304" pitchFamily="18" charset="0"/>
              </a:rPr>
              <a:t>Η σωστή απάντηση είναι μια από τις παρακάτω: </a:t>
            </a:r>
          </a:p>
          <a:p>
            <a:pPr marL="457200" indent="-457200" algn="ctr">
              <a:lnSpc>
                <a:spcPct val="170000"/>
              </a:lnSpc>
              <a:spcBef>
                <a:spcPts val="0"/>
              </a:spcBef>
              <a:buFont typeface="Arial" pitchFamily="34" charset="0"/>
              <a:buAutoNum type="alphaUcParenBoth"/>
            </a:pPr>
            <a:r>
              <a:rPr lang="pt-BR" sz="2000" dirty="0">
                <a:latin typeface="Times New Roman" panose="02020603050405020304" pitchFamily="18" charset="0"/>
                <a:cs typeface="Times New Roman" panose="02020603050405020304" pitchFamily="18" charset="0"/>
              </a:rPr>
              <a:t>4.500m (B) 4.600m (Γ) 4.550m (Δ) 4.700m (Ε) 4</a:t>
            </a:r>
            <a:r>
              <a:rPr lang="el-GR" sz="2000" dirty="0">
                <a:latin typeface="Times New Roman" panose="02020603050405020304" pitchFamily="18" charset="0"/>
                <a:cs typeface="Times New Roman" panose="02020603050405020304" pitchFamily="18" charset="0"/>
              </a:rPr>
              <a:t>.</a:t>
            </a:r>
            <a:r>
              <a:rPr lang="pt-BR" sz="2000" dirty="0">
                <a:latin typeface="Times New Roman" panose="02020603050405020304" pitchFamily="18" charset="0"/>
                <a:cs typeface="Times New Roman" panose="02020603050405020304" pitchFamily="18" charset="0"/>
              </a:rPr>
              <a:t>650m</a:t>
            </a:r>
            <a:endParaRPr lang="el-GR" sz="2000" dirty="0">
              <a:latin typeface="Times New Roman" panose="02020603050405020304" pitchFamily="18" charset="0"/>
              <a:cs typeface="Times New Roman" panose="02020603050405020304" pitchFamily="18" charset="0"/>
            </a:endParaRPr>
          </a:p>
          <a:p>
            <a:pPr marL="0" indent="0" algn="ctr">
              <a:lnSpc>
                <a:spcPct val="170000"/>
              </a:lnSpc>
              <a:spcBef>
                <a:spcPts val="0"/>
              </a:spcBef>
              <a:buNone/>
            </a:pPr>
            <a:endParaRPr lang="el-G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7077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Εργασία στην </a:t>
            </a:r>
            <a:r>
              <a:rPr lang="el-GR" dirty="0" err="1" smtClean="0"/>
              <a:t>τάξη_ΥΠΟΛΟΓΙΣΜΟΣ</a:t>
            </a:r>
            <a:r>
              <a:rPr lang="el-GR" dirty="0" smtClean="0"/>
              <a:t> ΜΗΚΟΥΣ ΠΙΣΤΑΣ </a:t>
            </a:r>
            <a:endParaRPr lang="el-GR" dirty="0"/>
          </a:p>
        </p:txBody>
      </p:sp>
      <p:sp>
        <p:nvSpPr>
          <p:cNvPr id="3" name="Θέση περιεχομένου 2"/>
          <p:cNvSpPr>
            <a:spLocks noGrp="1"/>
          </p:cNvSpPr>
          <p:nvPr>
            <p:ph idx="1"/>
          </p:nvPr>
        </p:nvSpPr>
        <p:spPr>
          <a:xfrm>
            <a:off x="429658" y="1828800"/>
            <a:ext cx="8229600" cy="3505199"/>
          </a:xfrm>
        </p:spPr>
        <p:txBody>
          <a:bodyPr>
            <a:normAutofit fontScale="92500" lnSpcReduction="20000"/>
          </a:bodyPr>
          <a:lstStyle/>
          <a:p>
            <a:r>
              <a:rPr lang="el-GR" dirty="0">
                <a:solidFill>
                  <a:srgbClr val="00B050"/>
                </a:solidFill>
              </a:rPr>
              <a:t>Ποια μαθηματική έννοια καλούνται να </a:t>
            </a:r>
            <a:r>
              <a:rPr lang="en-US" dirty="0">
                <a:solidFill>
                  <a:srgbClr val="00B050"/>
                </a:solidFill>
              </a:rPr>
              <a:t>‘</a:t>
            </a:r>
            <a:r>
              <a:rPr lang="el-GR" dirty="0" err="1">
                <a:solidFill>
                  <a:srgbClr val="00B050"/>
                </a:solidFill>
              </a:rPr>
              <a:t>επανεφεύρουν</a:t>
            </a:r>
            <a:r>
              <a:rPr lang="en-US" dirty="0">
                <a:solidFill>
                  <a:srgbClr val="00B050"/>
                </a:solidFill>
              </a:rPr>
              <a:t>’</a:t>
            </a:r>
            <a:r>
              <a:rPr lang="el-GR" dirty="0">
                <a:solidFill>
                  <a:srgbClr val="00B050"/>
                </a:solidFill>
              </a:rPr>
              <a:t> οι μαθητές για να απαντήσουν στο πρόβλημα εύρεσης του μήκους της συγκεκριμένης πίστας της </a:t>
            </a:r>
            <a:r>
              <a:rPr lang="en-US" dirty="0">
                <a:solidFill>
                  <a:srgbClr val="00B050"/>
                </a:solidFill>
              </a:rPr>
              <a:t>FORMULA 1?</a:t>
            </a:r>
          </a:p>
          <a:p>
            <a:endParaRPr lang="el-GR" dirty="0" smtClean="0">
              <a:solidFill>
                <a:srgbClr val="00B050"/>
              </a:solidFill>
            </a:endParaRPr>
          </a:p>
          <a:p>
            <a:r>
              <a:rPr lang="el-GR" dirty="0" smtClean="0">
                <a:solidFill>
                  <a:srgbClr val="00B050"/>
                </a:solidFill>
              </a:rPr>
              <a:t>Με </a:t>
            </a:r>
            <a:r>
              <a:rPr lang="el-GR" dirty="0">
                <a:solidFill>
                  <a:srgbClr val="00B050"/>
                </a:solidFill>
              </a:rPr>
              <a:t>ποιο τρόπο θα πρέπει να δουλέψουν οι μαθητές στην κατεύθυνση </a:t>
            </a:r>
            <a:r>
              <a:rPr lang="el-GR" dirty="0" err="1">
                <a:solidFill>
                  <a:srgbClr val="00B050"/>
                </a:solidFill>
              </a:rPr>
              <a:t>επανεφεύρησης</a:t>
            </a:r>
            <a:r>
              <a:rPr lang="el-GR" dirty="0">
                <a:solidFill>
                  <a:srgbClr val="00B050"/>
                </a:solidFill>
              </a:rPr>
              <a:t> της παραπάνω έννοιας;    </a:t>
            </a:r>
          </a:p>
        </p:txBody>
      </p:sp>
    </p:spTree>
    <p:extLst>
      <p:ext uri="{BB962C8B-B14F-4D97-AF65-F5344CB8AC3E}">
        <p14:creationId xmlns:p14="http://schemas.microsoft.com/office/powerpoint/2010/main" val="3383448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4555"/>
            <a:ext cx="8229600" cy="471755"/>
          </a:xfrm>
        </p:spPr>
        <p:txBody>
          <a:bodyPr>
            <a:normAutofit fontScale="90000"/>
          </a:bodyPr>
          <a:lstStyle/>
          <a:p>
            <a:r>
              <a:rPr lang="el-GR" sz="3600" dirty="0"/>
              <a:t>Βιβλιογραφία</a:t>
            </a:r>
          </a:p>
        </p:txBody>
      </p:sp>
      <p:sp>
        <p:nvSpPr>
          <p:cNvPr id="3" name="Θέση περιεχομένου 2"/>
          <p:cNvSpPr>
            <a:spLocks noGrp="1"/>
          </p:cNvSpPr>
          <p:nvPr>
            <p:ph idx="1"/>
          </p:nvPr>
        </p:nvSpPr>
        <p:spPr>
          <a:xfrm>
            <a:off x="152400" y="457200"/>
            <a:ext cx="8839200" cy="6280533"/>
          </a:xfrm>
        </p:spPr>
        <p:txBody>
          <a:bodyPr>
            <a:noAutofit/>
          </a:bodyPr>
          <a:lstStyle/>
          <a:p>
            <a:pPr indent="-457200" algn="just">
              <a:spcBef>
                <a:spcPts val="0"/>
              </a:spcBef>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Carotenuto, G., Di Martino, P., &amp; </a:t>
            </a:r>
            <a:r>
              <a:rPr lang="en-US"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Lemmi</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M. (2021). Students’ suspension of sense making in problem solving. </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ZDM</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1-14.</a:t>
            </a:r>
            <a:endParaRPr lang="el-GR" sz="1800" dirty="0">
              <a:effectLst/>
              <a:latin typeface="Times New Roman" panose="02020603050405020304" pitchFamily="18" charset="0"/>
              <a:ea typeface="Times New Roman" panose="02020603050405020304" pitchFamily="18" charset="0"/>
            </a:endParaRPr>
          </a:p>
          <a:p>
            <a:pPr indent="-457200" algn="just">
              <a:spcBef>
                <a:spcPts val="0"/>
              </a:spcBef>
            </a:pPr>
            <a:r>
              <a:rPr lang="de-DE"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Dierdorp</a:t>
            </a:r>
            <a:r>
              <a:rPr lang="de-D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 Bakker, A., </a:t>
            </a:r>
            <a:r>
              <a:rPr lang="de-DE"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Eijkelhof</a:t>
            </a:r>
            <a:r>
              <a:rPr lang="de-D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H., &amp; van </a:t>
            </a:r>
            <a:r>
              <a:rPr lang="de-DE"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Maanen</a:t>
            </a:r>
            <a:r>
              <a:rPr lang="de-D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J. (2011). </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Authentic Practices as Contexts for Learning to Draw Inferences beyond Correlated Data. </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Mathematical Thinking and Learning, 13</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 132–151. </a:t>
            </a:r>
            <a:endParaRPr lang="el-GR" sz="1800" dirty="0">
              <a:effectLst/>
              <a:latin typeface="Times New Roman" panose="02020603050405020304" pitchFamily="18" charset="0"/>
              <a:ea typeface="Times New Roman" panose="02020603050405020304" pitchFamily="18" charset="0"/>
            </a:endParaRPr>
          </a:p>
          <a:p>
            <a:pPr indent="-457200" algn="just">
              <a:spcBef>
                <a:spcPts val="0"/>
              </a:spcBef>
            </a:pPr>
            <a:r>
              <a:rPr lang="en-US" sz="1800" kern="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Freudenthal</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H. (1981). Major problems of mathematics education. </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Educational studies in mathematics</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133-150.</a:t>
            </a:r>
            <a:endParaRPr lang="el-GR" sz="1800" dirty="0">
              <a:effectLst/>
              <a:latin typeface="Times New Roman" panose="02020603050405020304" pitchFamily="18" charset="0"/>
              <a:ea typeface="Times New Roman" panose="02020603050405020304" pitchFamily="18" charset="0"/>
            </a:endParaRPr>
          </a:p>
          <a:p>
            <a:pPr indent="-457200" algn="just">
              <a:spcBef>
                <a:spcPts val="0"/>
              </a:spcBef>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Girnat, B., &amp; Eichler, A. (2011). Secondary teachers’ beliefs on modelling in geometry and stochastics. </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Trends in teaching and learning of mathematical modelling</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75-84.</a:t>
            </a:r>
            <a:endParaRPr lang="el-GR" sz="1800" dirty="0">
              <a:effectLst/>
              <a:latin typeface="Times New Roman" panose="02020603050405020304" pitchFamily="18" charset="0"/>
              <a:ea typeface="Times New Roman" panose="02020603050405020304" pitchFamily="18" charset="0"/>
            </a:endParaRPr>
          </a:p>
          <a:p>
            <a:pPr indent="-457200">
              <a:spcBef>
                <a:spcPts val="0"/>
              </a:spcBef>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Kaiser, G., and </a:t>
            </a:r>
            <a:r>
              <a:rPr lang="en-US"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Sriraman</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 (2006). A global survey of international perspectives on modeling in mathematics education. </a:t>
            </a:r>
            <a:r>
              <a:rPr lang="en-US" sz="1800" i="1"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Zentralblatt</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für </a:t>
            </a:r>
            <a:r>
              <a:rPr lang="en-US" sz="1800" i="1"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Didaktik</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der </a:t>
            </a:r>
            <a:r>
              <a:rPr lang="en-US" sz="1800" i="1"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Mathematik</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38, 3, 302–312. </a:t>
            </a:r>
            <a:endParaRPr lang="el-GR" sz="1800" dirty="0">
              <a:effectLst/>
              <a:latin typeface="Times New Roman" panose="02020603050405020304" pitchFamily="18" charset="0"/>
              <a:ea typeface="Times New Roman" panose="02020603050405020304" pitchFamily="18" charset="0"/>
            </a:endParaRPr>
          </a:p>
          <a:p>
            <a:pPr indent="-457200" algn="just">
              <a:spcBef>
                <a:spcPts val="0"/>
              </a:spcBef>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Palm, T. (2008). Impact of authenticity on sense making in word problem solving. </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Educational studies in mathematics, 67</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37-58.</a:t>
            </a:r>
            <a:endParaRPr lang="el-GR" sz="1800" dirty="0">
              <a:effectLst/>
              <a:latin typeface="Times New Roman" panose="02020603050405020304" pitchFamily="18" charset="0"/>
              <a:ea typeface="Times New Roman" panose="02020603050405020304" pitchFamily="18" charset="0"/>
            </a:endParaRPr>
          </a:p>
          <a:p>
            <a:pPr indent="-457200" algn="just">
              <a:spcBef>
                <a:spcPts val="0"/>
              </a:spcBef>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Schoenfeld, A. H. (1991). On mathematics as sense-making: An informal attack on the unfortunate divorce of formal and informal mathematics. In J. E. Voss, D. N. Perkins, &amp; J. W. Segal (Eds.), </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Informal reasoning and education </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(pp. 311—343). Hillsdale, NJ: Lawrence Erlbaum.</a:t>
            </a:r>
            <a:endParaRPr lang="el-GR" sz="1800" dirty="0">
              <a:effectLst/>
              <a:latin typeface="Times New Roman" panose="02020603050405020304" pitchFamily="18" charset="0"/>
              <a:ea typeface="Times New Roman" panose="02020603050405020304" pitchFamily="18" charset="0"/>
            </a:endParaRPr>
          </a:p>
          <a:p>
            <a:pPr indent="-457200" algn="just">
              <a:spcBef>
                <a:spcPts val="0"/>
              </a:spcBef>
            </a:pPr>
            <a:r>
              <a:rPr lang="en-US" sz="1800" dirty="0"/>
              <a:t>Vroutsis, N., </a:t>
            </a:r>
            <a:r>
              <a:rPr lang="en-US" sz="1800" dirty="0" err="1"/>
              <a:t>Psycharis</a:t>
            </a:r>
            <a:r>
              <a:rPr lang="en-US" sz="1800" dirty="0"/>
              <a:t>, G., &amp; Triantafillou, C. (2022). Crossing the</a:t>
            </a:r>
            <a:br>
              <a:rPr lang="en-US" sz="1800" dirty="0"/>
            </a:br>
            <a:r>
              <a:rPr lang="en-US" sz="1800" dirty="0"/>
              <a:t>boundaries between school mathematics and marine navigation through</a:t>
            </a:r>
            <a:br>
              <a:rPr lang="en-US" sz="1800" dirty="0"/>
            </a:br>
            <a:r>
              <a:rPr lang="en-US" sz="1800" dirty="0"/>
              <a:t>authentic tasks. </a:t>
            </a:r>
            <a:r>
              <a:rPr lang="en-US" sz="1800" i="1" dirty="0"/>
              <a:t>For the Learning of Mathematics</a:t>
            </a:r>
            <a:r>
              <a:rPr lang="en-US" sz="1800" dirty="0"/>
              <a:t>, 42(3), 2-9.</a:t>
            </a:r>
            <a:endParaRPr lang="el-GR" sz="1800" kern="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indent="-457200" algn="just">
              <a:spcBef>
                <a:spcPts val="0"/>
              </a:spcBef>
            </a:pPr>
            <a:r>
              <a:rPr lang="en-US" sz="1800" kern="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Wake</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 (2015). Preparing for workplace numeracy: a modelling perspective. </a:t>
            </a:r>
            <a:r>
              <a:rPr lang="en-US"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ZDM, 47(</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 675-689</a:t>
            </a:r>
            <a:r>
              <a:rPr lang="en-US" sz="1800" kern="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l-G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24035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a:t>Η </a:t>
            </a:r>
            <a:r>
              <a:rPr lang="el-GR" b="1" dirty="0"/>
              <a:t>καθοδηγούμενη </a:t>
            </a:r>
            <a:r>
              <a:rPr lang="el-GR" b="1" dirty="0" err="1"/>
              <a:t>επανεφεύρεση</a:t>
            </a:r>
            <a:r>
              <a:rPr lang="el-GR" b="1" dirty="0"/>
              <a:t> </a:t>
            </a:r>
            <a:endParaRPr lang="el-GR" dirty="0"/>
          </a:p>
        </p:txBody>
      </p:sp>
      <p:pic>
        <p:nvPicPr>
          <p:cNvPr id="4" name="Picture 1" descr="http://eprints.unsri.ac.id/692/1/Image1.GIF"/>
          <p:cNvPicPr>
            <a:picLocks noGrp="1"/>
          </p:cNvPicPr>
          <p:nvPr>
            <p:ph idx="1"/>
          </p:nvPr>
        </p:nvPicPr>
        <p:blipFill>
          <a:blip r:embed="rId2" cstate="print"/>
          <a:srcRect/>
          <a:stretch>
            <a:fillRect/>
          </a:stretch>
        </p:blipFill>
        <p:spPr bwMode="auto">
          <a:xfrm>
            <a:off x="5346245" y="1600200"/>
            <a:ext cx="3627958" cy="4800600"/>
          </a:xfrm>
          <a:prstGeom prst="rect">
            <a:avLst/>
          </a:prstGeom>
          <a:noFill/>
          <a:ln w="9525">
            <a:noFill/>
            <a:miter lim="800000"/>
            <a:headEnd/>
            <a:tailEnd/>
          </a:ln>
        </p:spPr>
      </p:pic>
      <p:sp>
        <p:nvSpPr>
          <p:cNvPr id="5" name="2 - Θέση περιεχομένου"/>
          <p:cNvSpPr txBox="1">
            <a:spLocks/>
          </p:cNvSpPr>
          <p:nvPr/>
        </p:nvSpPr>
        <p:spPr>
          <a:xfrm>
            <a:off x="304800" y="1600200"/>
            <a:ext cx="5410200" cy="4953000"/>
          </a:xfrm>
          <a:prstGeom prst="rect">
            <a:avLst/>
          </a:prstGeom>
        </p:spPr>
        <p:txBody>
          <a:bodyPr vert="horz" lIns="91440" tIns="45720" rIns="91440" bIns="45720" rtlCol="0">
            <a:noAutofit/>
          </a:bodyPr>
          <a:lstStyle/>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400" b="0" i="0" u="none" strike="noStrike" kern="1200" cap="none" spc="0" normalizeH="0" baseline="0" noProof="0" dirty="0">
                <a:ln>
                  <a:noFill/>
                </a:ln>
                <a:solidFill>
                  <a:schemeClr val="tx1"/>
                </a:solidFill>
                <a:effectLst/>
                <a:uLnTx/>
                <a:uFillTx/>
              </a:rPr>
              <a:t>Δίνεται</a:t>
            </a:r>
            <a:r>
              <a:rPr kumimoji="0" lang="el-GR" sz="2400" b="0" i="0" u="none" strike="noStrike" kern="1200" cap="none" spc="0" normalizeH="0" noProof="0" dirty="0">
                <a:ln>
                  <a:noFill/>
                </a:ln>
                <a:solidFill>
                  <a:schemeClr val="tx1"/>
                </a:solidFill>
                <a:effectLst/>
                <a:uLnTx/>
                <a:uFillTx/>
              </a:rPr>
              <a:t> μια ρεαλιστική κατάσταση.</a:t>
            </a:r>
          </a:p>
          <a:p>
            <a:pPr marL="800100" lvl="1" indent="-342900">
              <a:spcBef>
                <a:spcPct val="20000"/>
              </a:spcBef>
              <a:buFont typeface="Arial" pitchFamily="34" charset="0"/>
              <a:buChar char="•"/>
              <a:defRPr/>
            </a:pPr>
            <a:r>
              <a:rPr kumimoji="0" lang="el-GR" sz="2400" b="0" i="0" u="none" strike="noStrike" kern="1200" cap="none" spc="0" normalizeH="0" baseline="0" noProof="0" dirty="0">
                <a:ln>
                  <a:noFill/>
                </a:ln>
                <a:solidFill>
                  <a:schemeClr val="tx1"/>
                </a:solidFill>
                <a:effectLst/>
                <a:uLnTx/>
                <a:uFillTx/>
              </a:rPr>
              <a:t>Οι μαθητές χρησιμοποιούν  μοντέλα της προβληματικής κατάστασης δίνοντας λύσεις που βασίζονται </a:t>
            </a:r>
            <a:r>
              <a:rPr lang="el-GR" sz="2400" dirty="0"/>
              <a:t>κυρίως </a:t>
            </a:r>
            <a:r>
              <a:rPr kumimoji="0" lang="el-GR" sz="2400" b="0" i="0" u="none" strike="noStrike" kern="1200" cap="none" spc="0" normalizeH="0" baseline="0" noProof="0" dirty="0">
                <a:ln>
                  <a:noFill/>
                </a:ln>
                <a:solidFill>
                  <a:schemeClr val="tx1"/>
                </a:solidFill>
                <a:effectLst/>
                <a:uLnTx/>
                <a:uFillTx/>
              </a:rPr>
              <a:t>σε διαισθήσεις </a:t>
            </a:r>
            <a:r>
              <a:rPr lang="el-GR" sz="2400" dirty="0"/>
              <a:t>δημιουργώντας άτυπα ή προ-τυπικά μαθηματικά μοντέλα</a:t>
            </a:r>
            <a:endParaRPr kumimoji="0" lang="el-GR" sz="2400" b="0" i="0" u="none" strike="noStrike" kern="1200" cap="none" spc="0" normalizeH="0" baseline="0" noProof="0" dirty="0">
              <a:ln>
                <a:noFill/>
              </a:ln>
              <a:solidFill>
                <a:schemeClr val="tx1"/>
              </a:solidFill>
              <a:effectLst/>
              <a:uLnTx/>
              <a:uFillTx/>
            </a:endParaRPr>
          </a:p>
          <a:p>
            <a:pPr marL="800100" lvl="1" indent="-342900">
              <a:spcBef>
                <a:spcPct val="20000"/>
              </a:spcBef>
              <a:buFont typeface="Arial" pitchFamily="34" charset="0"/>
              <a:buChar char="•"/>
              <a:defRPr/>
            </a:pPr>
            <a:r>
              <a:rPr kumimoji="0" lang="el-GR" sz="2400" b="0" i="0" u="none" strike="noStrike" kern="1200" cap="none" spc="0" normalizeH="0" baseline="0" noProof="0" dirty="0">
                <a:ln>
                  <a:noFill/>
                </a:ln>
                <a:solidFill>
                  <a:schemeClr val="tx1"/>
                </a:solidFill>
                <a:effectLst/>
                <a:uLnTx/>
                <a:uFillTx/>
              </a:rPr>
              <a:t>Ο εκπαιδευτικός καθοδηγώντας (με ερωτήσεις,</a:t>
            </a:r>
            <a:r>
              <a:rPr kumimoji="0" lang="el-GR" sz="2400" b="0" i="0" u="none" strike="noStrike" kern="1200" cap="none" spc="0" normalizeH="0" noProof="0" dirty="0">
                <a:ln>
                  <a:noFill/>
                </a:ln>
                <a:solidFill>
                  <a:schemeClr val="tx1"/>
                </a:solidFill>
                <a:effectLst/>
                <a:uLnTx/>
                <a:uFillTx/>
              </a:rPr>
              <a:t> προτάσεις κλπ.) </a:t>
            </a:r>
            <a:r>
              <a:rPr kumimoji="0" lang="el-GR" sz="2400" b="0" i="0" u="none" strike="noStrike" kern="1200" cap="none" spc="0" normalizeH="0" baseline="0" noProof="0" dirty="0">
                <a:ln>
                  <a:noFill/>
                </a:ln>
                <a:solidFill>
                  <a:schemeClr val="tx1"/>
                </a:solidFill>
                <a:effectLst/>
                <a:uLnTx/>
                <a:uFillTx/>
              </a:rPr>
              <a:t>βοηθά</a:t>
            </a:r>
            <a:r>
              <a:rPr kumimoji="0" lang="el-GR" sz="2400" b="0" i="0" u="none" strike="noStrike" kern="1200" cap="none" spc="0" normalizeH="0" noProof="0" dirty="0">
                <a:ln>
                  <a:noFill/>
                </a:ln>
                <a:solidFill>
                  <a:schemeClr val="tx1"/>
                </a:solidFill>
                <a:effectLst/>
                <a:uLnTx/>
                <a:uFillTx/>
              </a:rPr>
              <a:t> τους μαθητές να</a:t>
            </a:r>
            <a:r>
              <a:rPr kumimoji="0" lang="el-GR" sz="2400" b="0" i="0" u="none" strike="noStrike" kern="1200" cap="none" spc="0" normalizeH="0" baseline="0" noProof="0" dirty="0">
                <a:ln>
                  <a:noFill/>
                </a:ln>
                <a:solidFill>
                  <a:schemeClr val="tx1"/>
                </a:solidFill>
                <a:effectLst/>
                <a:uLnTx/>
                <a:uFillTx/>
              </a:rPr>
              <a:t> φτάσουν σε τυπικές μαθηματικές </a:t>
            </a:r>
            <a:r>
              <a:rPr lang="el-GR" sz="2400" noProof="0" dirty="0"/>
              <a:t>έννοιες </a:t>
            </a:r>
            <a:r>
              <a:rPr kumimoji="0" lang="el-GR" sz="2400" b="0" i="0" u="none" strike="noStrike" kern="1200" cap="none" spc="0" normalizeH="0" baseline="0" noProof="0" dirty="0">
                <a:ln>
                  <a:noFill/>
                </a:ln>
                <a:solidFill>
                  <a:schemeClr val="tx1"/>
                </a:solidFill>
                <a:effectLst/>
                <a:uLnTx/>
                <a:uFillTx/>
              </a:rPr>
              <a:t> χρησιμοποιώντας</a:t>
            </a:r>
            <a:r>
              <a:rPr kumimoji="0" lang="el-GR" sz="2400" b="0" i="0" u="none" strike="noStrike" kern="1200" cap="none" spc="0" normalizeH="0" noProof="0" dirty="0">
                <a:ln>
                  <a:noFill/>
                </a:ln>
                <a:solidFill>
                  <a:schemeClr val="tx1"/>
                </a:solidFill>
                <a:effectLst/>
                <a:uLnTx/>
                <a:uFillTx/>
              </a:rPr>
              <a:t> τη μαθηματική γλώσσα.</a:t>
            </a:r>
            <a:endParaRPr kumimoji="0" lang="el-GR" sz="2400" b="0" i="0" u="none" strike="noStrike" kern="1200" cap="none" spc="0" normalizeH="0" baseline="0" noProof="0" dirty="0">
              <a:ln>
                <a:noFill/>
              </a:ln>
              <a:solidFill>
                <a:schemeClr val="tx1"/>
              </a:solidFill>
              <a:effectLst/>
              <a:uLnTx/>
              <a:uFillTx/>
            </a:endParaRPr>
          </a:p>
        </p:txBody>
      </p:sp>
      <p:sp>
        <p:nvSpPr>
          <p:cNvPr id="6" name="5 - Ορθογώνιο"/>
          <p:cNvSpPr/>
          <p:nvPr/>
        </p:nvSpPr>
        <p:spPr>
          <a:xfrm>
            <a:off x="7162800" y="4495800"/>
            <a:ext cx="1811403" cy="646331"/>
          </a:xfrm>
          <a:prstGeom prst="rect">
            <a:avLst/>
          </a:prstGeom>
        </p:spPr>
        <p:txBody>
          <a:bodyPr wrap="square">
            <a:spAutoFit/>
          </a:bodyPr>
          <a:lstStyle/>
          <a:p>
            <a:pPr marL="342900" lvl="0" indent="-342900">
              <a:spcBef>
                <a:spcPct val="20000"/>
              </a:spcBef>
              <a:defRPr/>
            </a:pPr>
            <a:r>
              <a:rPr lang="en-US" b="1" dirty="0">
                <a:solidFill>
                  <a:srgbClr val="00B050"/>
                </a:solidFill>
              </a:rPr>
              <a:t>bottoms-up approach</a:t>
            </a:r>
          </a:p>
        </p:txBody>
      </p:sp>
    </p:spTree>
    <p:extLst>
      <p:ext uri="{BB962C8B-B14F-4D97-AF65-F5344CB8AC3E}">
        <p14:creationId xmlns:p14="http://schemas.microsoft.com/office/powerpoint/2010/main" val="2078223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smtClean="0"/>
          </a:p>
          <a:p>
            <a:endParaRPr lang="el-GR" dirty="0"/>
          </a:p>
          <a:p>
            <a:r>
              <a:rPr lang="el-GR" dirty="0" smtClean="0"/>
              <a:t>1</a:t>
            </a:r>
            <a:r>
              <a:rPr lang="el-GR" baseline="30000" dirty="0" smtClean="0"/>
              <a:t>ο</a:t>
            </a:r>
            <a:r>
              <a:rPr lang="el-GR" dirty="0" smtClean="0"/>
              <a:t> παράδειγμα</a:t>
            </a:r>
            <a:endParaRPr lang="el-GR" dirty="0"/>
          </a:p>
        </p:txBody>
      </p:sp>
    </p:spTree>
    <p:extLst>
      <p:ext uri="{BB962C8B-B14F-4D97-AF65-F5344CB8AC3E}">
        <p14:creationId xmlns:p14="http://schemas.microsoft.com/office/powerpoint/2010/main" val="152872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257355"/>
            <a:ext cx="3402720" cy="2079760"/>
          </a:xfrm>
        </p:spPr>
        <p:txBody>
          <a:bodyPr>
            <a:noAutofit/>
          </a:bodyPr>
          <a:lstStyle/>
          <a:p>
            <a:pPr lvl="0" indent="0" algn="just">
              <a:buNone/>
            </a:pPr>
            <a:r>
              <a:rPr lang="el-GR" sz="1200" i="1" dirty="0">
                <a:latin typeface="Times New Roman" panose="02020603050405020304" pitchFamily="18" charset="0"/>
                <a:cs typeface="Times New Roman" panose="02020603050405020304" pitchFamily="18" charset="0"/>
              </a:rPr>
              <a:t>Πρόβλημα στο σχολικό βιβλίο της Β΄ Λυκείου</a:t>
            </a:r>
          </a:p>
          <a:p>
            <a:pPr lvl="0" indent="0" algn="just">
              <a:buNone/>
            </a:pPr>
            <a:r>
              <a:rPr lang="el-GR" sz="1200" dirty="0">
                <a:latin typeface="Times New Roman" panose="02020603050405020304" pitchFamily="18" charset="0"/>
                <a:cs typeface="Times New Roman" panose="02020603050405020304" pitchFamily="18" charset="0"/>
              </a:rPr>
              <a:t>Σε ένα </a:t>
            </a:r>
            <a:r>
              <a:rPr lang="el-GR" sz="1200" dirty="0" err="1">
                <a:latin typeface="Times New Roman" panose="02020603050405020304" pitchFamily="18" charset="0"/>
                <a:cs typeface="Times New Roman" panose="02020603050405020304" pitchFamily="18" charset="0"/>
              </a:rPr>
              <a:t>λούνα-παρκ</a:t>
            </a:r>
            <a:r>
              <a:rPr lang="el-GR" sz="1200" dirty="0">
                <a:latin typeface="Times New Roman" panose="02020603050405020304" pitchFamily="18" charset="0"/>
                <a:cs typeface="Times New Roman" panose="02020603050405020304" pitchFamily="18" charset="0"/>
              </a:rPr>
              <a:t> ο περιστρεφόμενος τροχός έχει ακτίνα 4m, το κέντρο του απέχει από το έδαφος 10m και όταν αρχίζει να κινείται εκτελεί μια πλήρη περιστροφή σε 8 δευτερόλεπτα με σταθερή ταχύτητα. Να βρείτε το ύψος του βαγονιού Α από το έδαφος ύστερα από χρόνο 1sec, 2sec, 5sec και γενικότερα ύστερα από χρόνο t </a:t>
            </a:r>
            <a:r>
              <a:rPr lang="el-GR" sz="1200" dirty="0" err="1">
                <a:latin typeface="Times New Roman" panose="02020603050405020304" pitchFamily="18" charset="0"/>
                <a:cs typeface="Times New Roman" panose="02020603050405020304" pitchFamily="18" charset="0"/>
              </a:rPr>
              <a:t>sec</a:t>
            </a:r>
            <a:r>
              <a:rPr lang="el-GR" sz="1200" dirty="0">
                <a:latin typeface="Times New Roman" panose="02020603050405020304" pitchFamily="18" charset="0"/>
                <a:cs typeface="Times New Roman" panose="02020603050405020304" pitchFamily="18" charset="0"/>
              </a:rPr>
              <a:t>. Να λύσετε το ίδιο πρόβλημα για το </a:t>
            </a:r>
            <a:r>
              <a:rPr lang="el-GR" sz="1400" dirty="0">
                <a:latin typeface="Times New Roman" panose="02020603050405020304" pitchFamily="18" charset="0"/>
                <a:cs typeface="Times New Roman" panose="02020603050405020304" pitchFamily="18" charset="0"/>
              </a:rPr>
              <a:t>βαγόνι Β.</a:t>
            </a:r>
          </a:p>
          <a:p>
            <a:pPr marL="685800" algn="just"/>
            <a:endParaRPr lang="el-GR" sz="22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864" y="2514600"/>
            <a:ext cx="2419373" cy="2437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a:extLst>
              <a:ext uri="{FF2B5EF4-FFF2-40B4-BE49-F238E27FC236}">
                <a16:creationId xmlns:a16="http://schemas.microsoft.com/office/drawing/2014/main" xmlns="" id="{578577B7-6204-7F5C-298A-6A55B2CD29D9}"/>
              </a:ext>
            </a:extLst>
          </p:cNvPr>
          <p:cNvSpPr txBox="1"/>
          <p:nvPr/>
        </p:nvSpPr>
        <p:spPr>
          <a:xfrm>
            <a:off x="3810000" y="146772"/>
            <a:ext cx="5261930" cy="2190343"/>
          </a:xfrm>
          <a:prstGeom prst="rect">
            <a:avLst/>
          </a:prstGeom>
          <a:noFill/>
        </p:spPr>
        <p:txBody>
          <a:bodyPr wrap="square">
            <a:spAutoFit/>
          </a:bodyPr>
          <a:lstStyle/>
          <a:p>
            <a:pPr marL="0" indent="0" algn="ctr">
              <a:spcAft>
                <a:spcPts val="1000"/>
              </a:spcAft>
              <a:buNone/>
            </a:pPr>
            <a:r>
              <a:rPr lang="el-GR" sz="2000" b="1" dirty="0">
                <a:effectLst/>
                <a:latin typeface="Times New Roman" panose="02020603050405020304" pitchFamily="18" charset="0"/>
                <a:ea typeface="Calibri"/>
                <a:cs typeface="Times New Roman" panose="02020603050405020304" pitchFamily="18" charset="0"/>
              </a:rPr>
              <a:t>«</a:t>
            </a:r>
            <a:r>
              <a:rPr lang="en-US" sz="1200" b="1" dirty="0" err="1">
                <a:effectLst/>
                <a:latin typeface="Times New Roman" panose="02020603050405020304" pitchFamily="18" charset="0"/>
                <a:ea typeface="Calibri"/>
                <a:cs typeface="Times New Roman" panose="02020603050405020304" pitchFamily="18" charset="0"/>
              </a:rPr>
              <a:t>Rie</a:t>
            </a:r>
            <a:r>
              <a:rPr lang="en-US" sz="1200" b="1" dirty="0" err="1">
                <a:latin typeface="Times New Roman" panose="02020603050405020304" pitchFamily="18" charset="0"/>
                <a:ea typeface="Calibri"/>
                <a:cs typeface="Times New Roman" panose="02020603050405020304" pitchFamily="18" charset="0"/>
              </a:rPr>
              <a:t>s</a:t>
            </a:r>
            <a:r>
              <a:rPr lang="en-US" sz="1200" b="1" dirty="0" err="1">
                <a:effectLst/>
                <a:latin typeface="Times New Roman" panose="02020603050405020304" pitchFamily="18" charset="0"/>
                <a:ea typeface="Calibri"/>
                <a:cs typeface="Times New Roman" panose="02020603050405020304" pitchFamily="18" charset="0"/>
              </a:rPr>
              <a:t>enrad</a:t>
            </a:r>
            <a:r>
              <a:rPr lang="el-GR" sz="1200" b="1" dirty="0">
                <a:effectLst/>
                <a:latin typeface="Times New Roman" panose="02020603050405020304" pitchFamily="18" charset="0"/>
                <a:ea typeface="Calibri"/>
                <a:cs typeface="Times New Roman" panose="02020603050405020304" pitchFamily="18" charset="0"/>
              </a:rPr>
              <a:t>, ο τροχός του </a:t>
            </a:r>
            <a:r>
              <a:rPr lang="el-GR" sz="1200" b="1" dirty="0" err="1">
                <a:effectLst/>
                <a:latin typeface="Times New Roman" panose="02020603050405020304" pitchFamily="18" charset="0"/>
                <a:ea typeface="Calibri"/>
                <a:cs typeface="Times New Roman" panose="02020603050405020304" pitchFamily="18" charset="0"/>
              </a:rPr>
              <a:t>Λούνα</a:t>
            </a:r>
            <a:r>
              <a:rPr lang="el-GR" sz="1200" b="1" dirty="0">
                <a:effectLst/>
                <a:latin typeface="Times New Roman" panose="02020603050405020304" pitchFamily="18" charset="0"/>
                <a:ea typeface="Calibri"/>
                <a:cs typeface="Times New Roman" panose="02020603050405020304" pitchFamily="18" charset="0"/>
              </a:rPr>
              <a:t> Παρκ της Βιέννης »</a:t>
            </a:r>
            <a:endParaRPr lang="el-GR" sz="1200" b="1" dirty="0">
              <a:latin typeface="Times New Roman" panose="02020603050405020304" pitchFamily="18" charset="0"/>
              <a:ea typeface="Calibri"/>
              <a:cs typeface="Times New Roman" panose="02020603050405020304" pitchFamily="18" charset="0"/>
            </a:endParaRPr>
          </a:p>
          <a:p>
            <a:pPr marL="85725" indent="257175" algn="just">
              <a:spcAft>
                <a:spcPts val="0"/>
              </a:spcAft>
              <a:buNone/>
            </a:pPr>
            <a:r>
              <a:rPr lang="el-GR" sz="1200" i="1" dirty="0">
                <a:effectLst/>
                <a:latin typeface="Times New Roman" panose="02020603050405020304" pitchFamily="18" charset="0"/>
                <a:ea typeface="Calibri"/>
                <a:cs typeface="Times New Roman" panose="02020603050405020304" pitchFamily="18" charset="0"/>
              </a:rPr>
              <a:t>Το </a:t>
            </a:r>
            <a:r>
              <a:rPr lang="el-GR" sz="1200" i="1" dirty="0" err="1">
                <a:effectLst/>
                <a:latin typeface="Times New Roman" panose="02020603050405020304" pitchFamily="18" charset="0"/>
                <a:ea typeface="Calibri"/>
                <a:cs typeface="Times New Roman" panose="02020603050405020304" pitchFamily="18" charset="0"/>
              </a:rPr>
              <a:t>Πράτερ</a:t>
            </a:r>
            <a:r>
              <a:rPr lang="el-GR" sz="1200" i="1" dirty="0">
                <a:effectLst/>
                <a:latin typeface="Times New Roman" panose="02020603050405020304" pitchFamily="18" charset="0"/>
                <a:ea typeface="Calibri"/>
                <a:cs typeface="Times New Roman" panose="02020603050405020304" pitchFamily="18" charset="0"/>
              </a:rPr>
              <a:t> (</a:t>
            </a:r>
            <a:r>
              <a:rPr lang="en-US" sz="1200" i="1" dirty="0">
                <a:effectLst/>
                <a:latin typeface="Times New Roman" panose="02020603050405020304" pitchFamily="18" charset="0"/>
                <a:ea typeface="Calibri"/>
                <a:cs typeface="Times New Roman" panose="02020603050405020304" pitchFamily="18" charset="0"/>
              </a:rPr>
              <a:t>Prater</a:t>
            </a:r>
            <a:r>
              <a:rPr lang="el-GR" sz="1200" i="1" dirty="0">
                <a:effectLst/>
                <a:latin typeface="Times New Roman" panose="02020603050405020304" pitchFamily="18" charset="0"/>
                <a:ea typeface="Calibri"/>
                <a:cs typeface="Times New Roman" panose="02020603050405020304" pitchFamily="18" charset="0"/>
              </a:rPr>
              <a:t>) είναι ένα μεγάλο δημόσιο πάρκο […] της πόλης της Βιέννης. Σε μια γωνία του πάρκου βρίσκεται ένα </a:t>
            </a:r>
            <a:r>
              <a:rPr lang="el-GR" sz="1200" i="1" dirty="0" err="1">
                <a:effectLst/>
                <a:latin typeface="Times New Roman" panose="02020603050405020304" pitchFamily="18" charset="0"/>
                <a:ea typeface="Calibri"/>
                <a:cs typeface="Times New Roman" panose="02020603050405020304" pitchFamily="18" charset="0"/>
              </a:rPr>
              <a:t>λούνα</a:t>
            </a:r>
            <a:r>
              <a:rPr lang="el-GR" sz="1200" i="1" dirty="0">
                <a:effectLst/>
                <a:latin typeface="Times New Roman" panose="02020603050405020304" pitchFamily="18" charset="0"/>
                <a:ea typeface="Calibri"/>
                <a:cs typeface="Times New Roman" panose="02020603050405020304" pitchFamily="18" charset="0"/>
              </a:rPr>
              <a:t> Παρκ […]), στην είσοδο του οποίου θα βρείτε το Ρίζενραντ (Riesenrad), μια τεράστια ρόδα που είναι μια από της παλιότερες του κόσμου (1897). Ο γιγάντιος τροχός περιστρέφεται αργά και δίνει τη δυνατότητα στους επισκέπτες να δουν όλη τη Βιέννη από ψηλά,.</a:t>
            </a:r>
            <a:r>
              <a:rPr lang="el-GR" sz="1200" dirty="0">
                <a:effectLst/>
                <a:latin typeface="Times New Roman" panose="02020603050405020304" pitchFamily="18" charset="0"/>
                <a:ea typeface="Calibri"/>
                <a:cs typeface="Times New Roman" panose="02020603050405020304" pitchFamily="18" charset="0"/>
              </a:rPr>
              <a:t>. </a:t>
            </a:r>
            <a:endParaRPr lang="el-GR" sz="1200" dirty="0">
              <a:latin typeface="Times New Roman" panose="02020603050405020304" pitchFamily="18" charset="0"/>
              <a:ea typeface="Calibri"/>
              <a:cs typeface="Times New Roman" panose="02020603050405020304" pitchFamily="18" charset="0"/>
            </a:endParaRPr>
          </a:p>
          <a:p>
            <a:pPr marL="85725" indent="276225">
              <a:buNone/>
            </a:pPr>
            <a:r>
              <a:rPr lang="el-GR" sz="1200" b="1" dirty="0">
                <a:effectLst/>
                <a:latin typeface="Times New Roman" panose="02020603050405020304" pitchFamily="18" charset="0"/>
                <a:ea typeface="Calibri"/>
                <a:cs typeface="Times New Roman" panose="02020603050405020304" pitchFamily="18" charset="0"/>
              </a:rPr>
              <a:t>Παρατηρώντας τις φωτογραφίες και αφού παρακολουθήσετε το βίντεο </a:t>
            </a:r>
            <a:r>
              <a:rPr lang="el-GR" sz="1200" dirty="0">
                <a:effectLst/>
                <a:latin typeface="Times New Roman" panose="02020603050405020304" pitchFamily="18" charset="0"/>
                <a:ea typeface="Calibri"/>
                <a:cs typeface="Times New Roman" panose="02020603050405020304" pitchFamily="18" charset="0"/>
              </a:rPr>
              <a:t>(δίνεται βίντεο της κίνησής του) </a:t>
            </a:r>
            <a:r>
              <a:rPr lang="el-GR" sz="1200" b="1" dirty="0">
                <a:effectLst/>
                <a:latin typeface="Times New Roman" panose="02020603050405020304" pitchFamily="18" charset="0"/>
                <a:ea typeface="Calibri"/>
                <a:cs typeface="Times New Roman" panose="02020603050405020304" pitchFamily="18" charset="0"/>
              </a:rPr>
              <a:t>να περιγράψετε όσο πιο αναλυτικά μπορείτε τον περιστρεφόμενο τροχό </a:t>
            </a:r>
            <a:r>
              <a:rPr lang="en-US" sz="1200" b="1" dirty="0" err="1">
                <a:effectLst/>
                <a:latin typeface="Times New Roman" panose="02020603050405020304" pitchFamily="18" charset="0"/>
                <a:ea typeface="Calibri"/>
                <a:cs typeface="Times New Roman" panose="02020603050405020304" pitchFamily="18" charset="0"/>
              </a:rPr>
              <a:t>Riesenrad</a:t>
            </a:r>
            <a:r>
              <a:rPr lang="el-GR" sz="1200" b="1" dirty="0">
                <a:effectLst/>
                <a:latin typeface="Times New Roman" panose="02020603050405020304" pitchFamily="18" charset="0"/>
                <a:ea typeface="Calibri"/>
                <a:cs typeface="Times New Roman" panose="02020603050405020304" pitchFamily="18" charset="0"/>
              </a:rPr>
              <a:t> σε κάποιον φίλο σας που πρόκειται να επισκεφτεί τη Βιέννη.</a:t>
            </a:r>
            <a:endParaRPr lang="el-GR" sz="1200" b="1" dirty="0">
              <a:latin typeface="Times New Roman" panose="02020603050405020304" pitchFamily="18" charset="0"/>
              <a:cs typeface="Times New Roman" panose="02020603050405020304" pitchFamily="18" charset="0"/>
            </a:endParaRPr>
          </a:p>
        </p:txBody>
      </p:sp>
      <p:grpSp>
        <p:nvGrpSpPr>
          <p:cNvPr id="22" name="Ομάδα 21">
            <a:extLst>
              <a:ext uri="{FF2B5EF4-FFF2-40B4-BE49-F238E27FC236}">
                <a16:creationId xmlns:a16="http://schemas.microsoft.com/office/drawing/2014/main" xmlns="" id="{6AC08088-EB70-5F09-96CC-48B88154F975}"/>
              </a:ext>
            </a:extLst>
          </p:cNvPr>
          <p:cNvGrpSpPr/>
          <p:nvPr/>
        </p:nvGrpSpPr>
        <p:grpSpPr>
          <a:xfrm>
            <a:off x="3733800" y="2743200"/>
            <a:ext cx="4587997" cy="1194583"/>
            <a:chOff x="0" y="0"/>
            <a:chExt cx="6515100" cy="1476375"/>
          </a:xfrm>
        </p:grpSpPr>
        <p:pic>
          <p:nvPicPr>
            <p:cNvPr id="23" name="Εικόνα 22">
              <a:extLst>
                <a:ext uri="{FF2B5EF4-FFF2-40B4-BE49-F238E27FC236}">
                  <a16:creationId xmlns:a16="http://schemas.microsoft.com/office/drawing/2014/main" xmlns="" id="{0A6277AA-ED4A-2A7D-3F5F-9117C94569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55"/>
            <a:stretch/>
          </p:blipFill>
          <p:spPr bwMode="auto">
            <a:xfrm>
              <a:off x="1647825" y="0"/>
              <a:ext cx="2257425" cy="1457325"/>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24" name="Εικόνα 23">
              <a:extLst>
                <a:ext uri="{FF2B5EF4-FFF2-40B4-BE49-F238E27FC236}">
                  <a16:creationId xmlns:a16="http://schemas.microsoft.com/office/drawing/2014/main" xmlns="" id="{3B8F3D5E-1A67-7EEF-2DE8-A5DF5298A3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581150" cy="1466850"/>
            </a:xfrm>
            <a:prstGeom prst="rect">
              <a:avLst/>
            </a:prstGeom>
            <a:noFill/>
            <a:effectLst>
              <a:outerShdw blurRad="50800" dist="38100" dir="2700000" algn="tl" rotWithShape="0">
                <a:prstClr val="black">
                  <a:alpha val="40000"/>
                </a:prstClr>
              </a:outerShdw>
            </a:effectLst>
          </p:spPr>
        </p:pic>
        <p:pic>
          <p:nvPicPr>
            <p:cNvPr id="25" name="Εικόνα 24">
              <a:extLst>
                <a:ext uri="{FF2B5EF4-FFF2-40B4-BE49-F238E27FC236}">
                  <a16:creationId xmlns:a16="http://schemas.microsoft.com/office/drawing/2014/main" xmlns="" id="{E79223F2-0651-EA93-A127-323DC58748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
            <a:stretch/>
          </p:blipFill>
          <p:spPr bwMode="auto">
            <a:xfrm rot="16200000">
              <a:off x="4524375" y="-514350"/>
              <a:ext cx="1457325" cy="2524125"/>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grpSp>
      <p:sp>
        <p:nvSpPr>
          <p:cNvPr id="27" name="TextBox 26">
            <a:extLst>
              <a:ext uri="{FF2B5EF4-FFF2-40B4-BE49-F238E27FC236}">
                <a16:creationId xmlns:a16="http://schemas.microsoft.com/office/drawing/2014/main" xmlns="" id="{84800A66-CD88-6C38-2FEC-6409E81F459D}"/>
              </a:ext>
            </a:extLst>
          </p:cNvPr>
          <p:cNvSpPr txBox="1"/>
          <p:nvPr/>
        </p:nvSpPr>
        <p:spPr>
          <a:xfrm>
            <a:off x="3962400" y="4036115"/>
            <a:ext cx="4572000" cy="646331"/>
          </a:xfrm>
          <a:prstGeom prst="rect">
            <a:avLst/>
          </a:prstGeom>
          <a:noFill/>
        </p:spPr>
        <p:txBody>
          <a:bodyPr wrap="square">
            <a:spAutoFit/>
          </a:bodyPr>
          <a:lstStyle/>
          <a:p>
            <a:r>
              <a:rPr lang="en-US" dirty="0">
                <a:hlinkClick r:id="rId6"/>
              </a:rPr>
              <a:t>https://drive.google.com/file/d/1EbbexhXqMB1olepJgJto-MKVSd0iKB6G/view</a:t>
            </a:r>
            <a:endParaRPr lang="el-GR" dirty="0"/>
          </a:p>
        </p:txBody>
      </p:sp>
      <p:grpSp>
        <p:nvGrpSpPr>
          <p:cNvPr id="28" name="Ομάδα 27">
            <a:extLst>
              <a:ext uri="{FF2B5EF4-FFF2-40B4-BE49-F238E27FC236}">
                <a16:creationId xmlns:a16="http://schemas.microsoft.com/office/drawing/2014/main" xmlns="" id="{5513FAEC-70A5-9C69-5598-1C5149AA8D6E}"/>
              </a:ext>
            </a:extLst>
          </p:cNvPr>
          <p:cNvGrpSpPr/>
          <p:nvPr/>
        </p:nvGrpSpPr>
        <p:grpSpPr>
          <a:xfrm>
            <a:off x="3733800" y="4670417"/>
            <a:ext cx="4658213" cy="1252736"/>
            <a:chOff x="0" y="0"/>
            <a:chExt cx="7019925" cy="1276350"/>
          </a:xfrm>
        </p:grpSpPr>
        <p:pic>
          <p:nvPicPr>
            <p:cNvPr id="29" name="Εικόνα 28" descr="C:\Users\Fotis\Desktop\στιγμηότυπο2.png">
              <a:extLst>
                <a:ext uri="{FF2B5EF4-FFF2-40B4-BE49-F238E27FC236}">
                  <a16:creationId xmlns:a16="http://schemas.microsoft.com/office/drawing/2014/main" xmlns="" id="{B9C339DA-FCB7-A814-E760-3AEF68B6B56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654" r="13018"/>
            <a:stretch/>
          </p:blipFill>
          <p:spPr bwMode="auto">
            <a:xfrm>
              <a:off x="1771650" y="0"/>
              <a:ext cx="1685925" cy="127635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30" name="Εικόνα 29" descr="C:\Users\Fotis\Desktop\Χωρίς τίτλο7.png">
              <a:extLst>
                <a:ext uri="{FF2B5EF4-FFF2-40B4-BE49-F238E27FC236}">
                  <a16:creationId xmlns:a16="http://schemas.microsoft.com/office/drawing/2014/main" xmlns="" id="{44D94F7A-2623-30FD-0C24-937419614F7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835" r="12659"/>
            <a:stretch/>
          </p:blipFill>
          <p:spPr bwMode="auto">
            <a:xfrm>
              <a:off x="0" y="0"/>
              <a:ext cx="1676400" cy="126682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31" name="Εικόνα 30" descr="C:\Users\Fotis\Desktop\Χωρίς τίτλο6.png">
              <a:extLst>
                <a:ext uri="{FF2B5EF4-FFF2-40B4-BE49-F238E27FC236}">
                  <a16:creationId xmlns:a16="http://schemas.microsoft.com/office/drawing/2014/main" xmlns="" id="{C7B7E07E-AB61-14FF-AFAA-E99E434B3B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655" r="12840"/>
            <a:stretch/>
          </p:blipFill>
          <p:spPr bwMode="auto">
            <a:xfrm>
              <a:off x="5324475" y="0"/>
              <a:ext cx="1695450" cy="127635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32" name="Εικόνα 31" descr="C:\Users\Fotis\Desktop\Χωρίς τίτλο5.png">
              <a:extLst>
                <a:ext uri="{FF2B5EF4-FFF2-40B4-BE49-F238E27FC236}">
                  <a16:creationId xmlns:a16="http://schemas.microsoft.com/office/drawing/2014/main" xmlns="" id="{B4C62D25-44C2-8336-0D5E-3E2F26A024E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2655" r="12478"/>
            <a:stretch/>
          </p:blipFill>
          <p:spPr bwMode="auto">
            <a:xfrm>
              <a:off x="3552825" y="0"/>
              <a:ext cx="1695450" cy="1276350"/>
            </a:xfrm>
            <a:prstGeom prst="rect">
              <a:avLst/>
            </a:prstGeom>
            <a:noFill/>
            <a:ln w="12700">
              <a:solidFill>
                <a:sysClr val="windowText" lastClr="000000"/>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grpSp>
      <p:sp>
        <p:nvSpPr>
          <p:cNvPr id="15" name="Τίτλος 1">
            <a:extLst>
              <a:ext uri="{FF2B5EF4-FFF2-40B4-BE49-F238E27FC236}">
                <a16:creationId xmlns:a16="http://schemas.microsoft.com/office/drawing/2014/main" xmlns="" id="{3982425A-86E4-46F2-B3AA-828BC7C272AE}"/>
              </a:ext>
            </a:extLst>
          </p:cNvPr>
          <p:cNvSpPr>
            <a:spLocks noGrp="1"/>
          </p:cNvSpPr>
          <p:nvPr>
            <p:ph type="title"/>
          </p:nvPr>
        </p:nvSpPr>
        <p:spPr>
          <a:xfrm>
            <a:off x="219041" y="5764412"/>
            <a:ext cx="3497316" cy="1132246"/>
          </a:xfrm>
        </p:spPr>
        <p:txBody>
          <a:bodyPr>
            <a:noAutofit/>
          </a:bodyPr>
          <a:lstStyle/>
          <a:p>
            <a:r>
              <a:rPr lang="el-GR" sz="2000" dirty="0" smtClean="0">
                <a:solidFill>
                  <a:srgbClr val="7030A0"/>
                </a:solidFill>
              </a:rPr>
              <a:t>Το πρόβλημα δόθηκε σε μαθητές </a:t>
            </a:r>
            <a:r>
              <a:rPr lang="el-GR" sz="2000" b="1" dirty="0" smtClean="0">
                <a:solidFill>
                  <a:srgbClr val="7030A0"/>
                </a:solidFill>
              </a:rPr>
              <a:t>Γ</a:t>
            </a:r>
            <a:r>
              <a:rPr lang="el-GR" sz="2000" b="1" dirty="0">
                <a:solidFill>
                  <a:srgbClr val="7030A0"/>
                </a:solidFill>
              </a:rPr>
              <a:t>’ </a:t>
            </a:r>
            <a:r>
              <a:rPr lang="el-GR" sz="2000" b="1" dirty="0" smtClean="0">
                <a:solidFill>
                  <a:srgbClr val="7030A0"/>
                </a:solidFill>
              </a:rPr>
              <a:t>Γυμνασίου</a:t>
            </a:r>
            <a:endParaRPr lang="el-GR" sz="2000" b="1" dirty="0">
              <a:solidFill>
                <a:srgbClr val="7030A0"/>
              </a:solidFill>
            </a:endParaRPr>
          </a:p>
        </p:txBody>
      </p:sp>
    </p:spTree>
    <p:extLst>
      <p:ext uri="{BB962C8B-B14F-4D97-AF65-F5344CB8AC3E}">
        <p14:creationId xmlns:p14="http://schemas.microsoft.com/office/powerpoint/2010/main" val="202913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p:bldP spid="27"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4800" y="274638"/>
            <a:ext cx="8653290" cy="639762"/>
          </a:xfrm>
        </p:spPr>
        <p:txBody>
          <a:bodyPr>
            <a:normAutofit fontScale="90000"/>
          </a:bodyPr>
          <a:lstStyle/>
          <a:p>
            <a:r>
              <a:rPr lang="el-GR" dirty="0" smtClean="0"/>
              <a:t>Αρχικές αντιδράσεις/ιδέες των μαθητών</a:t>
            </a:r>
            <a:endParaRPr lang="el-GR" dirty="0"/>
          </a:p>
        </p:txBody>
      </p:sp>
      <p:sp>
        <p:nvSpPr>
          <p:cNvPr id="3" name="Θέση περιεχομένου 2"/>
          <p:cNvSpPr>
            <a:spLocks noGrp="1"/>
          </p:cNvSpPr>
          <p:nvPr>
            <p:ph idx="1"/>
          </p:nvPr>
        </p:nvSpPr>
        <p:spPr>
          <a:xfrm>
            <a:off x="185909" y="990600"/>
            <a:ext cx="8772181" cy="4525963"/>
          </a:xfrm>
        </p:spPr>
        <p:txBody>
          <a:bodyPr>
            <a:normAutofit/>
          </a:bodyPr>
          <a:lstStyle/>
          <a:p>
            <a:r>
              <a:rPr lang="el-GR" sz="2400" dirty="0" smtClean="0"/>
              <a:t>Οι </a:t>
            </a:r>
            <a:r>
              <a:rPr lang="el-GR" sz="2400" dirty="0"/>
              <a:t>μαθητές μη έχοντας αντιμετωπίσει ξανά </a:t>
            </a:r>
            <a:r>
              <a:rPr lang="el-GR" sz="2400" dirty="0" smtClean="0"/>
              <a:t>ανάλογο πρόβλημα </a:t>
            </a:r>
            <a:r>
              <a:rPr lang="el-GR" sz="2400" dirty="0"/>
              <a:t>αρχικά ήταν αμήχανοι. </a:t>
            </a:r>
            <a:endParaRPr lang="el-GR" sz="2400" dirty="0" smtClean="0"/>
          </a:p>
          <a:p>
            <a:r>
              <a:rPr lang="el-GR" sz="2400" dirty="0" smtClean="0"/>
              <a:t>Η </a:t>
            </a:r>
            <a:r>
              <a:rPr lang="el-GR" sz="2400" dirty="0"/>
              <a:t>έλλειψη εμπειρίας επίλυσης </a:t>
            </a:r>
            <a:r>
              <a:rPr lang="el-GR" sz="2400" dirty="0" smtClean="0"/>
              <a:t>προβλημάτων τέτοιου είδους </a:t>
            </a:r>
            <a:r>
              <a:rPr lang="el-GR" sz="2400" i="1" dirty="0" smtClean="0"/>
              <a:t>(</a:t>
            </a:r>
            <a:r>
              <a:rPr lang="el-GR" sz="2400" i="1" dirty="0" smtClean="0">
                <a:solidFill>
                  <a:srgbClr val="7030A0"/>
                </a:solidFill>
              </a:rPr>
              <a:t>ανοικτό με ασαφή διατύπωση δεδομένων και ζητούμενων</a:t>
            </a:r>
            <a:r>
              <a:rPr lang="el-GR" sz="2400" dirty="0" smtClean="0">
                <a:solidFill>
                  <a:srgbClr val="7030A0"/>
                </a:solidFill>
              </a:rPr>
              <a:t>)</a:t>
            </a:r>
            <a:r>
              <a:rPr lang="el-GR" sz="2400" dirty="0" smtClean="0"/>
              <a:t> αποτυπώθηκε </a:t>
            </a:r>
            <a:r>
              <a:rPr lang="el-GR" sz="2400" dirty="0"/>
              <a:t>αυτόματα σε εκφράσεις όπως </a:t>
            </a:r>
            <a:r>
              <a:rPr lang="el-GR" sz="2400" dirty="0" smtClean="0"/>
              <a:t>«</a:t>
            </a:r>
            <a:r>
              <a:rPr lang="el-GR" sz="2400" i="1" dirty="0"/>
              <a:t>Μα έκθεση θα γράψουμε;</a:t>
            </a:r>
            <a:r>
              <a:rPr lang="el-GR" sz="2400" dirty="0"/>
              <a:t>» </a:t>
            </a:r>
            <a:r>
              <a:rPr lang="el-GR" sz="2400" dirty="0" smtClean="0"/>
              <a:t>«</a:t>
            </a:r>
            <a:r>
              <a:rPr lang="el-GR" sz="2400" i="1" dirty="0"/>
              <a:t>Κύριε αυτά είναι μαθηματικά; Άλλα μας κάνατε ένα χρόνο τώρα</a:t>
            </a:r>
            <a:r>
              <a:rPr lang="el-GR" sz="2400" i="1" dirty="0" smtClean="0"/>
              <a:t>.</a:t>
            </a:r>
            <a:r>
              <a:rPr lang="el-GR" sz="2400" dirty="0" smtClean="0"/>
              <a:t>» ή και ιδέες όπως παρακάτω</a:t>
            </a:r>
            <a:endParaRPr lang="el-GR" sz="2400" dirty="0"/>
          </a:p>
          <a:p>
            <a:endParaRPr lang="el-GR" dirty="0"/>
          </a:p>
        </p:txBody>
      </p:sp>
      <p:pic>
        <p:nvPicPr>
          <p:cNvPr id="4" name="Θέση περιεχομένου 3" descr="C:\Users\Fotis\Desktop\υλικο διπλωματικης\φωτο\20190831_181128.jpg"/>
          <p:cNvPicPr>
            <a:picLocks/>
          </p:cNvPicPr>
          <p:nvPr/>
        </p:nvPicPr>
        <p:blipFill rotWithShape="1">
          <a:blip r:embed="rId2" cstate="print">
            <a:extLst>
              <a:ext uri="{28A0092B-C50C-407E-A947-70E740481C1C}">
                <a14:useLocalDpi xmlns:a14="http://schemas.microsoft.com/office/drawing/2010/main" val="0"/>
              </a:ext>
            </a:extLst>
          </a:blip>
          <a:srcRect b="60480"/>
          <a:stretch/>
        </p:blipFill>
        <p:spPr bwMode="auto">
          <a:xfrm>
            <a:off x="185909" y="5263954"/>
            <a:ext cx="5274425" cy="1563750"/>
          </a:xfrm>
          <a:prstGeom prst="rect">
            <a:avLst/>
          </a:prstGeom>
          <a:noFill/>
          <a:ln>
            <a:noFill/>
          </a:ln>
          <a:extLst>
            <a:ext uri="{53640926-AAD7-44D8-BBD7-CCE9431645EC}">
              <a14:shadowObscured xmlns:a14="http://schemas.microsoft.com/office/drawing/2010/main"/>
            </a:ext>
          </a:extLst>
        </p:spPr>
      </p:pic>
      <p:pic>
        <p:nvPicPr>
          <p:cNvPr id="5" name="Εικόνα 4" descr="C:\Users\Fotis\Desktop\υλικο διπλωματικης\φωτο\20190831_181218.jpg"/>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48035"/>
          <a:stretch/>
        </p:blipFill>
        <p:spPr bwMode="auto">
          <a:xfrm>
            <a:off x="3699267" y="3692487"/>
            <a:ext cx="4735830" cy="16366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9846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3400" y="39697"/>
            <a:ext cx="8229600" cy="1143000"/>
          </a:xfrm>
        </p:spPr>
        <p:txBody>
          <a:bodyPr/>
          <a:lstStyle/>
          <a:p>
            <a:r>
              <a:rPr lang="el-GR" dirty="0" smtClean="0"/>
              <a:t>Παρέμβαση εκπαιδευτικού</a:t>
            </a:r>
            <a:endParaRPr lang="el-GR" dirty="0"/>
          </a:p>
        </p:txBody>
      </p:sp>
      <p:sp>
        <p:nvSpPr>
          <p:cNvPr id="6" name="Ορθογώνιο 5"/>
          <p:cNvSpPr/>
          <p:nvPr/>
        </p:nvSpPr>
        <p:spPr>
          <a:xfrm>
            <a:off x="685800" y="1720840"/>
            <a:ext cx="8077200" cy="4154984"/>
          </a:xfrm>
          <a:prstGeom prst="rect">
            <a:avLst/>
          </a:prstGeom>
        </p:spPr>
        <p:txBody>
          <a:bodyPr wrap="square">
            <a:spAutoFit/>
          </a:bodyPr>
          <a:lstStyle/>
          <a:p>
            <a:r>
              <a:rPr lang="el-GR" sz="2400" dirty="0"/>
              <a:t>Ο εκπαιδευτικός τους εξήγησε ότι οποιαδήποτε απάντηση που αφορά στο ερώτημα του προβλήματος γίνεται δεκτή</a:t>
            </a:r>
            <a:r>
              <a:rPr lang="el-GR" sz="2400" dirty="0" smtClean="0"/>
              <a:t>.</a:t>
            </a:r>
          </a:p>
          <a:p>
            <a:r>
              <a:rPr lang="el-GR" sz="2400" dirty="0" smtClean="0"/>
              <a:t>Επίσης, τόνισε </a:t>
            </a:r>
            <a:r>
              <a:rPr lang="el-GR" sz="2400" dirty="0"/>
              <a:t>ότι δεν υπάρχει μία μόνο σωστή λύση αλλά ούτε μόνο ένας τρόπος για να επιτευχθεί η όποια λύση</a:t>
            </a:r>
            <a:r>
              <a:rPr lang="el-GR" sz="2400" dirty="0" smtClean="0"/>
              <a:t>.</a:t>
            </a:r>
          </a:p>
          <a:p>
            <a:endParaRPr lang="el-GR" sz="2400" dirty="0"/>
          </a:p>
          <a:p>
            <a:endParaRPr lang="el-GR" sz="2400" dirty="0"/>
          </a:p>
          <a:p>
            <a:r>
              <a:rPr lang="el-GR" sz="2400" dirty="0"/>
              <a:t>Εκπαιδευτικός (Ε): </a:t>
            </a:r>
            <a:r>
              <a:rPr lang="el-GR" sz="2400" i="1" dirty="0">
                <a:solidFill>
                  <a:srgbClr val="0070C0"/>
                </a:solidFill>
              </a:rPr>
              <a:t>Δεν υπάρχει μία μόνο λύση. Παρατηρείστε τις φωτογραφίες και το βίντεο και προσπαθήστε να ανακαλύψετε όσα στοιχεία του τροχού μπορείτε για να δώσετε όσες περισσότερες πληροφορίες μπορείτε στο φίλο σας για τον τροχό</a:t>
            </a:r>
            <a:r>
              <a:rPr lang="el-GR" i="1" dirty="0">
                <a:solidFill>
                  <a:srgbClr val="0070C0"/>
                </a:solidFill>
              </a:rPr>
              <a:t>.</a:t>
            </a:r>
            <a:endParaRPr lang="el-GR" i="1" dirty="0">
              <a:solidFill>
                <a:srgbClr val="0070C0"/>
              </a:solidFill>
            </a:endParaRPr>
          </a:p>
        </p:txBody>
      </p:sp>
    </p:spTree>
    <p:extLst>
      <p:ext uri="{BB962C8B-B14F-4D97-AF65-F5344CB8AC3E}">
        <p14:creationId xmlns:p14="http://schemas.microsoft.com/office/powerpoint/2010/main" val="327434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982425A-86E4-46F2-B3AA-828BC7C272AE}"/>
              </a:ext>
            </a:extLst>
          </p:cNvPr>
          <p:cNvSpPr>
            <a:spLocks noGrp="1"/>
          </p:cNvSpPr>
          <p:nvPr>
            <p:ph type="title"/>
          </p:nvPr>
        </p:nvSpPr>
        <p:spPr>
          <a:xfrm>
            <a:off x="0" y="274638"/>
            <a:ext cx="8686800" cy="1143000"/>
          </a:xfrm>
        </p:spPr>
        <p:txBody>
          <a:bodyPr>
            <a:noAutofit/>
          </a:bodyPr>
          <a:lstStyle/>
          <a:p>
            <a:r>
              <a:rPr lang="el-GR" sz="2800" dirty="0" smtClean="0">
                <a:solidFill>
                  <a:srgbClr val="C00000"/>
                </a:solidFill>
              </a:rPr>
              <a:t>Ανάπτυξη </a:t>
            </a:r>
            <a:r>
              <a:rPr lang="el-GR" sz="2800" dirty="0" smtClean="0">
                <a:solidFill>
                  <a:srgbClr val="C00000"/>
                </a:solidFill>
              </a:rPr>
              <a:t>μαθηματικής σκέψης </a:t>
            </a:r>
            <a:r>
              <a:rPr lang="el-GR" sz="2800" dirty="0" smtClean="0">
                <a:solidFill>
                  <a:srgbClr val="C00000"/>
                </a:solidFill>
              </a:rPr>
              <a:t>των </a:t>
            </a:r>
            <a:r>
              <a:rPr lang="el-GR" sz="2800" dirty="0" smtClean="0"/>
              <a:t>μαθητών</a:t>
            </a:r>
            <a:endParaRPr lang="el-GR" sz="2800" b="1" dirty="0"/>
          </a:p>
        </p:txBody>
      </p:sp>
      <p:sp>
        <p:nvSpPr>
          <p:cNvPr id="4" name="Θέση περιεχομένου 2"/>
          <p:cNvSpPr>
            <a:spLocks noGrp="1"/>
          </p:cNvSpPr>
          <p:nvPr>
            <p:ph idx="1"/>
          </p:nvPr>
        </p:nvSpPr>
        <p:spPr>
          <a:xfrm>
            <a:off x="323161" y="6000304"/>
            <a:ext cx="8382000" cy="609600"/>
          </a:xfrm>
        </p:spPr>
        <p:txBody>
          <a:bodyPr>
            <a:normAutofit/>
          </a:bodyPr>
          <a:lstStyle/>
          <a:p>
            <a:pPr marL="0" indent="0">
              <a:buNone/>
            </a:pPr>
            <a:r>
              <a:rPr lang="el-GR" sz="1400" dirty="0" smtClean="0"/>
              <a:t>Τσαγκαράκης </a:t>
            </a:r>
            <a:r>
              <a:rPr lang="el-GR" sz="1400" dirty="0"/>
              <a:t>Φ.  (2019).  </a:t>
            </a:r>
            <a:r>
              <a:rPr lang="el-GR" sz="1400" i="1" dirty="0" err="1">
                <a:latin typeface="Times New Roman" panose="02020603050405020304" pitchFamily="18" charset="0"/>
                <a:ea typeface="Times New Roman"/>
                <a:cs typeface="Times New Roman" panose="02020603050405020304" pitchFamily="18" charset="0"/>
              </a:rPr>
              <a:t>Μοντελοποίηση</a:t>
            </a:r>
            <a:r>
              <a:rPr lang="el-GR" sz="1400" i="1" dirty="0">
                <a:latin typeface="Times New Roman" panose="02020603050405020304" pitchFamily="18" charset="0"/>
                <a:ea typeface="Times New Roman"/>
                <a:cs typeface="Times New Roman" panose="02020603050405020304" pitchFamily="18" charset="0"/>
              </a:rPr>
              <a:t> περιοδικής συμπεριφοράς  μέσω επίλυσης ανοικτού προβλήματος:  Μία εφαρμογή σε μαθητές Γ΄ Γυμνασίου</a:t>
            </a:r>
            <a:r>
              <a:rPr lang="el-GR" sz="1400" dirty="0">
                <a:latin typeface="Times New Roman" panose="02020603050405020304" pitchFamily="18" charset="0"/>
                <a:ea typeface="Times New Roman"/>
                <a:cs typeface="Times New Roman" panose="02020603050405020304" pitchFamily="18" charset="0"/>
              </a:rPr>
              <a:t>. Διπλωματική εργασία.</a:t>
            </a:r>
            <a:endParaRPr lang="el-GR" sz="1400" dirty="0"/>
          </a:p>
        </p:txBody>
      </p:sp>
      <p:pic>
        <p:nvPicPr>
          <p:cNvPr id="3" name="Εικόνα 2"/>
          <p:cNvPicPr>
            <a:picLocks noChangeAspect="1"/>
          </p:cNvPicPr>
          <p:nvPr/>
        </p:nvPicPr>
        <p:blipFill rotWithShape="1">
          <a:blip r:embed="rId2"/>
          <a:srcRect l="-9390"/>
          <a:stretch/>
        </p:blipFill>
        <p:spPr>
          <a:xfrm>
            <a:off x="6248400" y="1960952"/>
            <a:ext cx="2456761" cy="3754048"/>
          </a:xfrm>
          <a:prstGeom prst="rect">
            <a:avLst/>
          </a:prstGeom>
        </p:spPr>
      </p:pic>
      <p:sp>
        <p:nvSpPr>
          <p:cNvPr id="6" name="Ορθογώνιο 5"/>
          <p:cNvSpPr/>
          <p:nvPr/>
        </p:nvSpPr>
        <p:spPr>
          <a:xfrm>
            <a:off x="1295400" y="2043542"/>
            <a:ext cx="2590800" cy="1200329"/>
          </a:xfrm>
          <a:prstGeom prst="rect">
            <a:avLst/>
          </a:prstGeom>
        </p:spPr>
        <p:txBody>
          <a:bodyPr wrap="square">
            <a:spAutoFit/>
          </a:bodyPr>
          <a:lstStyle/>
          <a:p>
            <a:r>
              <a:rPr lang="el-GR" dirty="0" smtClean="0">
                <a:solidFill>
                  <a:srgbClr val="C00000"/>
                </a:solidFill>
                <a:latin typeface="Times New Roman" panose="02020603050405020304" pitchFamily="18" charset="0"/>
              </a:rPr>
              <a:t>Υπολογισμός και </a:t>
            </a:r>
            <a:r>
              <a:rPr lang="el-GR" dirty="0" err="1" smtClean="0">
                <a:solidFill>
                  <a:srgbClr val="C00000"/>
                </a:solidFill>
                <a:latin typeface="Times New Roman" panose="02020603050405020304" pitchFamily="18" charset="0"/>
              </a:rPr>
              <a:t>και</a:t>
            </a:r>
            <a:r>
              <a:rPr lang="el-GR" dirty="0" smtClean="0">
                <a:solidFill>
                  <a:srgbClr val="C00000"/>
                </a:solidFill>
                <a:latin typeface="Times New Roman" panose="02020603050405020304" pitchFamily="18" charset="0"/>
              </a:rPr>
              <a:t> αιτιολόγηση </a:t>
            </a:r>
            <a:r>
              <a:rPr lang="el-GR" dirty="0">
                <a:solidFill>
                  <a:srgbClr val="000000"/>
                </a:solidFill>
                <a:latin typeface="Times New Roman" panose="02020603050405020304" pitchFamily="18" charset="0"/>
              </a:rPr>
              <a:t>του </a:t>
            </a:r>
            <a:r>
              <a:rPr lang="el-GR" b="1" dirty="0">
                <a:solidFill>
                  <a:srgbClr val="000000"/>
                </a:solidFill>
                <a:latin typeface="Times New Roman" panose="02020603050405020304" pitchFamily="18" charset="0"/>
              </a:rPr>
              <a:t>ύψους του τροχού </a:t>
            </a:r>
            <a:r>
              <a:rPr lang="el-GR" dirty="0" smtClean="0">
                <a:solidFill>
                  <a:srgbClr val="000000"/>
                </a:solidFill>
                <a:latin typeface="Times New Roman" panose="02020603050405020304" pitchFamily="18" charset="0"/>
              </a:rPr>
              <a:t>μιας</a:t>
            </a:r>
            <a:r>
              <a:rPr lang="el-GR" dirty="0" smtClean="0">
                <a:latin typeface="Times New Roman" panose="02020603050405020304" pitchFamily="18" charset="0"/>
              </a:rPr>
              <a:t> ομάδας </a:t>
            </a:r>
            <a:r>
              <a:rPr lang="el-GR" dirty="0" smtClean="0">
                <a:solidFill>
                  <a:srgbClr val="0070C0"/>
                </a:solidFill>
                <a:latin typeface="Times New Roman" panose="02020603050405020304" pitchFamily="18" charset="0"/>
              </a:rPr>
              <a:t>‘αδύναμων’ μαθητών </a:t>
            </a:r>
            <a:endParaRPr lang="el-GR" dirty="0">
              <a:solidFill>
                <a:srgbClr val="0070C0"/>
              </a:solidFill>
            </a:endParaRPr>
          </a:p>
        </p:txBody>
      </p:sp>
      <p:sp>
        <p:nvSpPr>
          <p:cNvPr id="7" name="Ορθογώνιο 6"/>
          <p:cNvSpPr/>
          <p:nvPr/>
        </p:nvSpPr>
        <p:spPr>
          <a:xfrm>
            <a:off x="323161" y="3606425"/>
            <a:ext cx="6096000" cy="2031325"/>
          </a:xfrm>
          <a:prstGeom prst="rect">
            <a:avLst/>
          </a:prstGeom>
        </p:spPr>
        <p:txBody>
          <a:bodyPr wrap="square">
            <a:spAutoFit/>
          </a:bodyPr>
          <a:lstStyle/>
          <a:p>
            <a:r>
              <a:rPr lang="el-GR" i="1" dirty="0" smtClean="0">
                <a:solidFill>
                  <a:srgbClr val="000000"/>
                </a:solidFill>
                <a:latin typeface="Times New Roman" panose="02020603050405020304" pitchFamily="18" charset="0"/>
              </a:rPr>
              <a:t>Μ1: Το </a:t>
            </a:r>
            <a:r>
              <a:rPr lang="el-GR" i="1" dirty="0">
                <a:solidFill>
                  <a:srgbClr val="000000"/>
                </a:solidFill>
                <a:latin typeface="Times New Roman" panose="02020603050405020304" pitchFamily="18" charset="0"/>
              </a:rPr>
              <a:t>βαγόνι είναι μισό </a:t>
            </a:r>
            <a:r>
              <a:rPr lang="el-GR" i="1" dirty="0" smtClean="0">
                <a:solidFill>
                  <a:srgbClr val="000000"/>
                </a:solidFill>
                <a:latin typeface="Times New Roman" panose="02020603050405020304" pitchFamily="18" charset="0"/>
              </a:rPr>
              <a:t>εκατοστό [στη φωτογραφία]. </a:t>
            </a:r>
            <a:endParaRPr lang="el-GR" dirty="0">
              <a:solidFill>
                <a:srgbClr val="000000"/>
              </a:solidFill>
              <a:latin typeface="Times New Roman" panose="02020603050405020304" pitchFamily="18" charset="0"/>
            </a:endParaRPr>
          </a:p>
          <a:p>
            <a:r>
              <a:rPr lang="el-GR" dirty="0" smtClean="0">
                <a:solidFill>
                  <a:srgbClr val="000000"/>
                </a:solidFill>
                <a:latin typeface="Times New Roman" panose="02020603050405020304" pitchFamily="18" charset="0"/>
              </a:rPr>
              <a:t>Μ2</a:t>
            </a:r>
            <a:r>
              <a:rPr lang="el-GR" dirty="0">
                <a:solidFill>
                  <a:srgbClr val="000000"/>
                </a:solidFill>
                <a:latin typeface="Times New Roman" panose="02020603050405020304" pitchFamily="18" charset="0"/>
              </a:rPr>
              <a:t>: </a:t>
            </a:r>
            <a:r>
              <a:rPr lang="el-GR" i="1" dirty="0">
                <a:solidFill>
                  <a:srgbClr val="000000"/>
                </a:solidFill>
                <a:latin typeface="Times New Roman" panose="02020603050405020304" pitchFamily="18" charset="0"/>
              </a:rPr>
              <a:t>Έχω να διαβάσω μαθηματικά από την πρώτη δημοτικού αλλά το ύψος του μπορώ να το βρω. Θα βάλω τα βαγόνια το ένα δίπλα στο άλλο. Κοιτάξτε ένα, δύο, τρία, …, είκοσι δύο. Είκοσι δύο βαγόνια. Κύριε τι ύψος έχει η αίθουσα; </a:t>
            </a:r>
            <a:endParaRPr lang="el-GR" dirty="0">
              <a:solidFill>
                <a:srgbClr val="000000"/>
              </a:solidFill>
              <a:latin typeface="Times New Roman" panose="02020603050405020304" pitchFamily="18" charset="0"/>
            </a:endParaRPr>
          </a:p>
          <a:p>
            <a:r>
              <a:rPr lang="el-GR" dirty="0">
                <a:solidFill>
                  <a:srgbClr val="000000"/>
                </a:solidFill>
                <a:latin typeface="Times New Roman" panose="02020603050405020304" pitchFamily="18" charset="0"/>
              </a:rPr>
              <a:t>Ε: </a:t>
            </a:r>
            <a:r>
              <a:rPr lang="el-GR" i="1" dirty="0">
                <a:solidFill>
                  <a:srgbClr val="000000"/>
                </a:solidFill>
                <a:latin typeface="Times New Roman" panose="02020603050405020304" pitchFamily="18" charset="0"/>
              </a:rPr>
              <a:t>Γύρω στα τρία μέτρα. </a:t>
            </a:r>
            <a:endParaRPr lang="el-GR" dirty="0">
              <a:solidFill>
                <a:srgbClr val="000000"/>
              </a:solidFill>
              <a:latin typeface="Times New Roman" panose="02020603050405020304" pitchFamily="18" charset="0"/>
            </a:endParaRPr>
          </a:p>
          <a:p>
            <a:r>
              <a:rPr lang="el-GR" dirty="0" smtClean="0">
                <a:solidFill>
                  <a:srgbClr val="000000"/>
                </a:solidFill>
                <a:latin typeface="Times New Roman" panose="02020603050405020304" pitchFamily="18" charset="0"/>
              </a:rPr>
              <a:t>Μ2</a:t>
            </a:r>
            <a:r>
              <a:rPr lang="el-GR" dirty="0">
                <a:solidFill>
                  <a:srgbClr val="000000"/>
                </a:solidFill>
                <a:latin typeface="Times New Roman" panose="02020603050405020304" pitchFamily="18" charset="0"/>
              </a:rPr>
              <a:t>: </a:t>
            </a:r>
            <a:r>
              <a:rPr lang="el-GR" i="1" dirty="0">
                <a:solidFill>
                  <a:srgbClr val="000000"/>
                </a:solidFill>
                <a:latin typeface="Times New Roman" panose="02020603050405020304" pitchFamily="18" charset="0"/>
              </a:rPr>
              <a:t>22∙</a:t>
            </a:r>
            <a:r>
              <a:rPr lang="el-GR" i="1" dirty="0" smtClean="0">
                <a:solidFill>
                  <a:srgbClr val="000000"/>
                </a:solidFill>
                <a:latin typeface="Times New Roman" panose="02020603050405020304" pitchFamily="18" charset="0"/>
              </a:rPr>
              <a:t>3=66 μέτρα </a:t>
            </a:r>
            <a:r>
              <a:rPr lang="el-GR" i="1" dirty="0">
                <a:solidFill>
                  <a:srgbClr val="000000"/>
                </a:solidFill>
                <a:latin typeface="Times New Roman" panose="02020603050405020304" pitchFamily="18" charset="0"/>
              </a:rPr>
              <a:t>είναι ο τροχός </a:t>
            </a:r>
            <a:endParaRPr lang="el-GR" dirty="0"/>
          </a:p>
        </p:txBody>
      </p:sp>
    </p:spTree>
    <p:extLst>
      <p:ext uri="{BB962C8B-B14F-4D97-AF65-F5344CB8AC3E}">
        <p14:creationId xmlns:p14="http://schemas.microsoft.com/office/powerpoint/2010/main" val="41111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95BD9D85-BF2D-41AF-8E43-C0783A22ACDE}"/>
              </a:ext>
            </a:extLst>
          </p:cNvPr>
          <p:cNvSpPr>
            <a:spLocks noGrp="1"/>
          </p:cNvSpPr>
          <p:nvPr>
            <p:ph idx="1"/>
          </p:nvPr>
        </p:nvSpPr>
        <p:spPr>
          <a:xfrm>
            <a:off x="0" y="144303"/>
            <a:ext cx="5334000" cy="5668963"/>
          </a:xfrm>
        </p:spPr>
        <p:txBody>
          <a:bodyPr/>
          <a:lstStyle/>
          <a:p>
            <a:pPr marL="0" indent="0">
              <a:buNone/>
            </a:pPr>
            <a:r>
              <a:rPr lang="el-GR" sz="1800" b="1" i="1" kern="1200" dirty="0">
                <a:solidFill>
                  <a:srgbClr val="000000"/>
                </a:solidFill>
                <a:effectLst/>
                <a:latin typeface="Calibri" panose="020F0502020204030204" pitchFamily="34" charset="0"/>
                <a:ea typeface="Calibri" panose="020F0502020204030204" pitchFamily="34" charset="0"/>
              </a:rPr>
              <a:t>Οι </a:t>
            </a:r>
            <a:r>
              <a:rPr lang="el-GR" sz="1800" b="1" i="1" kern="1200" dirty="0" smtClean="0">
                <a:solidFill>
                  <a:srgbClr val="000000"/>
                </a:solidFill>
                <a:effectLst/>
                <a:latin typeface="Calibri" panose="020F0502020204030204" pitchFamily="34" charset="0"/>
                <a:ea typeface="Calibri" panose="020F0502020204030204" pitchFamily="34" charset="0"/>
              </a:rPr>
              <a:t>μαθητές υπολόγισαν </a:t>
            </a:r>
            <a:r>
              <a:rPr lang="el-GR" sz="1800" b="1" i="1" kern="1200" dirty="0" smtClean="0">
                <a:solidFill>
                  <a:srgbClr val="0070C0"/>
                </a:solidFill>
                <a:effectLst/>
                <a:latin typeface="Calibri" panose="020F0502020204030204" pitchFamily="34" charset="0"/>
                <a:ea typeface="Calibri" panose="020F0502020204030204" pitchFamily="34" charset="0"/>
              </a:rPr>
              <a:t>στοιχεία της κίνησης </a:t>
            </a:r>
            <a:r>
              <a:rPr lang="el-GR" sz="1800" b="1" i="1" kern="1200" dirty="0" smtClean="0">
                <a:solidFill>
                  <a:srgbClr val="000000"/>
                </a:solidFill>
                <a:effectLst/>
                <a:latin typeface="Calibri" panose="020F0502020204030204" pitchFamily="34" charset="0"/>
                <a:ea typeface="Calibri" panose="020F0502020204030204" pitchFamily="34" charset="0"/>
              </a:rPr>
              <a:t>του τροχού</a:t>
            </a:r>
            <a:endParaRPr lang="el-GR" sz="1800" b="1" i="1" kern="1200" dirty="0">
              <a:solidFill>
                <a:srgbClr val="000000"/>
              </a:solidFill>
              <a:effectLst/>
              <a:latin typeface="Calibri" panose="020F0502020204030204" pitchFamily="34" charset="0"/>
              <a:ea typeface="Calibri" panose="020F0502020204030204" pitchFamily="34" charset="0"/>
            </a:endParaRPr>
          </a:p>
          <a:p>
            <a:pPr marL="0" indent="0">
              <a:buNone/>
            </a:pPr>
            <a:r>
              <a:rPr lang="el-GR" sz="1800" b="1" i="1" dirty="0">
                <a:solidFill>
                  <a:srgbClr val="000000"/>
                </a:solidFill>
                <a:latin typeface="Calibri" panose="020F0502020204030204" pitchFamily="34" charset="0"/>
                <a:ea typeface="Calibri" panose="020F0502020204030204" pitchFamily="34" charset="0"/>
              </a:rPr>
              <a:t>Α) </a:t>
            </a:r>
            <a:r>
              <a:rPr lang="el-GR" sz="1800" b="1" i="1" kern="1200" dirty="0" smtClean="0">
                <a:solidFill>
                  <a:srgbClr val="000000"/>
                </a:solidFill>
                <a:effectLst/>
                <a:latin typeface="Calibri" panose="020F0502020204030204" pitchFamily="34" charset="0"/>
                <a:ea typeface="Calibri" panose="020F0502020204030204" pitchFamily="34" charset="0"/>
              </a:rPr>
              <a:t>την </a:t>
            </a:r>
            <a:r>
              <a:rPr lang="el-GR" sz="1800" b="1" i="1" kern="1200" dirty="0">
                <a:solidFill>
                  <a:srgbClr val="0070C0"/>
                </a:solidFill>
                <a:effectLst/>
                <a:latin typeface="Calibri" panose="020F0502020204030204" pitchFamily="34" charset="0"/>
                <a:ea typeface="Calibri" panose="020F0502020204030204" pitchFamily="34" charset="0"/>
              </a:rPr>
              <a:t>περίοδο κίνησης </a:t>
            </a:r>
            <a:r>
              <a:rPr lang="el-GR" sz="1800" b="1" i="1" kern="1200" dirty="0">
                <a:solidFill>
                  <a:srgbClr val="000000"/>
                </a:solidFill>
                <a:effectLst/>
                <a:latin typeface="Calibri" panose="020F0502020204030204" pitchFamily="34" charset="0"/>
                <a:ea typeface="Calibri" panose="020F0502020204030204" pitchFamily="34" charset="0"/>
              </a:rPr>
              <a:t>του τροχού</a:t>
            </a:r>
            <a:endParaRPr lang="el-GR" dirty="0"/>
          </a:p>
        </p:txBody>
      </p:sp>
      <p:pic>
        <p:nvPicPr>
          <p:cNvPr id="4" name="Picture 2">
            <a:extLst>
              <a:ext uri="{FF2B5EF4-FFF2-40B4-BE49-F238E27FC236}">
                <a16:creationId xmlns:a16="http://schemas.microsoft.com/office/drawing/2014/main" xmlns="" id="{8FD56DFC-07DE-4512-BD27-C87DE4A408A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4424" y="162241"/>
            <a:ext cx="3505200" cy="1414194"/>
          </a:xfrm>
          <a:prstGeom prst="rect">
            <a:avLst/>
          </a:prstGeom>
          <a:noFill/>
          <a:ln w="38100">
            <a:solidFill>
              <a:schemeClr val="accent2">
                <a:lumMod val="75000"/>
              </a:schemeClr>
            </a:solidFill>
            <a:miter lim="800000"/>
            <a:headEnd/>
            <a:tailEnd/>
          </a:ln>
          <a:effectLst/>
        </p:spPr>
      </p:pic>
      <p:sp>
        <p:nvSpPr>
          <p:cNvPr id="6" name="TextBox 5">
            <a:extLst>
              <a:ext uri="{FF2B5EF4-FFF2-40B4-BE49-F238E27FC236}">
                <a16:creationId xmlns:a16="http://schemas.microsoft.com/office/drawing/2014/main" xmlns="" id="{F9D4882C-BE96-4836-A24E-930945139D46}"/>
              </a:ext>
            </a:extLst>
          </p:cNvPr>
          <p:cNvSpPr txBox="1"/>
          <p:nvPr/>
        </p:nvSpPr>
        <p:spPr>
          <a:xfrm>
            <a:off x="140465" y="2049313"/>
            <a:ext cx="4572000" cy="646331"/>
          </a:xfrm>
          <a:prstGeom prst="rect">
            <a:avLst/>
          </a:prstGeom>
          <a:noFill/>
        </p:spPr>
        <p:txBody>
          <a:bodyPr wrap="square">
            <a:spAutoFit/>
          </a:bodyPr>
          <a:lstStyle/>
          <a:p>
            <a:r>
              <a:rPr lang="el-GR" sz="1800" b="1" i="1" kern="1200" dirty="0">
                <a:solidFill>
                  <a:srgbClr val="000000"/>
                </a:solidFill>
                <a:effectLst/>
                <a:latin typeface="Calibri" panose="020F0502020204030204" pitchFamily="34" charset="0"/>
                <a:ea typeface="Calibri" panose="020F0502020204030204" pitchFamily="34" charset="0"/>
              </a:rPr>
              <a:t>Β) Συνέδεσαν την κίνηση του τροχού με τον </a:t>
            </a:r>
            <a:r>
              <a:rPr lang="el-GR" sz="1800" b="1" i="1" kern="1200" dirty="0">
                <a:solidFill>
                  <a:srgbClr val="0070C0"/>
                </a:solidFill>
                <a:effectLst/>
                <a:latin typeface="Calibri" panose="020F0502020204030204" pitchFamily="34" charset="0"/>
                <a:ea typeface="Calibri" panose="020F0502020204030204" pitchFamily="34" charset="0"/>
              </a:rPr>
              <a:t>τριγωνομετρικό κύκλο </a:t>
            </a:r>
            <a:endParaRPr lang="el-GR" dirty="0">
              <a:solidFill>
                <a:srgbClr val="0070C0"/>
              </a:solidFill>
            </a:endParaRPr>
          </a:p>
        </p:txBody>
      </p:sp>
      <p:pic>
        <p:nvPicPr>
          <p:cNvPr id="7" name="Picture 3">
            <a:extLst>
              <a:ext uri="{FF2B5EF4-FFF2-40B4-BE49-F238E27FC236}">
                <a16:creationId xmlns:a16="http://schemas.microsoft.com/office/drawing/2014/main" xmlns="" id="{80E788DB-408A-40A4-9515-31EE0152DC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1677" y="1828800"/>
            <a:ext cx="2621323" cy="1642795"/>
          </a:xfrm>
          <a:prstGeom prst="rect">
            <a:avLst/>
          </a:prstGeom>
          <a:noFill/>
          <a:ln w="38100">
            <a:solidFill>
              <a:srgbClr val="ED7D31">
                <a:lumMod val="75000"/>
              </a:srgbClr>
            </a:solidFill>
            <a:miter lim="800000"/>
            <a:headEnd/>
            <a:tailEnd/>
          </a:ln>
          <a:effectLst/>
        </p:spPr>
      </p:pic>
      <p:sp>
        <p:nvSpPr>
          <p:cNvPr id="9" name="TextBox 8">
            <a:extLst>
              <a:ext uri="{FF2B5EF4-FFF2-40B4-BE49-F238E27FC236}">
                <a16:creationId xmlns:a16="http://schemas.microsoft.com/office/drawing/2014/main" xmlns="" id="{39E0B3C3-B516-4A44-9078-5C9853AE9A7C}"/>
              </a:ext>
            </a:extLst>
          </p:cNvPr>
          <p:cNvSpPr txBox="1"/>
          <p:nvPr/>
        </p:nvSpPr>
        <p:spPr>
          <a:xfrm>
            <a:off x="152400" y="3429000"/>
            <a:ext cx="6934200" cy="2124556"/>
          </a:xfrm>
          <a:prstGeom prst="rect">
            <a:avLst/>
          </a:prstGeom>
          <a:noFill/>
        </p:spPr>
        <p:txBody>
          <a:bodyPr wrap="square">
            <a:spAutoFit/>
          </a:bodyPr>
          <a:lstStyle/>
          <a:p>
            <a:pPr algn="just">
              <a:lnSpc>
                <a:spcPct val="107000"/>
              </a:lnSpc>
              <a:spcAft>
                <a:spcPts val="800"/>
              </a:spcAft>
            </a:pPr>
            <a:r>
              <a:rPr lang="el-GR" sz="1600" b="1"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Γ) Χρησιμοποίησαν την </a:t>
            </a:r>
            <a:r>
              <a:rPr lang="el-GR" sz="1600" b="1" i="1" kern="12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περίοδο ως εργαλείο πρόβλεψης της κίνησης </a:t>
            </a:r>
            <a:r>
              <a:rPr lang="el-GR" sz="1600" b="1"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ενός βαγονιού μετά από 10’ και 16’ </a:t>
            </a:r>
            <a:r>
              <a:rPr lang="el-GR" sz="16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(ζητήθηκε από τον </a:t>
            </a:r>
            <a:r>
              <a:rPr lang="el-GR" sz="1600" i="1" kern="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εκπ</a:t>
            </a:r>
            <a:r>
              <a:rPr lang="el-GR" sz="16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στη συνέχεια).</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p>
            <a:pPr marL="274320" algn="just">
              <a:lnSpc>
                <a:spcPct val="107000"/>
              </a:lnSpc>
              <a:spcAft>
                <a:spcPts val="800"/>
              </a:spcAft>
            </a:pPr>
            <a:r>
              <a:rPr lang="el-GR"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Ο2-Μ2: Δεν χρειάζεται να πάρουμε ημίτονο. Αφού κάθε 6 λεπτά κάνει ένα κύκλο και στα 4 λεπτά ήταν εδώ (</a:t>
            </a:r>
            <a:r>
              <a:rPr lang="el-GR" sz="1600" i="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δείχνει την υποτιθέμενη θέση του βαγονιού</a:t>
            </a:r>
            <a:r>
              <a:rPr lang="el-GR"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μετά και στα 10 και στα 16 λεπτά θα είναι στην ίδια θέση, οπότε δε χρειάζεσαι το ημίτονο.</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p>
            <a:r>
              <a:rPr lang="el-GR" sz="1600" b="1" i="1" kern="1200" dirty="0">
                <a:solidFill>
                  <a:srgbClr val="000000"/>
                </a:solidFill>
                <a:effectLst/>
                <a:latin typeface="Calibri" panose="020F0502020204030204" pitchFamily="34" charset="0"/>
                <a:ea typeface="Calibri" panose="020F0502020204030204" pitchFamily="34" charset="0"/>
              </a:rPr>
              <a:t> </a:t>
            </a:r>
            <a:r>
              <a:rPr lang="el-GR" sz="1600" b="1" i="1" kern="1200" dirty="0" smtClean="0">
                <a:solidFill>
                  <a:srgbClr val="000000"/>
                </a:solidFill>
                <a:effectLst/>
                <a:latin typeface="Calibri" panose="020F0502020204030204" pitchFamily="34" charset="0"/>
                <a:ea typeface="Calibri" panose="020F0502020204030204" pitchFamily="34" charset="0"/>
              </a:rPr>
              <a:t>Δ) </a:t>
            </a:r>
            <a:r>
              <a:rPr lang="el-GR" sz="1600" b="1" i="1" kern="1200" dirty="0">
                <a:solidFill>
                  <a:srgbClr val="000000"/>
                </a:solidFill>
                <a:effectLst/>
                <a:latin typeface="Calibri" panose="020F0502020204030204" pitchFamily="34" charset="0"/>
                <a:ea typeface="Calibri" panose="020F0502020204030204" pitchFamily="34" charset="0"/>
              </a:rPr>
              <a:t>σχεδίασαν </a:t>
            </a:r>
            <a:r>
              <a:rPr lang="el-GR" sz="1600" b="1" i="1" kern="1200" dirty="0">
                <a:solidFill>
                  <a:srgbClr val="0070C0"/>
                </a:solidFill>
                <a:effectLst/>
                <a:latin typeface="Calibri" panose="020F0502020204030204" pitchFamily="34" charset="0"/>
                <a:ea typeface="Calibri" panose="020F0502020204030204" pitchFamily="34" charset="0"/>
              </a:rPr>
              <a:t>τη μεταβολή του </a:t>
            </a:r>
            <a:r>
              <a:rPr lang="el-GR" sz="1600" b="1" i="1" kern="1200" dirty="0" smtClean="0">
                <a:solidFill>
                  <a:srgbClr val="0070C0"/>
                </a:solidFill>
                <a:effectLst/>
                <a:latin typeface="Calibri" panose="020F0502020204030204" pitchFamily="34" charset="0"/>
                <a:ea typeface="Calibri" panose="020F0502020204030204" pitchFamily="34" charset="0"/>
              </a:rPr>
              <a:t>ύψους </a:t>
            </a:r>
            <a:r>
              <a:rPr lang="el-GR" sz="1600" b="1" i="1" dirty="0" smtClean="0">
                <a:solidFill>
                  <a:srgbClr val="0070C0"/>
                </a:solidFill>
                <a:latin typeface="Calibri" panose="020F0502020204030204" pitchFamily="34" charset="0"/>
                <a:ea typeface="Calibri" panose="020F0502020204030204" pitchFamily="34" charset="0"/>
              </a:rPr>
              <a:t>ενός </a:t>
            </a:r>
            <a:r>
              <a:rPr lang="el-GR" sz="1600" b="1" i="1" kern="1200" dirty="0" smtClean="0">
                <a:solidFill>
                  <a:srgbClr val="0070C0"/>
                </a:solidFill>
                <a:effectLst/>
                <a:latin typeface="Calibri" panose="020F0502020204030204" pitchFamily="34" charset="0"/>
                <a:ea typeface="Calibri" panose="020F0502020204030204" pitchFamily="34" charset="0"/>
              </a:rPr>
              <a:t>βαγονιού</a:t>
            </a:r>
            <a:r>
              <a:rPr lang="el-GR" sz="1600" b="1" i="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endParaRPr lang="el-GR" sz="1600" dirty="0">
              <a:solidFill>
                <a:srgbClr val="0070C0"/>
              </a:solidFill>
            </a:endParaRPr>
          </a:p>
        </p:txBody>
      </p:sp>
      <p:pic>
        <p:nvPicPr>
          <p:cNvPr id="10" name="Picture 6">
            <a:extLst>
              <a:ext uri="{FF2B5EF4-FFF2-40B4-BE49-F238E27FC236}">
                <a16:creationId xmlns:a16="http://schemas.microsoft.com/office/drawing/2014/main" xmlns="" id="{16638035-F189-45A7-85A7-E8DD3EA94DE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0245" y="4965233"/>
            <a:ext cx="2726055" cy="1696067"/>
          </a:xfrm>
          <a:prstGeom prst="rect">
            <a:avLst/>
          </a:prstGeom>
          <a:noFill/>
          <a:ln w="38100">
            <a:solidFill>
              <a:schemeClr val="accent2">
                <a:lumMod val="75000"/>
              </a:schemeClr>
            </a:solidFill>
            <a:miter lim="800000"/>
            <a:headEnd/>
            <a:tailEnd/>
          </a:ln>
          <a:effectLst/>
        </p:spPr>
      </p:pic>
    </p:spTree>
    <p:extLst>
      <p:ext uri="{BB962C8B-B14F-4D97-AF65-F5344CB8AC3E}">
        <p14:creationId xmlns:p14="http://schemas.microsoft.com/office/powerpoint/2010/main" val="284488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smtClean="0"/>
          </a:p>
          <a:p>
            <a:endParaRPr lang="el-GR" dirty="0"/>
          </a:p>
          <a:p>
            <a:r>
              <a:rPr lang="el-GR" dirty="0" smtClean="0"/>
              <a:t>2</a:t>
            </a:r>
            <a:r>
              <a:rPr lang="el-GR" baseline="30000" dirty="0" smtClean="0"/>
              <a:t>ο</a:t>
            </a:r>
            <a:r>
              <a:rPr lang="el-GR" dirty="0" smtClean="0"/>
              <a:t> παράδειγμα</a:t>
            </a:r>
            <a:endParaRPr lang="el-GR" dirty="0"/>
          </a:p>
        </p:txBody>
      </p:sp>
    </p:spTree>
    <p:extLst>
      <p:ext uri="{BB962C8B-B14F-4D97-AF65-F5344CB8AC3E}">
        <p14:creationId xmlns:p14="http://schemas.microsoft.com/office/powerpoint/2010/main" val="30717513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3797</TotalTime>
  <Words>1118</Words>
  <Application>Microsoft Office PowerPoint</Application>
  <PresentationFormat>Προβολή στην οθόνη (4:3)</PresentationFormat>
  <Paragraphs>69</Paragraphs>
  <Slides>13</Slides>
  <Notes>1</Notes>
  <HiddenSlides>0</HiddenSlides>
  <MMClips>1</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13</vt:i4>
      </vt:variant>
    </vt:vector>
  </HeadingPairs>
  <TitlesOfParts>
    <vt:vector size="17" baseType="lpstr">
      <vt:lpstr>Arial</vt:lpstr>
      <vt:lpstr>Calibri</vt:lpstr>
      <vt:lpstr>Times New Roman</vt:lpstr>
      <vt:lpstr>Office Theme</vt:lpstr>
      <vt:lpstr>Παρουσίαση του PowerPoint</vt:lpstr>
      <vt:lpstr>Η καθοδηγούμενη επανεφεύρεση </vt:lpstr>
      <vt:lpstr>Παρουσίαση του PowerPoint</vt:lpstr>
      <vt:lpstr>Το πρόβλημα δόθηκε σε μαθητές Γ’ Γυμνασίου</vt:lpstr>
      <vt:lpstr>Αρχικές αντιδράσεις/ιδέες των μαθητών</vt:lpstr>
      <vt:lpstr>Παρέμβαση εκπαιδευτικού</vt:lpstr>
      <vt:lpstr>Ανάπτυξη μαθηματικής σκέψης των μαθητών</vt:lpstr>
      <vt:lpstr>Παρουσίαση του PowerPoint</vt:lpstr>
      <vt:lpstr>Παρουσίαση του PowerPoint</vt:lpstr>
      <vt:lpstr>Το Πρόβλημα</vt:lpstr>
      <vt:lpstr>Πρόβλημα</vt:lpstr>
      <vt:lpstr>Εργασία στην τάξη_ΥΠΟΛΟΓΙΣΜΟΣ ΜΗΚΟΥΣ ΠΙΣΤΑΣ </vt:lpstr>
      <vt:lpstr>Βιβλιογραφία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 6: Pedagogical approaches to mathematics and science teaching in multicultural classrooms</dc:title>
  <dc:creator>Despoina</dc:creator>
  <cp:lastModifiedBy>Chr. Triantafillou</cp:lastModifiedBy>
  <cp:revision>420</cp:revision>
  <dcterms:created xsi:type="dcterms:W3CDTF">2016-12-02T10:45:38Z</dcterms:created>
  <dcterms:modified xsi:type="dcterms:W3CDTF">2023-03-20T07:40:56Z</dcterms:modified>
</cp:coreProperties>
</file>