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18" r:id="rId2"/>
    <p:sldId id="278" r:id="rId3"/>
    <p:sldId id="507" r:id="rId4"/>
    <p:sldId id="508" r:id="rId5"/>
    <p:sldId id="511" r:id="rId6"/>
    <p:sldId id="459" r:id="rId7"/>
    <p:sldId id="412" r:id="rId8"/>
  </p:sldIdLst>
  <p:sldSz cx="9144000" cy="5143500" type="screen16x9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6">
          <p15:clr>
            <a:srgbClr val="A4A3A4"/>
          </p15:clr>
        </p15:guide>
        <p15:guide id="3" orient="horz" pos="16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9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Katja Maass" initials="KM" lastIdx="1" clrIdx="1">
    <p:extLst>
      <p:ext uri="{19B8F6BF-5375-455C-9EA6-DF929625EA0E}">
        <p15:presenceInfo xmlns:p15="http://schemas.microsoft.com/office/powerpoint/2012/main" userId="Katja Maa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C6A"/>
    <a:srgbClr val="CC023B"/>
    <a:srgbClr val="FF00FF"/>
    <a:srgbClr val="001470"/>
    <a:srgbClr val="4C5F7E"/>
    <a:srgbClr val="C1D260"/>
    <a:srgbClr val="A0B051"/>
    <a:srgbClr val="002369"/>
    <a:srgbClr val="BE002D"/>
    <a:srgbClr val="B4C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7" autoAdjust="0"/>
    <p:restoredTop sz="90921" autoAdjust="0"/>
  </p:normalViewPr>
  <p:slideViewPr>
    <p:cSldViewPr snapToGrid="0" snapToObjects="1" showGuides="1">
      <p:cViewPr varScale="1">
        <p:scale>
          <a:sx n="87" d="100"/>
          <a:sy n="87" d="100"/>
        </p:scale>
        <p:origin x="1188" y="84"/>
      </p:cViewPr>
      <p:guideLst>
        <p:guide orient="horz" pos="2205"/>
        <p:guide pos="2886"/>
        <p:guide orient="horz" pos="16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2716" y="-80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12E3-6E8D-B74B-A314-4616D5A79846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7FC96-1CB5-7641-9934-75B343D8395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392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85981-0A6E-DC4F-9DC9-F24078E0FA09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ABD4E-16D0-5348-910F-B34FEBD0AA0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047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ections Title and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4C5F7E"/>
                </a:solidFill>
              </a:defRPr>
            </a:lvl1pPr>
          </a:lstStyle>
          <a:p>
            <a:r>
              <a:rPr lang="en-AU" noProof="0" dirty="0"/>
              <a:t>MASTERTITELFORMAT BEARBEITEN</a:t>
            </a:r>
          </a:p>
        </p:txBody>
      </p:sp>
      <p:sp>
        <p:nvSpPr>
          <p:cNvPr id="5" name="Rechteck 10"/>
          <p:cNvSpPr/>
          <p:nvPr userDrawn="1"/>
        </p:nvSpPr>
        <p:spPr>
          <a:xfrm flipV="1">
            <a:off x="736600" y="2756060"/>
            <a:ext cx="7687080" cy="3428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A0B0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Master-</a:t>
            </a:r>
            <a:r>
              <a:rPr lang="en-AU" noProof="0" dirty="0" err="1"/>
              <a:t>Untertitelformat</a:t>
            </a:r>
            <a:r>
              <a:rPr lang="en-AU" noProof="0" dirty="0"/>
              <a:t> </a:t>
            </a:r>
            <a:r>
              <a:rPr lang="en-AU" noProof="0" dirty="0" err="1"/>
              <a:t>bearbeiten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28676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Main Sections Title and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01875" y="417201"/>
            <a:ext cx="7772400" cy="1102519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4C5F7E"/>
                </a:solidFill>
              </a:defRPr>
            </a:lvl1pPr>
          </a:lstStyle>
          <a:p>
            <a:r>
              <a:rPr lang="en-AU" noProof="0" dirty="0"/>
              <a:t>MASTERTITELFORMAT BEARBEITEN</a:t>
            </a:r>
          </a:p>
        </p:txBody>
      </p:sp>
      <p:sp>
        <p:nvSpPr>
          <p:cNvPr id="5" name="Rechteck 10"/>
          <p:cNvSpPr/>
          <p:nvPr userDrawn="1"/>
        </p:nvSpPr>
        <p:spPr>
          <a:xfrm flipV="1">
            <a:off x="725025" y="1688296"/>
            <a:ext cx="7687080" cy="3428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1909822"/>
            <a:ext cx="6400800" cy="231927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A0B0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Master-</a:t>
            </a:r>
            <a:r>
              <a:rPr lang="en-AU" noProof="0" dirty="0" err="1"/>
              <a:t>Untertitelformat</a:t>
            </a:r>
            <a:r>
              <a:rPr lang="en-AU" noProof="0" dirty="0"/>
              <a:t> </a:t>
            </a:r>
            <a:r>
              <a:rPr lang="en-AU" noProof="0" dirty="0" err="1"/>
              <a:t>bearbeiten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43836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s &amp; Text with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00004"/>
            <a:ext cx="8229600" cy="485846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Title Main Sections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+mn-lt"/>
                <a:ea typeface="Avenir Book" charset="0"/>
                <a:cs typeface="Avenir Book" charset="0"/>
              </a:defRPr>
            </a:lvl1pPr>
            <a:lvl2pPr>
              <a:defRPr>
                <a:latin typeface="+mn-lt"/>
                <a:ea typeface="Avenir Book" charset="0"/>
                <a:cs typeface="Avenir Book" charset="0"/>
              </a:defRPr>
            </a:lvl2pPr>
            <a:lvl3pPr>
              <a:defRPr>
                <a:latin typeface="+mn-lt"/>
                <a:ea typeface="Avenir Book" charset="0"/>
                <a:cs typeface="Avenir Book" charset="0"/>
              </a:defRPr>
            </a:lvl3pPr>
            <a:lvl4pPr>
              <a:defRPr>
                <a:latin typeface="+mn-lt"/>
                <a:ea typeface="Avenir Book" charset="0"/>
                <a:cs typeface="Avenir Book" charset="0"/>
              </a:defRPr>
            </a:lvl4pPr>
            <a:lvl5pPr>
              <a:defRPr>
                <a:latin typeface="+mn-lt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r>
              <a:rPr lang="en-US" noProof="0" dirty="0"/>
              <a:t> with li</a:t>
            </a:r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>
          <a:xfrm>
            <a:off x="5772151" y="58851"/>
            <a:ext cx="2647951" cy="273844"/>
          </a:xfrm>
        </p:spPr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7138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and Text withou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00004"/>
            <a:ext cx="8229600" cy="485846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Title Main Sections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just">
              <a:buNone/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 marL="9144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 marL="13716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 marL="18288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7748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/Examples &amp; Text with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00004"/>
            <a:ext cx="8229600" cy="485846"/>
          </a:xfrm>
        </p:spPr>
        <p:txBody>
          <a:bodyPr>
            <a:normAutofit/>
          </a:bodyPr>
          <a:lstStyle>
            <a:lvl1pPr algn="just"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Activity/Example number: Title of  Activity/Example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285879"/>
            <a:ext cx="8229600" cy="3268263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r>
              <a:rPr lang="en-US" noProof="0" dirty="0"/>
              <a:t> with li</a:t>
            </a:r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284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Marcador de pie de página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010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89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89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3922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563578"/>
            <a:ext cx="3008313" cy="871538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563579"/>
            <a:ext cx="5111750" cy="4031044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514192"/>
            <a:ext cx="3008313" cy="3080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9481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3393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4355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ICSE_fond.jpg"/>
          <p:cNvPicPr>
            <a:picLocks noChangeAspect="1"/>
          </p:cNvPicPr>
          <p:nvPr userDrawn="1"/>
        </p:nvPicPr>
        <p:blipFill rotWithShape="1">
          <a:blip r:embed="rId11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b="10531"/>
          <a:stretch/>
        </p:blipFill>
        <p:spPr>
          <a:xfrm>
            <a:off x="-1" y="1063228"/>
            <a:ext cx="5140767" cy="408027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518404" y="4565905"/>
            <a:ext cx="1095375" cy="475202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454466" y="5006818"/>
            <a:ext cx="5040000" cy="34289"/>
          </a:xfrm>
          <a:prstGeom prst="rect">
            <a:avLst/>
          </a:prstGeom>
          <a:solidFill>
            <a:srgbClr val="B4CB4D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5526000" y="5006818"/>
            <a:ext cx="1908000" cy="3428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8104785" y="41488"/>
            <a:ext cx="5886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24" name="Marcador de pie de página 23"/>
          <p:cNvSpPr>
            <a:spLocks noGrp="1"/>
          </p:cNvSpPr>
          <p:nvPr>
            <p:ph type="ftr" sz="quarter" idx="3"/>
          </p:nvPr>
        </p:nvSpPr>
        <p:spPr>
          <a:xfrm>
            <a:off x="5772151" y="41489"/>
            <a:ext cx="264795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dirty="0">
                <a:solidFill>
                  <a:srgbClr val="CC023B"/>
                </a:solidFill>
              </a:rPr>
              <a:t>Title</a:t>
            </a:r>
          </a:p>
        </p:txBody>
      </p:sp>
      <p:pic>
        <p:nvPicPr>
          <p:cNvPr id="29" name="Bild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0" y="4780776"/>
            <a:ext cx="1807900" cy="145427"/>
          </a:xfrm>
          <a:prstGeom prst="rect">
            <a:avLst/>
          </a:prstGeom>
        </p:spPr>
      </p:pic>
      <p:pic>
        <p:nvPicPr>
          <p:cNvPr id="1026" name="Picture 2" descr="Y:\Gruppen\ICSE\____ICSE\_Corporate Design_(Werbe)Materialien_Vorlagen\Corporate Design_VORLAGEN_Infos\Logos_ICSE und Projekte\ENSITE\ICSE-ENSITE_Logo_noSub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7" y="4651219"/>
            <a:ext cx="1008573" cy="43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5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8" r:id="rId3"/>
    <p:sldLayoutId id="2147483650" r:id="rId4"/>
    <p:sldLayoutId id="2147483661" r:id="rId5"/>
    <p:sldLayoutId id="2147483652" r:id="rId6"/>
    <p:sldLayoutId id="2147483653" r:id="rId7"/>
    <p:sldLayoutId id="2147483656" r:id="rId8"/>
    <p:sldLayoutId id="2147483657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4C5F7E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E002D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4CB4D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147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3pPr>
      <a:lvl4pPr marL="1600200" indent="-228600" algn="l" defTabSz="457200" rtl="0" eaLnBrk="1" latinLnBrk="0" hangingPunct="1">
        <a:spcBef>
          <a:spcPct val="20000"/>
        </a:spcBef>
        <a:buSzPct val="7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4pPr>
      <a:lvl5pPr marL="2057400" indent="-228600" algn="l" defTabSz="457200" rtl="0" eaLnBrk="1" latinLnBrk="0" hangingPunct="1">
        <a:spcBef>
          <a:spcPct val="20000"/>
        </a:spcBef>
        <a:buSzPct val="80000"/>
        <a:buFont typeface="Lucida Grande"/>
        <a:buChar char="-"/>
        <a:defRPr sz="20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photos/ijs-ijsberg-gletsjer-ijsland-water-3544836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u.uea.ac.uk/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4988" y="563638"/>
            <a:ext cx="7772400" cy="1856648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de-DE" sz="3600" dirty="0">
                <a:solidFill>
                  <a:srgbClr val="002369"/>
                </a:solidFill>
              </a:rPr>
            </a:br>
            <a:r>
              <a:rPr lang="el-GR" sz="3600" dirty="0">
                <a:solidFill>
                  <a:srgbClr val="002369"/>
                </a:solidFill>
              </a:rPr>
              <a:t>Μαθηματικά προβλήματα και Περιβαλλοντικά θέματα_2</a:t>
            </a:r>
            <a:endParaRPr lang="en-US" sz="3400" b="0" cap="all" dirty="0">
              <a:latin typeface="Avenir Book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0" i="1" dirty="0"/>
              <a:t>Ποια είναι; Πώς συνδέονται με τη διδασκαλία στην τάξη των μαθηματικών;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9032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220" y="761154"/>
            <a:ext cx="8550182" cy="22023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Calibri Light" panose="020F0302020204030204" pitchFamily="34" charset="0"/>
                <a:cs typeface="Calibri Light" panose="020F0302020204030204" pitchFamily="34" charset="0"/>
              </a:rPr>
              <a:t>Αν ήταν να επιλέξετε </a:t>
            </a:r>
            <a:r>
              <a:rPr lang="el-GR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ένα</a:t>
            </a:r>
            <a:r>
              <a:rPr lang="el-GR" dirty="0">
                <a:latin typeface="Calibri Light" panose="020F0302020204030204" pitchFamily="34" charset="0"/>
                <a:cs typeface="Calibri Light" panose="020F0302020204030204" pitchFamily="34" charset="0"/>
              </a:rPr>
              <a:t> από τα δύο προβλήματα ποιο θα επιλέγατε να διδάξετε και γιατί;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Calibri Light" panose="020F0302020204030204" pitchFamily="34" charset="0"/>
                <a:cs typeface="Calibri Light" panose="020F0302020204030204" pitchFamily="34" charset="0"/>
              </a:rPr>
              <a:t>Πώς διαφοροποιούνται τα δύο αυτά παραδείγματα από ένα τυπικό σχολικό πρόβλημα;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2</a:t>
            </a:fld>
            <a:endParaRPr lang="es-ES_tradnl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A7C25B6-E3DF-4CF5-9F43-72017923F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1926"/>
            <a:ext cx="8229600" cy="47879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700" i="1" dirty="0"/>
              <a:t>5</a:t>
            </a:r>
            <a:r>
              <a:rPr lang="el-GR" sz="2700" i="1" baseline="30000" dirty="0"/>
              <a:t>η</a:t>
            </a:r>
            <a:r>
              <a:rPr lang="el-GR" sz="2700" i="1" dirty="0"/>
              <a:t> ΕΡΓΑΣΙΑ ΣΤΗΝ ΤΑΞΗ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3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59242E-BB7A-6C4C-D0B7-25350C63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650" y="134805"/>
            <a:ext cx="3510390" cy="1047091"/>
          </a:xfrm>
        </p:spPr>
        <p:txBody>
          <a:bodyPr>
            <a:noAutofit/>
          </a:bodyPr>
          <a:lstStyle/>
          <a:p>
            <a:r>
              <a:rPr lang="el-GR" sz="2100" dirty="0">
                <a:solidFill>
                  <a:srgbClr val="00B050"/>
                </a:solidFill>
              </a:rPr>
              <a:t>1</a:t>
            </a:r>
            <a:r>
              <a:rPr lang="el-GR" sz="2100" baseline="30000" dirty="0">
                <a:solidFill>
                  <a:srgbClr val="00B050"/>
                </a:solidFill>
              </a:rPr>
              <a:t>ο</a:t>
            </a:r>
            <a:r>
              <a:rPr lang="el-GR" sz="2100" dirty="0">
                <a:solidFill>
                  <a:srgbClr val="00B050"/>
                </a:solidFill>
              </a:rPr>
              <a:t> παράδειγμα: </a:t>
            </a:r>
            <a:br>
              <a:rPr lang="el-GR" sz="2100" dirty="0">
                <a:solidFill>
                  <a:srgbClr val="00B050"/>
                </a:solidFill>
              </a:rPr>
            </a:br>
            <a:r>
              <a:rPr lang="el-GR" sz="2100" dirty="0">
                <a:solidFill>
                  <a:srgbClr val="00B050"/>
                </a:solidFill>
              </a:rPr>
              <a:t>Η υπερθέρμανση του πλανήτη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A66084-5FD0-369D-FB19-96378354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855" y="1545636"/>
            <a:ext cx="3743620" cy="119624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l-GR" sz="4800" dirty="0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Ίσως έχετε ακούσει ανθρώπους να λένε ότι η παγκόσμια θερμοκρασία ανεβαίνει. Οι πάγοι στους πόλους λιώνουν και τα καλοκαίρια φαίνεται να είναι πιο ζεστά.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4800" b="1" dirty="0" err="1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Αυτό</a:t>
            </a:r>
            <a:r>
              <a:rPr lang="en-US" sz="4800" b="1" dirty="0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ονομάζετ</a:t>
            </a:r>
            <a:r>
              <a:rPr lang="en-US" sz="4800" b="1" i="1" dirty="0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αι υπερθέρμανση του πλανήτη</a:t>
            </a:r>
            <a:r>
              <a:rPr lang="en-US" sz="4800" i="1" dirty="0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B1A575A-3CE2-6117-C332-FB6C5FA195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3</a:t>
            </a:fld>
            <a:endParaRPr lang="es-ES_tradnl" dirty="0"/>
          </a:p>
        </p:txBody>
      </p:sp>
      <p:pic>
        <p:nvPicPr>
          <p:cNvPr id="8" name="Afbeelding 38" descr="Ijs, Ijsberg, Gletsjer, Ijsland, Water, Koud, Bevroren">
            <a:extLst>
              <a:ext uri="{FF2B5EF4-FFF2-40B4-BE49-F238E27FC236}">
                <a16:creationId xmlns:a16="http://schemas.microsoft.com/office/drawing/2014/main" id="{A94F6788-270A-4887-3749-1BC65A14C3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28" y="581637"/>
            <a:ext cx="1910805" cy="104709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C23612-64C6-EC05-6B7B-C299BF486BD4}"/>
              </a:ext>
            </a:extLst>
          </p:cNvPr>
          <p:cNvSpPr txBox="1"/>
          <p:nvPr/>
        </p:nvSpPr>
        <p:spPr>
          <a:xfrm>
            <a:off x="5382090" y="1699309"/>
            <a:ext cx="23060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dirty="0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GB" sz="600" u="sng" dirty="0">
                <a:solidFill>
                  <a:srgbClr val="0000FF"/>
                </a:solidFill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https://pixabay.com/nl/photos/ijs-ijsberg-gletsjer-ijsland-water-3544836/</a:t>
            </a:r>
            <a:endParaRPr lang="el-GR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10F93-774F-432D-239A-D018860ACBF4}"/>
              </a:ext>
            </a:extLst>
          </p:cNvPr>
          <p:cNvSpPr txBox="1"/>
          <p:nvPr/>
        </p:nvSpPr>
        <p:spPr>
          <a:xfrm>
            <a:off x="1547664" y="2741878"/>
            <a:ext cx="2100504" cy="1818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l-GR" sz="1350" dirty="0"/>
              <a:t>Πολλά ερευνητικά κέντρα, όπως η </a:t>
            </a:r>
            <a:r>
              <a:rPr lang="en-US" sz="1350" dirty="0"/>
              <a:t>NASA</a:t>
            </a:r>
            <a:r>
              <a:rPr lang="el-GR" sz="1350" dirty="0"/>
              <a:t>, συλλέγουν δεδομένα για τη θερμοκρασία. 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l-GR" sz="1350" dirty="0"/>
              <a:t>Παρατηρούν </a:t>
            </a:r>
            <a:r>
              <a:rPr lang="el-GR" sz="1350" b="1" dirty="0"/>
              <a:t>ανωμαλίες θερμοκρασίας</a:t>
            </a:r>
            <a:r>
              <a:rPr lang="el-GR" sz="1350" dirty="0"/>
              <a:t> στα δεδομένα. 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03ECD94-7CFC-1D7D-8212-9F757ADB519B}"/>
              </a:ext>
            </a:extLst>
          </p:cNvPr>
          <p:cNvSpPr/>
          <p:nvPr/>
        </p:nvSpPr>
        <p:spPr>
          <a:xfrm>
            <a:off x="4027978" y="3186061"/>
            <a:ext cx="3429000" cy="15465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1350" dirty="0"/>
              <a:t>Μια </a:t>
            </a:r>
            <a:r>
              <a:rPr lang="el-GR" sz="1350" b="1" dirty="0"/>
              <a:t>ανωμαλία θερμοκρασίας </a:t>
            </a:r>
            <a:r>
              <a:rPr lang="el-GR" sz="1350" dirty="0"/>
              <a:t>είναι η διαφορά από τη βασική τιμή της θερμοκρασίας.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1350" dirty="0"/>
              <a:t>Η </a:t>
            </a:r>
            <a:r>
              <a:rPr lang="el-GR" sz="1350" b="1" dirty="0"/>
              <a:t>βασική τιμή της θερμοκρασίας</a:t>
            </a:r>
            <a:r>
              <a:rPr lang="el-GR" sz="1350" dirty="0"/>
              <a:t> υπολογίζεται συνήθως ως ο μέσος όρος 30 προηγούμενων χρόνων δεδομένων θερμοκρασίας. </a:t>
            </a:r>
            <a:endParaRPr lang="el-GR" sz="2700" b="1" dirty="0"/>
          </a:p>
        </p:txBody>
      </p:sp>
    </p:spTree>
    <p:extLst>
      <p:ext uri="{BB962C8B-B14F-4D97-AF65-F5344CB8AC3E}">
        <p14:creationId xmlns:p14="http://schemas.microsoft.com/office/powerpoint/2010/main" val="100244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  <p:bldP spid="1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53352" y="338018"/>
            <a:ext cx="3527335" cy="4193735"/>
          </a:xfrm>
        </p:spPr>
        <p:txBody>
          <a:bodyPr>
            <a:normAutofit fontScale="55000" lnSpcReduction="20000"/>
          </a:bodyPr>
          <a:lstStyle/>
          <a:p>
            <a:pPr algn="l"/>
            <a:endParaRPr lang="el-GR" sz="3825" b="1" dirty="0"/>
          </a:p>
          <a:p>
            <a:pPr marL="0" indent="0">
              <a:buNone/>
            </a:pPr>
            <a:r>
              <a:rPr lang="el-GR" sz="3825" b="1" dirty="0"/>
              <a:t>Μαθηματικό πρόβλημα</a:t>
            </a:r>
          </a:p>
          <a:p>
            <a:pPr algn="l"/>
            <a:r>
              <a:rPr lang="el-GR" sz="3825" dirty="0"/>
              <a:t>Μελέτησε το γράφημα και προσπάθησε να απαντήσεις στις παρακάτω τρεις ερωτήσεις</a:t>
            </a:r>
          </a:p>
          <a:p>
            <a:r>
              <a:rPr lang="el-GR" sz="3825" dirty="0"/>
              <a:t>Ε1</a:t>
            </a:r>
            <a:r>
              <a:rPr lang="en-US" sz="3825" dirty="0"/>
              <a:t>) </a:t>
            </a:r>
            <a:r>
              <a:rPr lang="el-GR" sz="3825" dirty="0"/>
              <a:t>Πώς θα υποστήριζες ότι «</a:t>
            </a:r>
            <a:r>
              <a:rPr lang="el-GR" sz="3825" i="1" dirty="0"/>
              <a:t>υπάρχει το φαινόμενο της υπερθέρμανσης του πλανήτη</a:t>
            </a:r>
            <a:r>
              <a:rPr lang="el-GR" sz="3825" dirty="0"/>
              <a:t>;»</a:t>
            </a:r>
            <a:endParaRPr lang="en-US" sz="3825" dirty="0"/>
          </a:p>
          <a:p>
            <a:r>
              <a:rPr lang="el-GR" sz="3825" dirty="0"/>
              <a:t>Ε</a:t>
            </a:r>
            <a:r>
              <a:rPr lang="en-US" sz="3825" dirty="0"/>
              <a:t>2)</a:t>
            </a:r>
            <a:r>
              <a:rPr lang="el-GR" sz="3825" dirty="0"/>
              <a:t> γιατί επιλέγεται ο κατακόρυφος άξονας να εκφράζει ‘ανωμαλίες της θερμοκρασίας’ και όχι απόλυτες θερμοκρασίες;</a:t>
            </a:r>
          </a:p>
          <a:p>
            <a:pPr algn="l"/>
            <a:endParaRPr lang="el-GR" sz="3825" b="1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4</a:t>
            </a:fld>
            <a:endParaRPr lang="es-ES_tradnl" dirty="0"/>
          </a:p>
        </p:txBody>
      </p:sp>
      <p:pic>
        <p:nvPicPr>
          <p:cNvPr id="10" name="Afbeelding 9" descr="Global Air Temperature Chart">
            <a:extLst>
              <a:ext uri="{FF2B5EF4-FFF2-40B4-BE49-F238E27FC236}">
                <a16:creationId xmlns:a16="http://schemas.microsoft.com/office/drawing/2014/main" id="{8F0C28F6-C2A7-83DC-DD9A-6A82726065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4" y="303498"/>
            <a:ext cx="3888432" cy="33552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2397DDFE-F878-6653-0EDD-89C866DA3EAB}"/>
              </a:ext>
            </a:extLst>
          </p:cNvPr>
          <p:cNvSpPr txBox="1">
            <a:spLocks/>
          </p:cNvSpPr>
          <p:nvPr/>
        </p:nvSpPr>
        <p:spPr>
          <a:xfrm>
            <a:off x="2291509" y="708853"/>
            <a:ext cx="2366879" cy="36438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l-GR" sz="2100" dirty="0"/>
              <a:t> </a:t>
            </a:r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1375B181-8534-B735-2571-33538CA5961F}"/>
              </a:ext>
            </a:extLst>
          </p:cNvPr>
          <p:cNvGraphicFramePr>
            <a:graphicFrameLocks noGrp="1"/>
          </p:cNvGraphicFramePr>
          <p:nvPr/>
        </p:nvGraphicFramePr>
        <p:xfrm>
          <a:off x="1493658" y="4078272"/>
          <a:ext cx="3164730" cy="269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4730">
                  <a:extLst>
                    <a:ext uri="{9D8B030D-6E8A-4147-A177-3AD203B41FA5}">
                      <a16:colId xmlns:a16="http://schemas.microsoft.com/office/drawing/2014/main" val="3614285895"/>
                    </a:ext>
                  </a:extLst>
                </a:gridCol>
              </a:tblGrid>
              <a:tr h="269439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fr-FR" sz="1200" dirty="0">
                          <a:effectLst/>
                        </a:rPr>
                        <a:t>Source:  </a:t>
                      </a:r>
                      <a:r>
                        <a:rPr lang="fr-FR" sz="1200" u="sng" dirty="0">
                          <a:effectLst/>
                          <a:hlinkClick r:id="rId3"/>
                        </a:rPr>
                        <a:t>http://www.cru.uea.ac.uk/</a:t>
                      </a:r>
                      <a:endParaRPr lang="el-GR" sz="1200" dirty="0">
                        <a:effectLst/>
                        <a:latin typeface="Avenir 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/>
                </a:tc>
                <a:extLst>
                  <a:ext uri="{0D108BD9-81ED-4DB2-BD59-A6C34878D82A}">
                    <a16:rowId xmlns:a16="http://schemas.microsoft.com/office/drawing/2014/main" val="3663694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5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6F6C0F-FC7C-0AC5-0F34-275A4309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41" y="100995"/>
            <a:ext cx="5607586" cy="339680"/>
          </a:xfrm>
        </p:spPr>
        <p:txBody>
          <a:bodyPr>
            <a:noAutofit/>
          </a:bodyPr>
          <a:lstStyle/>
          <a:p>
            <a:r>
              <a:rPr lang="el-GR" sz="1650" dirty="0">
                <a:solidFill>
                  <a:srgbClr val="00B050"/>
                </a:solidFill>
              </a:rPr>
              <a:t>2</a:t>
            </a:r>
            <a:r>
              <a:rPr lang="el-GR" sz="1650" baseline="30000" dirty="0">
                <a:solidFill>
                  <a:srgbClr val="00B050"/>
                </a:solidFill>
              </a:rPr>
              <a:t>ο </a:t>
            </a:r>
            <a:r>
              <a:rPr lang="el-GR" sz="1650" dirty="0">
                <a:solidFill>
                  <a:srgbClr val="00B050"/>
                </a:solidFill>
              </a:rPr>
              <a:t>παράδειγμα: Τα υπαίθρια ντους στην παραλία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87" y="440675"/>
            <a:ext cx="8416886" cy="470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D7FB64-C056-4F2A-92A8-7FED6159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84" y="312163"/>
            <a:ext cx="4213398" cy="40487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Environmental issues 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l-GR" sz="2400" i="1" dirty="0"/>
              <a:t>(</a:t>
            </a:r>
            <a:r>
              <a:rPr lang="en-US" sz="2400" i="1" dirty="0"/>
              <a:t>hidden) </a:t>
            </a:r>
            <a:r>
              <a:rPr lang="en-US" sz="2400" dirty="0"/>
              <a:t>in the school mathematics texts</a:t>
            </a:r>
            <a:endParaRPr lang="el-GR" sz="24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D68468D-660C-45C5-BE6F-27243BA080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6</a:t>
            </a:fld>
            <a:endParaRPr lang="es-ES_tradnl" dirty="0"/>
          </a:p>
        </p:txBody>
      </p:sp>
      <p:pic>
        <p:nvPicPr>
          <p:cNvPr id="6" name="Εικόνα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2" y="1155223"/>
            <a:ext cx="4370475" cy="38858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Ορθογώνιο 2"/>
          <p:cNvSpPr/>
          <p:nvPr/>
        </p:nvSpPr>
        <p:spPr>
          <a:xfrm>
            <a:off x="5565804" y="739115"/>
            <a:ext cx="2674620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  <a:spcAft>
                <a:spcPts val="450"/>
              </a:spcAft>
            </a:pPr>
            <a:r>
              <a:rPr lang="en-US" sz="1350" b="1" dirty="0"/>
              <a:t>Q1) What is the environmental issue that is directly or indirectly related with this task?</a:t>
            </a:r>
          </a:p>
          <a:p>
            <a:pPr algn="just">
              <a:lnSpc>
                <a:spcPts val="1200"/>
              </a:lnSpc>
              <a:spcAft>
                <a:spcPts val="450"/>
              </a:spcAft>
            </a:pPr>
            <a:r>
              <a:rPr lang="en-US" sz="1350" b="1" dirty="0"/>
              <a:t>Q2) How could you change this textbook task in order to make transparent its environmental dimensions? </a:t>
            </a:r>
          </a:p>
          <a:p>
            <a:pPr algn="just">
              <a:lnSpc>
                <a:spcPts val="1200"/>
              </a:lnSpc>
              <a:spcAft>
                <a:spcPts val="450"/>
              </a:spcAft>
            </a:pPr>
            <a:r>
              <a:rPr lang="en-US" sz="13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Q3) </a:t>
            </a:r>
            <a:r>
              <a:rPr lang="en-US" sz="1350" b="1" dirty="0"/>
              <a:t>Where to you place the textbook task and your new developed task in relation to the modelling circle?</a:t>
            </a:r>
            <a:endParaRPr lang="el-GR" sz="135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2D020CE-0D15-03D5-C21C-BFEF0FABE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486" y="3003798"/>
            <a:ext cx="3451502" cy="192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8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A2A377-167B-4C00-A505-62D6A5A1B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64185"/>
            <a:ext cx="8229600" cy="3930438"/>
          </a:xfrm>
        </p:spPr>
        <p:txBody>
          <a:bodyPr>
            <a:normAutofit/>
          </a:bodyPr>
          <a:lstStyle/>
          <a:p>
            <a:r>
              <a:rPr lang="el-GR" dirty="0"/>
              <a:t>Αναζητήστε στα σχολικά βιβλία (μαθηματικών και άλλων μαθημάτων) προβλήματα που να συνδέονται με περιβαλλοντικής φύσης θέματα.</a:t>
            </a:r>
          </a:p>
          <a:p>
            <a:pPr marL="514350" indent="-514350">
              <a:buAutoNum type="arabicParenR"/>
            </a:pPr>
            <a:r>
              <a:rPr lang="el-GR" sz="2400" dirty="0"/>
              <a:t>Επιλέξτε και παρουσιάστε ένα πρόβλημα όπως εμφανίζεται στο σχολικό βιβλίο, αναφέροντας την πηγή σας </a:t>
            </a:r>
            <a:r>
              <a:rPr lang="el-GR" sz="2000" i="1" dirty="0"/>
              <a:t>(π.χ. Βιβλίο Μαθηματικών, Α΄ Γυμνασίου, Ενότητα: Κλάσματα)</a:t>
            </a:r>
          </a:p>
          <a:p>
            <a:pPr marL="514350" indent="-514350">
              <a:buAutoNum type="arabicParenR"/>
            </a:pPr>
            <a:r>
              <a:rPr lang="el-GR" sz="2400" dirty="0"/>
              <a:t>Ποιο είναι το περιβαλλοντικής φύσης ζήτημα το οποίο άμεσα ή έμμεσα θίγεται στο πρόβλημα;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3E1C6ED-1BB8-479F-9C49-5721310293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7</a:t>
            </a:fld>
            <a:endParaRPr lang="es-ES_tradnl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94155A41-62B8-42B5-939D-92AAA56E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88" y="178410"/>
            <a:ext cx="8433412" cy="485775"/>
          </a:xfrm>
        </p:spPr>
        <p:txBody>
          <a:bodyPr>
            <a:normAutofit fontScale="90000"/>
          </a:bodyPr>
          <a:lstStyle/>
          <a:p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Εβδομαδιαία εργασία</a:t>
            </a:r>
          </a:p>
        </p:txBody>
      </p:sp>
    </p:spTree>
    <p:extLst>
      <p:ext uri="{BB962C8B-B14F-4D97-AF65-F5344CB8AC3E}">
        <p14:creationId xmlns:p14="http://schemas.microsoft.com/office/powerpoint/2010/main" val="3940637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374</Words>
  <Application>Microsoft Office PowerPoint</Application>
  <PresentationFormat>Προβολή στην οθόνη (16:9)</PresentationFormat>
  <Paragraphs>34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5" baseType="lpstr">
      <vt:lpstr>Arial</vt:lpstr>
      <vt:lpstr>Avenir Book</vt:lpstr>
      <vt:lpstr>Calibri</vt:lpstr>
      <vt:lpstr>Calibri Light</vt:lpstr>
      <vt:lpstr>Lucida Grande</vt:lpstr>
      <vt:lpstr>Times New Roman</vt:lpstr>
      <vt:lpstr>Wingdings</vt:lpstr>
      <vt:lpstr>Office-Design</vt:lpstr>
      <vt:lpstr> Μαθηματικά προβλήματα και Περιβαλλοντικά θέματα_2</vt:lpstr>
      <vt:lpstr>5η ΕΡΓΑΣΙΑ ΣΤΗΝ ΤΑΞΗ</vt:lpstr>
      <vt:lpstr>1ο παράδειγμα:  Η υπερθέρμανση του πλανήτη</vt:lpstr>
      <vt:lpstr>Παρουσίαση του PowerPoint</vt:lpstr>
      <vt:lpstr>2ο παράδειγμα: Τα υπαίθρια ντους στην παραλία</vt:lpstr>
      <vt:lpstr>Environmental issues  (hidden) in the school mathematics texts</vt:lpstr>
      <vt:lpstr>3η Εβδομαδιαία εργασία</vt:lpstr>
    </vt:vector>
  </TitlesOfParts>
  <Company>Pädagogische Hochschule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Ulrich Birtel</dc:creator>
  <cp:lastModifiedBy>KALLIORAS ATHANASIOS</cp:lastModifiedBy>
  <cp:revision>296</cp:revision>
  <cp:lastPrinted>2020-02-11T13:29:13Z</cp:lastPrinted>
  <dcterms:created xsi:type="dcterms:W3CDTF">2017-02-28T10:46:16Z</dcterms:created>
  <dcterms:modified xsi:type="dcterms:W3CDTF">2024-03-26T06:06:45Z</dcterms:modified>
</cp:coreProperties>
</file>