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25199975" cy="2052002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15A0FB30-1F57-4F48-946F-40F5EAE7C552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155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AED7AF-881F-A7C8-2F94-4BDCFC2F11AA}" name="Hana Šigutová" initials="HŠ" userId="Hana Šigutová" providerId="None"/>
  <p188:author id="{1E71F6F4-6F3B-316B-4BA8-10CBBAB69F65}" name="Veronika Prieložná" initials="VP" userId="Veronika Prieložná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a V." initials="" lastIdx="5" clrIdx="0"/>
  <p:cmAuthor id="2" name="Petr Pyszko" initials="PP" lastIdx="20" clrIdx="1">
    <p:extLst>
      <p:ext uri="{19B8F6BF-5375-455C-9EA6-DF929625EA0E}">
        <p15:presenceInfo xmlns:p15="http://schemas.microsoft.com/office/powerpoint/2012/main" userId="S-1-5-21-1657599716-2285118414-2049868203-27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203"/>
    <a:srgbClr val="F79635"/>
    <a:srgbClr val="AEC8E8"/>
    <a:srgbClr val="E3E7EB"/>
    <a:srgbClr val="8F919F"/>
    <a:srgbClr val="9398A8"/>
    <a:srgbClr val="151926"/>
    <a:srgbClr val="00441B"/>
    <a:srgbClr val="99D8C9"/>
    <a:srgbClr val="F7FC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B1E05-CCAC-4DA5-9F62-B9928DAE12A3}" v="502" dt="2023-02-01T21:52:08.4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93546" autoAdjust="0"/>
  </p:normalViewPr>
  <p:slideViewPr>
    <p:cSldViewPr>
      <p:cViewPr varScale="1">
        <p:scale>
          <a:sx n="36" d="100"/>
          <a:sy n="36" d="100"/>
        </p:scale>
        <p:origin x="2208" y="270"/>
      </p:cViewPr>
      <p:guideLst>
        <p:guide orient="horz" pos="7155"/>
        <p:guide pos="7937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8429833-7622-9E9B-6B97-AD6630E779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057" cy="49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657" tIns="10828" rIns="21657" bIns="1082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F379B9D-D830-08F3-CF9C-B3ABF2CBB8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532" y="0"/>
            <a:ext cx="2946057" cy="49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657" tIns="10828" rIns="21657" bIns="108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C897A2DE-BED4-7515-12BB-75D5CE0BA05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166"/>
            <a:ext cx="2946057" cy="4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657" tIns="10828" rIns="21657" bIns="1082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2882430-A6CE-9F3D-A136-B3FF4434D4D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532" y="9428166"/>
            <a:ext cx="2946057" cy="4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657" tIns="10828" rIns="21657" bIns="108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300"/>
            </a:lvl1pPr>
          </a:lstStyle>
          <a:p>
            <a:fld id="{7EDE8992-553C-4AAB-96D1-8D4EF5CE6E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C1A34A9-5C4E-8BC4-8B45-8C1819618A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057" cy="497376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5E74380-8ACA-A0FE-DD83-1A5C7B2E12F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443" y="0"/>
            <a:ext cx="2947144" cy="497376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pPr>
              <a:defRPr/>
            </a:pPr>
            <a:fld id="{E1556536-946B-48E3-AF56-C18B26F08A6D}" type="datetimeFigureOut">
              <a:rPr lang="cs-CZ"/>
              <a:pPr>
                <a:defRPr/>
              </a:pPr>
              <a:t>24.05.2023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70939A60-311C-A569-4DBE-2FE61F5D18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41438" y="1241425"/>
            <a:ext cx="41148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0" rIns="91419" bIns="4571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2803AE97-F16B-22B5-4C5B-85C9A6A37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42" y="4777216"/>
            <a:ext cx="5438792" cy="3907632"/>
          </a:xfrm>
          <a:prstGeom prst="rect">
            <a:avLst/>
          </a:prstGeom>
        </p:spPr>
        <p:txBody>
          <a:bodyPr vert="horz" lIns="91419" tIns="45710" rIns="91419" bIns="45710" rtlCol="0"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0F685B-773C-C6D9-61C8-E487E3B0DB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2" y="9429263"/>
            <a:ext cx="2946057" cy="497376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5A40A6-D43D-8DE4-1CE9-0F7E06167A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443" y="9429263"/>
            <a:ext cx="2947144" cy="497376"/>
          </a:xfrm>
          <a:prstGeom prst="rect">
            <a:avLst/>
          </a:prstGeom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4E7121-9A47-4287-95E2-406DC7DEAA1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3968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8095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623816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16508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707036" algn="l" defTabSz="1082814" rtl="0" eaLnBrk="1" latinLnBrk="0" hangingPunct="1">
      <a:defRPr sz="1422" kern="1200">
        <a:solidFill>
          <a:schemeClr val="tx1"/>
        </a:solidFill>
        <a:latin typeface="+mn-lt"/>
        <a:ea typeface="+mn-ea"/>
        <a:cs typeface="+mn-cs"/>
      </a:defRPr>
    </a:lvl6pPr>
    <a:lvl7pPr marL="3248443" algn="l" defTabSz="1082814" rtl="0" eaLnBrk="1" latinLnBrk="0" hangingPunct="1">
      <a:defRPr sz="1422" kern="1200">
        <a:solidFill>
          <a:schemeClr val="tx1"/>
        </a:solidFill>
        <a:latin typeface="+mn-lt"/>
        <a:ea typeface="+mn-ea"/>
        <a:cs typeface="+mn-cs"/>
      </a:defRPr>
    </a:lvl7pPr>
    <a:lvl8pPr marL="3789852" algn="l" defTabSz="1082814" rtl="0" eaLnBrk="1" latinLnBrk="0" hangingPunct="1">
      <a:defRPr sz="1422" kern="1200">
        <a:solidFill>
          <a:schemeClr val="tx1"/>
        </a:solidFill>
        <a:latin typeface="+mn-lt"/>
        <a:ea typeface="+mn-ea"/>
        <a:cs typeface="+mn-cs"/>
      </a:defRPr>
    </a:lvl8pPr>
    <a:lvl9pPr marL="4331258" algn="l" defTabSz="1082814" rtl="0" eaLnBrk="1" latinLnBrk="0" hangingPunct="1">
      <a:defRPr sz="14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41438" y="1241425"/>
            <a:ext cx="4114800" cy="33496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4E7121-9A47-4287-95E2-406DC7DEAA13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967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3358255"/>
            <a:ext cx="21419979" cy="714400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0777764"/>
            <a:ext cx="18899981" cy="4954255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133-8B4D-4E58-A2CE-0F5FEBB3C6B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80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90A7-476A-4DDE-A829-8C5F4B63EEA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128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092501"/>
            <a:ext cx="5433745" cy="173897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092501"/>
            <a:ext cx="15986234" cy="1738977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BBC-E40A-48CB-BB3D-4F07108F5DA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160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1FD3-D5E7-4C27-8EFF-089A7431094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549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5115762"/>
            <a:ext cx="21734978" cy="8535759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13732273"/>
            <a:ext cx="21734978" cy="4488754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1FD3-D5E7-4C27-8EFF-089A7431094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120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5462507"/>
            <a:ext cx="10709989" cy="1301976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5462507"/>
            <a:ext cx="10709989" cy="1301976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63B5-3DE0-49E3-BCDE-6FC3A7CC324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265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092506"/>
            <a:ext cx="21734978" cy="396625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5030257"/>
            <a:ext cx="10660769" cy="246525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7495509"/>
            <a:ext cx="10660769" cy="1102476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5030257"/>
            <a:ext cx="10713272" cy="246525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7495509"/>
            <a:ext cx="10713272" cy="1102476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EFAC-5ABE-4F5D-A56A-9B638A2828C3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192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1FD3-D5E7-4C27-8EFF-089A7431094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140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34345-1412-4FEC-AF25-0814C54CC93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397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1368002"/>
            <a:ext cx="8127648" cy="4788006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2954508"/>
            <a:ext cx="12757487" cy="14582518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6156008"/>
            <a:ext cx="8127648" cy="11404765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E2050-8DCA-4A97-B567-5740B14E35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002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1368002"/>
            <a:ext cx="8127648" cy="4788006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2954508"/>
            <a:ext cx="12757487" cy="14582518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6156008"/>
            <a:ext cx="8127648" cy="11404765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9520-39BE-43AE-9AB9-E54E51AF8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713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092506"/>
            <a:ext cx="21734978" cy="3966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5462507"/>
            <a:ext cx="21734978" cy="13019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19019028"/>
            <a:ext cx="5669994" cy="1092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19019028"/>
            <a:ext cx="8504992" cy="1092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19019028"/>
            <a:ext cx="5669994" cy="1092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61FD3-D5E7-4C27-8EFF-089A7431094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175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délník 42">
            <a:extLst>
              <a:ext uri="{FF2B5EF4-FFF2-40B4-BE49-F238E27FC236}">
                <a16:creationId xmlns:a16="http://schemas.microsoft.com/office/drawing/2014/main" id="{01AF511A-F799-2734-EAFC-2D32E4FD0C20}"/>
              </a:ext>
            </a:extLst>
          </p:cNvPr>
          <p:cNvSpPr/>
          <p:nvPr/>
        </p:nvSpPr>
        <p:spPr bwMode="auto">
          <a:xfrm>
            <a:off x="409683" y="19035012"/>
            <a:ext cx="24368400" cy="1069504"/>
          </a:xfrm>
          <a:prstGeom prst="rect">
            <a:avLst/>
          </a:prstGeom>
          <a:solidFill>
            <a:schemeClr val="bg1">
              <a:alpha val="51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softEdge rad="0"/>
          </a:effectLst>
        </p:spPr>
        <p:txBody>
          <a:bodyPr/>
          <a:lstStyle/>
          <a:p>
            <a:pPr defTabSz="4911616">
              <a:defRPr/>
            </a:pPr>
            <a:r>
              <a:rPr lang="cs-CZ" sz="1600" b="1" dirty="0" err="1">
                <a:cs typeface="Times New Roman" panose="02020603050405020304" pitchFamily="18" charset="0"/>
              </a:rPr>
              <a:t>References</a:t>
            </a:r>
            <a:endParaRPr lang="cs-CZ" sz="1600" b="1" dirty="0">
              <a:cs typeface="Times New Roman" panose="02020603050405020304" pitchFamily="18" charset="0"/>
            </a:endParaRPr>
          </a:p>
          <a:p>
            <a:pPr defTabSz="4911616">
              <a:defRPr/>
            </a:pPr>
            <a:r>
              <a:rPr lang="cs-CZ" sz="1600" dirty="0">
                <a:cs typeface="Times New Roman" panose="02020603050405020304" pitchFamily="18" charset="0"/>
              </a:rPr>
              <a:t>Půlpán, Z., Čihák, M., Müllerová, Š., Boušková, J., &amp; Brzoňová, M. (2008). </a:t>
            </a:r>
            <a:r>
              <a:rPr lang="cs-CZ" sz="1600" i="1" dirty="0">
                <a:cs typeface="Times New Roman" panose="02020603050405020304" pitchFamily="18" charset="0"/>
              </a:rPr>
              <a:t>Matematika 7 pro základní školy: aritmetika. </a:t>
            </a:r>
            <a:r>
              <a:rPr lang="cs-CZ" sz="1600" dirty="0">
                <a:cs typeface="Times New Roman" panose="02020603050405020304" pitchFamily="18" charset="0"/>
              </a:rPr>
              <a:t>SPN – pedagogické nakladatelství.</a:t>
            </a:r>
            <a:br>
              <a:rPr lang="cs-CZ" sz="1600" dirty="0">
                <a:cs typeface="Times New Roman" panose="02020603050405020304" pitchFamily="18" charset="0"/>
              </a:rPr>
            </a:br>
            <a:r>
              <a:rPr lang="en-US" sz="1600" dirty="0">
                <a:cs typeface="Times New Roman" panose="02020603050405020304" pitchFamily="18" charset="0"/>
              </a:rPr>
              <a:t>Aprile, M. C., &amp; </a:t>
            </a:r>
            <a:r>
              <a:rPr lang="en-US" sz="1600" dirty="0" err="1">
                <a:cs typeface="Times New Roman" panose="02020603050405020304" pitchFamily="18" charset="0"/>
              </a:rPr>
              <a:t>Fiorillo</a:t>
            </a:r>
            <a:r>
              <a:rPr lang="en-US" sz="1600" dirty="0">
                <a:cs typeface="Times New Roman" panose="02020603050405020304" pitchFamily="18" charset="0"/>
              </a:rPr>
              <a:t>, D. (2017). Water conservation behavior and environmental concerns: Evidence from a representative sample of Italian individuals</a:t>
            </a:r>
            <a:r>
              <a:rPr lang="en-US" sz="1600" i="1" dirty="0">
                <a:cs typeface="Times New Roman" panose="02020603050405020304" pitchFamily="18" charset="0"/>
              </a:rPr>
              <a:t>. Journal of Cleaner Production</a:t>
            </a:r>
            <a:r>
              <a:rPr lang="en-US" sz="1600" dirty="0">
                <a:cs typeface="Times New Roman" panose="02020603050405020304" pitchFamily="18" charset="0"/>
              </a:rPr>
              <a:t>, 159, 119-129. https://doi.org/10.1016/j.jclepro.2017.05.036</a:t>
            </a:r>
            <a:endParaRPr lang="cs-CZ" sz="1600" dirty="0">
              <a:cs typeface="Times New Roman" panose="02020603050405020304" pitchFamily="18" charset="0"/>
            </a:endParaRPr>
          </a:p>
          <a:p>
            <a:pPr defTabSz="4911616">
              <a:defRPr/>
            </a:pPr>
            <a:r>
              <a:rPr lang="en-US" sz="1600" i="1" dirty="0">
                <a:cs typeface="Times New Roman" panose="02020603050405020304" pitchFamily="18" charset="0"/>
              </a:rPr>
              <a:t>Stop Water Waste: It's easier than you think!. </a:t>
            </a:r>
            <a:r>
              <a:rPr lang="en-US" sz="1600" dirty="0">
                <a:cs typeface="Times New Roman" panose="02020603050405020304" pitchFamily="18" charset="0"/>
              </a:rPr>
              <a:t>Washington State Department of Health: Office of Drinking Water. Retrieved May 15, 2023, from https://doh.wa.gov/sites/default/files/legacy/Documents/Pubs/331-450.pdf</a:t>
            </a:r>
            <a:endParaRPr lang="cs-CZ" sz="1600" dirty="0">
              <a:cs typeface="Times New Roman" panose="02020603050405020304" pitchFamily="18" charset="0"/>
            </a:endParaRPr>
          </a:p>
          <a:p>
            <a:pPr defTabSz="4911616">
              <a:defRPr/>
            </a:pPr>
            <a:endParaRPr lang="cs-CZ" sz="1600" dirty="0">
              <a:cs typeface="Times New Roman" panose="02020603050405020304" pitchFamily="18" charset="0"/>
            </a:endParaRPr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35A345D5-CFAD-E6E8-7496-7BE9EA4626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8775" y="2374107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0281F58D-9EAC-A658-E20F-A0515DB90E0D}"/>
              </a:ext>
            </a:extLst>
          </p:cNvPr>
          <p:cNvGrpSpPr/>
          <p:nvPr/>
        </p:nvGrpSpPr>
        <p:grpSpPr>
          <a:xfrm>
            <a:off x="409683" y="341108"/>
            <a:ext cx="24368400" cy="17523904"/>
            <a:chOff x="409683" y="-2958264"/>
            <a:chExt cx="24368400" cy="17523904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3AA3628B-71EF-FA6D-AB82-80B390138E55}"/>
                </a:ext>
              </a:extLst>
            </p:cNvPr>
            <p:cNvSpPr/>
            <p:nvPr/>
          </p:nvSpPr>
          <p:spPr bwMode="auto">
            <a:xfrm>
              <a:off x="409683" y="-2958264"/>
              <a:ext cx="24368400" cy="5400000"/>
            </a:xfrm>
            <a:prstGeom prst="rect">
              <a:avLst/>
            </a:prstGeom>
            <a:solidFill>
              <a:schemeClr val="accent5">
                <a:lumMod val="50000"/>
                <a:alpha val="17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softEdge rad="0"/>
            </a:effectLst>
          </p:spPr>
          <p:txBody>
            <a:bodyPr/>
            <a:lstStyle/>
            <a:p>
              <a:pPr defTabSz="4911616">
                <a:defRPr/>
              </a:pPr>
              <a:endParaRPr lang="en-GB" sz="9650" dirty="0">
                <a:latin typeface="Arial" charset="0"/>
              </a:endParaRPr>
            </a:p>
          </p:txBody>
        </p:sp>
        <p:sp>
          <p:nvSpPr>
            <p:cNvPr id="4113" name="Rectangle 3">
              <a:extLst>
                <a:ext uri="{FF2B5EF4-FFF2-40B4-BE49-F238E27FC236}">
                  <a16:creationId xmlns:a16="http://schemas.microsoft.com/office/drawing/2014/main" id="{0A0C4131-90DF-4527-F660-CEAB5941B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370" y="-2312883"/>
              <a:ext cx="21505236" cy="1215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/>
              <a:r>
                <a:rPr lang="cs-CZ" sz="7300" b="1" dirty="0" err="1">
                  <a:latin typeface="+mn-lt"/>
                  <a:cs typeface="Courier New" panose="02070309020205020404" pitchFamily="49" charset="0"/>
                </a:rPr>
                <a:t>Mathematical</a:t>
              </a:r>
              <a:r>
                <a:rPr lang="cs-CZ" sz="7300" b="1" dirty="0">
                  <a:latin typeface="+mn-lt"/>
                  <a:cs typeface="Courier New" panose="02070309020205020404" pitchFamily="49" charset="0"/>
                </a:rPr>
                <a:t> </a:t>
              </a:r>
              <a:r>
                <a:rPr lang="cs-CZ" sz="7300" b="1" dirty="0" err="1">
                  <a:latin typeface="+mn-lt"/>
                  <a:cs typeface="Courier New" panose="02070309020205020404" pitchFamily="49" charset="0"/>
                </a:rPr>
                <a:t>problem</a:t>
              </a:r>
              <a:r>
                <a:rPr lang="cs-CZ" sz="7300" b="1" dirty="0">
                  <a:latin typeface="+mn-lt"/>
                  <a:cs typeface="Courier New" panose="02070309020205020404" pitchFamily="49" charset="0"/>
                </a:rPr>
                <a:t> </a:t>
              </a:r>
              <a:r>
                <a:rPr lang="cs-CZ" sz="7300" b="1" dirty="0" err="1">
                  <a:latin typeface="+mn-lt"/>
                  <a:cs typeface="Courier New" panose="02070309020205020404" pitchFamily="49" charset="0"/>
                </a:rPr>
                <a:t>related</a:t>
              </a:r>
              <a:r>
                <a:rPr lang="cs-CZ" sz="7300" b="1" dirty="0">
                  <a:latin typeface="+mn-lt"/>
                  <a:cs typeface="Courier New" panose="02070309020205020404" pitchFamily="49" charset="0"/>
                </a:rPr>
                <a:t> to </a:t>
              </a:r>
              <a:r>
                <a:rPr lang="cs-CZ" sz="7300" b="1" dirty="0" err="1">
                  <a:latin typeface="+mn-lt"/>
                  <a:cs typeface="Courier New" panose="02070309020205020404" pitchFamily="49" charset="0"/>
                </a:rPr>
                <a:t>environmental</a:t>
              </a:r>
              <a:r>
                <a:rPr lang="cs-CZ" sz="7300" b="1" dirty="0">
                  <a:latin typeface="+mn-lt"/>
                  <a:cs typeface="Courier New" panose="02070309020205020404" pitchFamily="49" charset="0"/>
                </a:rPr>
                <a:t> </a:t>
              </a:r>
              <a:r>
                <a:rPr lang="cs-CZ" sz="7300" b="1" dirty="0" err="1">
                  <a:latin typeface="+mn-lt"/>
                  <a:cs typeface="Courier New" panose="02070309020205020404" pitchFamily="49" charset="0"/>
                </a:rPr>
                <a:t>issues</a:t>
              </a:r>
              <a:endParaRPr lang="en-GB" altLang="cs-CZ" sz="7300" b="1" dirty="0">
                <a:latin typeface="+mn-lt"/>
                <a:cs typeface="Courier New" panose="02070309020205020404" pitchFamily="49" charset="0"/>
              </a:endParaRPr>
            </a:p>
          </p:txBody>
        </p:sp>
        <p:sp>
          <p:nvSpPr>
            <p:cNvPr id="3080" name="Obdélník 36">
              <a:extLst>
                <a:ext uri="{FF2B5EF4-FFF2-40B4-BE49-F238E27FC236}">
                  <a16:creationId xmlns:a16="http://schemas.microsoft.com/office/drawing/2014/main" id="{8D6791D5-5C7B-D03F-1365-778FFE060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190" y="3303965"/>
              <a:ext cx="11520000" cy="4781676"/>
            </a:xfrm>
            <a:prstGeom prst="rect">
              <a:avLst/>
            </a:pr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9772" tIns="149772" rIns="149772" bIns="149772"/>
            <a:lstStyle>
              <a:lvl1pPr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The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task</a:t>
              </a:r>
              <a:endParaRPr lang="en-GB" sz="2400" dirty="0">
                <a:solidFill>
                  <a:srgbClr val="24292F"/>
                </a:solidFill>
                <a:latin typeface="-apple-system"/>
              </a:endParaRP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„Z vodovodního kohoutku kape neustále voda, jedna kapka o hmotnosti 40 mg za 1 s. </a:t>
              </a:r>
              <a:br>
                <a:rPr lang="cs-CZ" sz="2400" i="1" dirty="0">
                  <a:solidFill>
                    <a:srgbClr val="24292F"/>
                  </a:solidFill>
                  <a:latin typeface="-apple-system"/>
                </a:rPr>
              </a:b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Kolik litrů vody by odkapalo, když by voda z kohoutku kapala celý týden?“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 b="1" dirty="0" err="1">
                  <a:solidFill>
                    <a:srgbClr val="24292F"/>
                  </a:solidFill>
                  <a:latin typeface="-apple-system"/>
                </a:rPr>
                <a:t>Translation</a:t>
              </a:r>
              <a:endParaRPr lang="cs-CZ" sz="2400" b="1" dirty="0">
                <a:solidFill>
                  <a:srgbClr val="24292F"/>
                </a:solidFill>
                <a:latin typeface="-apple-system"/>
              </a:endParaRP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The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water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is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constantly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dripping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from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the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tap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,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one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drop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weighing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40 mg per second. </a:t>
              </a:r>
              <a:br>
                <a:rPr lang="cs-CZ" sz="2400" i="1" dirty="0">
                  <a:solidFill>
                    <a:srgbClr val="24292F"/>
                  </a:solidFill>
                  <a:latin typeface="-apple-system"/>
                </a:rPr>
              </a:b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How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many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liters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of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water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would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drip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if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the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water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would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keep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dripping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for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a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whole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i="1" dirty="0" err="1">
                  <a:solidFill>
                    <a:srgbClr val="24292F"/>
                  </a:solidFill>
                  <a:latin typeface="-apple-system"/>
                </a:rPr>
                <a:t>week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?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endParaRPr lang="cs-CZ" sz="2400" i="1" dirty="0">
                <a:solidFill>
                  <a:srgbClr val="24292F"/>
                </a:solidFill>
                <a:latin typeface="-apple-system"/>
              </a:endParaRP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 dirty="0" err="1">
                  <a:solidFill>
                    <a:srgbClr val="24292F"/>
                  </a:solidFill>
                  <a:latin typeface="-apple-system"/>
                </a:rPr>
                <a:t>The</a:t>
              </a:r>
              <a:r>
                <a:rPr lang="cs-CZ" sz="2400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-apple-system"/>
                </a:rPr>
                <a:t>given</a:t>
              </a:r>
              <a:r>
                <a:rPr lang="cs-CZ" sz="2400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-apple-system"/>
                </a:rPr>
                <a:t>task</a:t>
              </a:r>
              <a:r>
                <a:rPr lang="cs-CZ" sz="2400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-apple-system"/>
                </a:rPr>
                <a:t>is</a:t>
              </a:r>
              <a:r>
                <a:rPr lang="cs-CZ" sz="2400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-apple-system"/>
                </a:rPr>
                <a:t>from</a:t>
              </a:r>
              <a:r>
                <a:rPr lang="cs-CZ" sz="2400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-apple-system"/>
                </a:rPr>
                <a:t>the</a:t>
              </a:r>
              <a:r>
                <a:rPr lang="cs-CZ" sz="2400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-apple-system"/>
                </a:rPr>
                <a:t>textbook</a:t>
              </a:r>
              <a:r>
                <a:rPr lang="cs-CZ" sz="2400" dirty="0">
                  <a:solidFill>
                    <a:srgbClr val="24292F"/>
                  </a:solidFill>
                  <a:latin typeface="-apple-system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-apple-system"/>
                </a:rPr>
                <a:t>for</a:t>
              </a:r>
              <a:r>
                <a:rPr lang="cs-CZ" sz="2400" dirty="0">
                  <a:solidFill>
                    <a:srgbClr val="24292F"/>
                  </a:solidFill>
                  <a:latin typeface="-apple-system"/>
                </a:rPr>
                <a:t> 7th grade: 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 dirty="0">
                  <a:solidFill>
                    <a:srgbClr val="24292F"/>
                  </a:solidFill>
                  <a:latin typeface="-apple-system"/>
                </a:rPr>
                <a:t>Půlpán, Z., Čihák, M., Müllerová, Š., Boušková, J., &amp; Brzoňová, M. (2008). </a:t>
              </a: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Matematika 7 </a:t>
              </a:r>
              <a:br>
                <a:rPr lang="cs-CZ" sz="2400" i="1" dirty="0">
                  <a:solidFill>
                    <a:srgbClr val="24292F"/>
                  </a:solidFill>
                  <a:latin typeface="-apple-system"/>
                </a:rPr>
              </a:br>
              <a:r>
                <a:rPr lang="cs-CZ" sz="2400" i="1" dirty="0">
                  <a:solidFill>
                    <a:srgbClr val="24292F"/>
                  </a:solidFill>
                  <a:latin typeface="-apple-system"/>
                </a:rPr>
                <a:t>pro základní školy: aritmetika</a:t>
              </a:r>
              <a:r>
                <a:rPr lang="cs-CZ" sz="2400" dirty="0">
                  <a:solidFill>
                    <a:srgbClr val="24292F"/>
                  </a:solidFill>
                  <a:latin typeface="-apple-system"/>
                </a:rPr>
                <a:t>. SPN – pedagogické nakladatelství.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endParaRPr lang="cs-CZ" sz="2400" dirty="0">
                <a:solidFill>
                  <a:srgbClr val="24292F"/>
                </a:solidFill>
                <a:latin typeface="-apple-system"/>
              </a:endParaRPr>
            </a:p>
          </p:txBody>
        </p:sp>
        <p:sp>
          <p:nvSpPr>
            <p:cNvPr id="50" name="Rectangle 3">
              <a:extLst>
                <a:ext uri="{FF2B5EF4-FFF2-40B4-BE49-F238E27FC236}">
                  <a16:creationId xmlns:a16="http://schemas.microsoft.com/office/drawing/2014/main" id="{4D6F4AB9-5CC4-D87D-8A95-146A27752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577" y="71324"/>
              <a:ext cx="21259800" cy="523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>
              <a:spAutoFit/>
            </a:bodyPr>
            <a:lstStyle>
              <a:lvl1pPr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cs-CZ" sz="2800" b="1" dirty="0">
                  <a:latin typeface="+mn-lt"/>
                </a:rPr>
                <a:t>Kristýna Hudečková, Alexandr </a:t>
              </a:r>
              <a:r>
                <a:rPr lang="cs-CZ" sz="2800" b="1" dirty="0" err="1">
                  <a:latin typeface="+mn-lt"/>
                </a:rPr>
                <a:t>Termer</a:t>
              </a:r>
              <a:endParaRPr lang="en-GB" sz="2800" b="1" dirty="0">
                <a:latin typeface="+mn-lt"/>
              </a:endParaRPr>
            </a:p>
          </p:txBody>
        </p:sp>
        <p:sp>
          <p:nvSpPr>
            <p:cNvPr id="46" name="Rectangle 3">
              <a:extLst>
                <a:ext uri="{FF2B5EF4-FFF2-40B4-BE49-F238E27FC236}">
                  <a16:creationId xmlns:a16="http://schemas.microsoft.com/office/drawing/2014/main" id="{6B95BCE5-D6F0-165E-8765-36BD702FB3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581" y="828537"/>
              <a:ext cx="21409025" cy="129266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>
              <a:spAutoFit/>
            </a:bodyPr>
            <a:lstStyle>
              <a:lvl1pPr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defRPr/>
              </a:pPr>
              <a:r>
                <a:rPr lang="en-US" sz="2000" dirty="0">
                  <a:latin typeface="+mn-lt"/>
                </a:rPr>
                <a:t>Department of </a:t>
              </a:r>
              <a:r>
                <a:rPr lang="cs-CZ" sz="2000" dirty="0" err="1">
                  <a:latin typeface="+mn-lt"/>
                </a:rPr>
                <a:t>Mathematics</a:t>
              </a:r>
              <a:r>
                <a:rPr lang="cs-CZ" sz="2000" dirty="0">
                  <a:latin typeface="+mn-lt"/>
                </a:rPr>
                <a:t>, </a:t>
              </a:r>
              <a:r>
                <a:rPr lang="en-US" sz="2000" dirty="0">
                  <a:latin typeface="+mn-lt"/>
                </a:rPr>
                <a:t>Faculty of Science, National &amp; </a:t>
              </a:r>
              <a:r>
                <a:rPr lang="en-US" sz="2000" dirty="0" err="1">
                  <a:latin typeface="+mn-lt"/>
                </a:rPr>
                <a:t>Kapodistrian</a:t>
              </a:r>
              <a:r>
                <a:rPr lang="en-US" sz="2000" dirty="0">
                  <a:latin typeface="+mn-lt"/>
                </a:rPr>
                <a:t> University of Athens</a:t>
              </a:r>
              <a:r>
                <a:rPr lang="cs-CZ" sz="2000" dirty="0">
                  <a:latin typeface="+mn-lt"/>
                </a:rPr>
                <a:t>, </a:t>
              </a:r>
              <a:r>
                <a:rPr lang="cs-CZ" sz="2000" dirty="0" err="1">
                  <a:latin typeface="+mn-lt"/>
                </a:rPr>
                <a:t>Athens</a:t>
              </a:r>
              <a:r>
                <a:rPr lang="cs-CZ" sz="2000" dirty="0">
                  <a:latin typeface="+mn-lt"/>
                </a:rPr>
                <a:t>, </a:t>
              </a:r>
              <a:r>
                <a:rPr lang="cs-CZ" sz="2000" dirty="0" err="1">
                  <a:latin typeface="+mn-lt"/>
                </a:rPr>
                <a:t>Hellenic</a:t>
              </a:r>
              <a:r>
                <a:rPr lang="cs-CZ" sz="2000" dirty="0">
                  <a:latin typeface="+mn-lt"/>
                </a:rPr>
                <a:t> Republic</a:t>
              </a:r>
            </a:p>
            <a:p>
              <a:pPr algn="just">
                <a:defRPr/>
              </a:pPr>
              <a:r>
                <a:rPr lang="en-US" sz="2000" dirty="0">
                  <a:latin typeface="+mn-lt"/>
                </a:rPr>
                <a:t>Department of </a:t>
              </a:r>
              <a:r>
                <a:rPr lang="cs-CZ" sz="2000" dirty="0" err="1">
                  <a:latin typeface="+mn-lt"/>
                </a:rPr>
                <a:t>Mathematics</a:t>
              </a:r>
              <a:r>
                <a:rPr lang="cs-CZ" sz="2000" dirty="0">
                  <a:latin typeface="+mn-lt"/>
                </a:rPr>
                <a:t>, </a:t>
              </a:r>
              <a:r>
                <a:rPr lang="en-US" sz="2000" dirty="0">
                  <a:latin typeface="+mn-lt"/>
                </a:rPr>
                <a:t>Faculty of Science, University of Ostrava, Ostrava, Czech Republic</a:t>
              </a:r>
              <a:endParaRPr lang="cs-CZ" sz="2000" dirty="0">
                <a:latin typeface="+mn-lt"/>
              </a:endParaRPr>
            </a:p>
            <a:p>
              <a:pPr algn="just">
                <a:defRPr/>
              </a:pPr>
              <a:endParaRPr lang="en-GB" sz="1400" b="1" dirty="0">
                <a:latin typeface="+mn-lt"/>
              </a:endParaRPr>
            </a:p>
            <a:p>
              <a:pPr algn="just">
                <a:defRPr/>
              </a:pPr>
              <a:r>
                <a:rPr lang="en-GB" sz="2400" b="1" dirty="0">
                  <a:latin typeface="+mn-lt"/>
                </a:rPr>
                <a:t>E-mail: </a:t>
              </a:r>
              <a:r>
                <a:rPr lang="cs-CZ" sz="2400" b="1" dirty="0">
                  <a:latin typeface="+mn-lt"/>
                </a:rPr>
                <a:t>kristyna.hudeckova@gmail.com, alextermer@yahoo.com</a:t>
              </a:r>
              <a:endParaRPr lang="en-GB" sz="2400" b="1" dirty="0">
                <a:latin typeface="+mn-lt"/>
              </a:endParaRPr>
            </a:p>
          </p:txBody>
        </p:sp>
        <p:pic>
          <p:nvPicPr>
            <p:cNvPr id="29" name="Obrázek 28">
              <a:extLst>
                <a:ext uri="{FF2B5EF4-FFF2-40B4-BE49-F238E27FC236}">
                  <a16:creationId xmlns:a16="http://schemas.microsoft.com/office/drawing/2014/main" id="{23C50DB7-6A92-3250-A1B0-7C2CA5F044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10" t="18823" r="15856" b="12065"/>
            <a:stretch/>
          </p:blipFill>
          <p:spPr>
            <a:xfrm>
              <a:off x="21959987" y="-890631"/>
              <a:ext cx="2778576" cy="3036271"/>
            </a:xfrm>
            <a:prstGeom prst="rect">
              <a:avLst/>
            </a:prstGeom>
          </p:spPr>
        </p:pic>
        <p:sp>
          <p:nvSpPr>
            <p:cNvPr id="12" name="Obdélník 36">
              <a:extLst>
                <a:ext uri="{FF2B5EF4-FFF2-40B4-BE49-F238E27FC236}">
                  <a16:creationId xmlns:a16="http://schemas.microsoft.com/office/drawing/2014/main" id="{659C0164-AA38-7BD2-4D0E-8908106AC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8476" y="3303964"/>
              <a:ext cx="11520000" cy="11261676"/>
            </a:xfrm>
            <a:prstGeom prst="rect">
              <a:avLst/>
            </a:pr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9772" tIns="149772" rIns="149772" bIns="149772"/>
            <a:lstStyle>
              <a:lvl1pPr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Changes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in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order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to make transparent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its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environmental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dimensions</a:t>
              </a:r>
              <a:endParaRPr lang="cs-CZ" sz="2400" b="1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r>
                <a:rPr lang="cs-CZ" sz="2400" dirty="0" err="1">
                  <a:latin typeface="+mn-lt"/>
                  <a:cs typeface="Times New Roman" panose="02020603050405020304" pitchFamily="18" charset="0"/>
                </a:rPr>
                <a:t>We</a:t>
              </a:r>
              <a:r>
                <a:rPr lang="cs-CZ" sz="2400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latin typeface="+mn-lt"/>
                  <a:cs typeface="Times New Roman" panose="02020603050405020304" pitchFamily="18" charset="0"/>
                </a:rPr>
                <a:t>could</a:t>
              </a:r>
              <a:r>
                <a:rPr lang="cs-CZ" sz="2400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latin typeface="+mn-lt"/>
                  <a:cs typeface="Times New Roman" panose="02020603050405020304" pitchFamily="18" charset="0"/>
                </a:rPr>
                <a:t>add</a:t>
              </a:r>
              <a:r>
                <a:rPr lang="cs-CZ" sz="2400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latin typeface="+mn-lt"/>
                  <a:cs typeface="Times New Roman" panose="02020603050405020304" pitchFamily="18" charset="0"/>
                </a:rPr>
                <a:t>this</a:t>
              </a:r>
              <a:r>
                <a:rPr lang="cs-CZ" sz="2400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latin typeface="+mn-lt"/>
                  <a:cs typeface="Times New Roman" panose="02020603050405020304" pitchFamily="18" charset="0"/>
                </a:rPr>
                <a:t>picture</a:t>
              </a:r>
              <a:r>
                <a:rPr lang="cs-CZ" sz="2400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latin typeface="+mn-lt"/>
                  <a:cs typeface="Times New Roman" panose="02020603050405020304" pitchFamily="18" charset="0"/>
                </a:rPr>
                <a:t>from</a:t>
              </a:r>
              <a:r>
                <a:rPr lang="cs-CZ" sz="2400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latin typeface="+mn-lt"/>
                  <a:cs typeface="Times New Roman" panose="02020603050405020304" pitchFamily="18" charset="0"/>
                </a:rPr>
                <a:t>article</a:t>
              </a:r>
              <a:r>
                <a:rPr lang="cs-CZ" sz="2400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400" i="1" dirty="0">
                  <a:latin typeface="+mn-lt"/>
                  <a:cs typeface="Courier New" panose="02070309020205020404" pitchFamily="49" charset="0"/>
                </a:rPr>
                <a:t>Stop Water Waste: It's easier than you think!</a:t>
              </a:r>
              <a:r>
                <a:rPr lang="cs-CZ" sz="2400" i="1" dirty="0">
                  <a:latin typeface="+mn-lt"/>
                  <a:cs typeface="Courier New" panose="02070309020205020404" pitchFamily="49" charset="0"/>
                </a:rPr>
                <a:t> </a:t>
              </a:r>
              <a:r>
                <a:rPr lang="cs-CZ" sz="2400" dirty="0">
                  <a:latin typeface="+mn-lt"/>
                  <a:cs typeface="Courier New" panose="02070309020205020404" pitchFamily="49" charset="0"/>
                </a:rPr>
                <a:t>(</a:t>
              </a:r>
              <a:r>
                <a:rPr lang="cs-CZ" sz="2400" dirty="0">
                  <a:latin typeface="+mn-lt"/>
                  <a:cs typeface="Times New Roman" panose="02020603050405020304" pitchFamily="18" charset="0"/>
                </a:rPr>
                <a:t>Washington State DOH, Office of Drinking Water) for better visualisation.</a:t>
              </a: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We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would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also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include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a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question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to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the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task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regarding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the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ways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how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to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reduce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br>
                <a:rPr lang="cs-CZ" sz="2400" b="1" dirty="0">
                  <a:latin typeface="+mn-lt"/>
                  <a:cs typeface="Times New Roman" panose="02020603050405020304" pitchFamily="18" charset="0"/>
                </a:rPr>
              </a:b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the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water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wasting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and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what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can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we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do to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prevent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this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issue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.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The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students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should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come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with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some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specific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latin typeface="+mn-lt"/>
                  <a:cs typeface="Times New Roman" panose="02020603050405020304" pitchFamily="18" charset="0"/>
                </a:rPr>
                <a:t>solutions</a:t>
              </a:r>
              <a:r>
                <a:rPr lang="cs-CZ" sz="2400" b="1" dirty="0">
                  <a:latin typeface="+mn-lt"/>
                  <a:cs typeface="Times New Roman" panose="02020603050405020304" pitchFamily="18" charset="0"/>
                </a:rPr>
                <a:t>.</a:t>
              </a: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Another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part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of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the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task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that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might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be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added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is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an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interdisciplinary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question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: „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How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this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changes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the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amount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of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drinking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water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that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is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accessible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?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Why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is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it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a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problem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?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Provide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reasons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why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.“</a:t>
              </a: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r>
                <a:rPr lang="en-US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We would like to include an additional counting problem for </a:t>
              </a:r>
              <a:r>
                <a:rPr lang="cs-CZ" sz="2400" b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students</a:t>
              </a:r>
              <a:r>
                <a:rPr lang="en-US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to solve. Here it is: "</a:t>
              </a:r>
              <a:r>
                <a:rPr lang="en-US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The average cost of 1 cubic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of water 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(1000 l) </a:t>
              </a:r>
              <a:r>
                <a:rPr lang="en-US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is 97 </a:t>
              </a:r>
              <a:r>
                <a:rPr lang="en-US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Kč</a:t>
              </a:r>
              <a:r>
                <a:rPr lang="en-US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. By reducing your shower time by 2-3 minutes, you can save up to 10 gallons of water per shower (assume a value of 10 for calculation purposes). One gallon is equal to 3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,</a:t>
              </a:r>
              <a:r>
                <a:rPr lang="en-US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8 liters. How much money will you save in one month (30 days) if you take a shower</a:t>
              </a:r>
              <a:r>
                <a:rPr lang="cs-CZ" sz="2400" b="1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b="1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daily</a:t>
              </a:r>
              <a:r>
                <a:rPr lang="en-US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?"</a:t>
              </a:r>
              <a:r>
                <a:rPr lang="cs-CZ" sz="2400" b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endParaRPr lang="cs-CZ" sz="1400" b="1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algn="just"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algn="just" defTabSz="4911616">
                <a:defRPr/>
              </a:pPr>
              <a:br>
                <a:rPr lang="cs-CZ" sz="1400" b="1" dirty="0">
                  <a:latin typeface="+mn-lt"/>
                  <a:cs typeface="Times New Roman" panose="02020603050405020304" pitchFamily="18" charset="0"/>
                </a:rPr>
              </a:br>
              <a:endParaRPr lang="en-US" sz="2400" dirty="0">
                <a:solidFill>
                  <a:srgbClr val="24292F"/>
                </a:solidFill>
                <a:latin typeface="-apple-system"/>
              </a:endParaRPr>
            </a:p>
          </p:txBody>
        </p:sp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F5ABF1A9-141A-3D11-9FE5-80C7EA79F86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24131" y="-884943"/>
              <a:ext cx="4223432" cy="3000368"/>
            </a:xfrm>
            <a:prstGeom prst="rect">
              <a:avLst/>
            </a:prstGeom>
          </p:spPr>
        </p:pic>
        <p:sp>
          <p:nvSpPr>
            <p:cNvPr id="8" name="Obdélník 36">
              <a:extLst>
                <a:ext uri="{FF2B5EF4-FFF2-40B4-BE49-F238E27FC236}">
                  <a16:creationId xmlns:a16="http://schemas.microsoft.com/office/drawing/2014/main" id="{8384F728-6E25-644E-9CBE-A36DF3740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292" y="8947870"/>
              <a:ext cx="11520000" cy="5617770"/>
            </a:xfrm>
            <a:prstGeom prst="rect">
              <a:avLst/>
            </a:pr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9772" tIns="149772" rIns="149772" bIns="149772"/>
            <a:lstStyle>
              <a:lvl1pPr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r>
                <a:rPr lang="cs-CZ" altLang="cs-CZ" sz="2400" b="1" dirty="0" err="1">
                  <a:latin typeface="+mn-lt"/>
                  <a:cs typeface="Times New Roman" panose="02020603050405020304" pitchFamily="18" charset="0"/>
                </a:rPr>
                <a:t>Connections</a:t>
              </a:r>
              <a:r>
                <a:rPr lang="cs-CZ" altLang="cs-CZ" sz="2400" b="1" dirty="0">
                  <a:latin typeface="+mn-lt"/>
                  <a:cs typeface="Times New Roman" panose="02020603050405020304" pitchFamily="18" charset="0"/>
                </a:rPr>
                <a:t> to </a:t>
              </a:r>
              <a:r>
                <a:rPr lang="cs-CZ" altLang="cs-CZ" sz="2400" b="1" dirty="0" err="1">
                  <a:latin typeface="+mn-lt"/>
                  <a:cs typeface="Times New Roman" panose="02020603050405020304" pitchFamily="18" charset="0"/>
                </a:rPr>
                <a:t>environmental</a:t>
              </a:r>
              <a:r>
                <a:rPr lang="cs-CZ" altLang="cs-CZ" sz="2400" b="1" dirty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altLang="cs-CZ" sz="2400" b="1" dirty="0" err="1">
                  <a:latin typeface="+mn-lt"/>
                  <a:cs typeface="Times New Roman" panose="02020603050405020304" pitchFamily="18" charset="0"/>
                </a:rPr>
                <a:t>issues</a:t>
              </a:r>
              <a:endParaRPr lang="cs-CZ" altLang="cs-CZ" sz="2400" b="1" dirty="0"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environmental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issue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indirectly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connected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to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task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is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wasting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resources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, </a:t>
              </a:r>
              <a:b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</a:b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e. g.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electricity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,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heat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, food.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This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concrete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example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considers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water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wasting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. </a:t>
              </a: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In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global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are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living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in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consumer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society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where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waste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things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have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plenty, </a:t>
              </a:r>
              <a:b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</a:b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even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though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other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parts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of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world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are in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need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of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those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things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. By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saving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resources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b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</a:b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can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protect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planet. </a:t>
              </a: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endParaRPr lang="cs-CZ" sz="2400" dirty="0">
                <a:solidFill>
                  <a:srgbClr val="24292F"/>
                </a:solidFill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r>
                <a:rPr lang="en-US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Water as cited in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it-IT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Aprile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it-IT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&amp; Fiorill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o</a:t>
              </a:r>
              <a:r>
                <a:rPr lang="it-IT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(2017)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: „</a:t>
              </a:r>
              <a:r>
                <a:rPr lang="en-US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is viewed as a key to prosperity and wealth (</a:t>
              </a:r>
              <a:r>
                <a:rPr lang="en-US" sz="2400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Arbuès</a:t>
              </a:r>
              <a:r>
                <a:rPr lang="en-US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et al., 2003)</a:t>
              </a:r>
              <a:r>
                <a:rPr lang="cs-CZ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.</a:t>
              </a:r>
              <a:r>
                <a:rPr lang="en-US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(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…</a:t>
              </a:r>
              <a:r>
                <a:rPr lang="en-US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)</a:t>
              </a:r>
              <a:r>
                <a:rPr lang="en-US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Water depletion and contamination are among the main environmental problems faced worldwide in the 21st century (</a:t>
              </a:r>
              <a:r>
                <a:rPr lang="en-US" sz="2400" i="1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Vanneuville</a:t>
              </a:r>
              <a:r>
                <a:rPr lang="en-US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and Werner, 2012)</a:t>
              </a:r>
              <a:r>
                <a:rPr lang="cs-CZ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.</a:t>
              </a:r>
              <a:r>
                <a:rPr lang="en-US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(...)</a:t>
              </a:r>
              <a:r>
                <a:rPr lang="en-US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According to several studies, climate change contributes to decrease </a:t>
              </a:r>
              <a:br>
                <a:rPr lang="cs-CZ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</a:br>
              <a:r>
                <a:rPr lang="en-US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the availability and exploitability of water resources (Milano et al., 2013)</a:t>
              </a:r>
              <a:r>
                <a:rPr lang="cs-CZ" sz="2400" i="1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.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“</a:t>
              </a:r>
            </a:p>
            <a:p>
              <a:pPr algn="just">
                <a:spcBef>
                  <a:spcPts val="499"/>
                </a:spcBef>
                <a:spcAft>
                  <a:spcPts val="499"/>
                </a:spcAft>
                <a:defRPr/>
              </a:pP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Therefore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,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it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is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important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to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save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water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resources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as much as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we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sz="2400" dirty="0" err="1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can</a:t>
              </a:r>
              <a:r>
                <a:rPr lang="cs-CZ" sz="2400" dirty="0">
                  <a:solidFill>
                    <a:srgbClr val="24292F"/>
                  </a:solidFill>
                  <a:latin typeface="+mn-lt"/>
                  <a:cs typeface="Times New Roman" panose="02020603050405020304" pitchFamily="18" charset="0"/>
                </a:rPr>
                <a:t>.</a:t>
              </a:r>
            </a:p>
            <a:p>
              <a:pPr defTabSz="4911616">
                <a:defRPr/>
              </a:pPr>
              <a:endParaRPr lang="cs-C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just" defTabSz="4911616">
                <a:defRPr/>
              </a:pPr>
              <a:endParaRPr lang="cs-CZ" sz="18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defTabSz="4911616">
                <a:defRPr/>
              </a:pPr>
              <a:endParaRPr lang="cs-CZ" sz="1400" dirty="0"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 algn="just" defTabSz="4911616">
                <a:defRPr/>
              </a:pPr>
              <a:endParaRPr lang="en-US" sz="2400" dirty="0">
                <a:solidFill>
                  <a:srgbClr val="24292F"/>
                </a:solidFill>
                <a:latin typeface="-apple-system"/>
              </a:endParaRPr>
            </a:p>
          </p:txBody>
        </p:sp>
        <p:pic>
          <p:nvPicPr>
            <p:cNvPr id="4" name="Obrázek 3">
              <a:extLst>
                <a:ext uri="{FF2B5EF4-FFF2-40B4-BE49-F238E27FC236}">
                  <a16:creationId xmlns:a16="http://schemas.microsoft.com/office/drawing/2014/main" id="{862D99CD-78A8-9B56-1EF0-2A1A39C41CA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154987" y="4942765"/>
              <a:ext cx="6092004" cy="5148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39651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22472</TotalTime>
  <Words>711</Words>
  <Application>Microsoft Office PowerPoint</Application>
  <PresentationFormat>Προσαρμογή</PresentationFormat>
  <Paragraphs>64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-apple-system</vt:lpstr>
      <vt:lpstr>Arial</vt:lpstr>
      <vt:lpstr>Calibri</vt:lpstr>
      <vt:lpstr>Calibri Light</vt:lpstr>
      <vt:lpstr>Courier New</vt:lpstr>
      <vt:lpstr>Motiv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Kristyna</dc:creator>
  <cp:lastModifiedBy>ΧΡΥΣΑΥΓΗ ΤΡΙΑΝΤΑΦΥΛΛΟΥ</cp:lastModifiedBy>
  <cp:revision>1039</cp:revision>
  <cp:lastPrinted>2023-05-24T09:35:43Z</cp:lastPrinted>
  <dcterms:created xsi:type="dcterms:W3CDTF">1601-01-01T00:00:00Z</dcterms:created>
  <dcterms:modified xsi:type="dcterms:W3CDTF">2023-05-24T09:35:51Z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