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6" r:id="rId2"/>
    <p:sldId id="487" r:id="rId3"/>
    <p:sldId id="481" r:id="rId4"/>
    <p:sldId id="482" r:id="rId5"/>
    <p:sldId id="488" r:id="rId6"/>
    <p:sldId id="312" r:id="rId7"/>
    <p:sldId id="454" r:id="rId8"/>
    <p:sldId id="457" r:id="rId9"/>
    <p:sldId id="462" r:id="rId10"/>
    <p:sldId id="483" r:id="rId11"/>
    <p:sldId id="448" r:id="rId12"/>
    <p:sldId id="484" r:id="rId13"/>
    <p:sldId id="463" r:id="rId14"/>
    <p:sldId id="459" r:id="rId15"/>
    <p:sldId id="460" r:id="rId16"/>
    <p:sldId id="4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333/ejmste/103561" TargetMode="External"/><Relationship Id="rId2" Type="http://schemas.openxmlformats.org/officeDocument/2006/relationships/hyperlink" Target="https://doi.org/10.1007/s11858-019-01048-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42330-020-00083-w" TargetMode="External"/><Relationship Id="rId4" Type="http://schemas.openxmlformats.org/officeDocument/2006/relationships/hyperlink" Target="https://doi.org/10.3390/educsci80401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73373"/>
            <a:ext cx="7772400" cy="20034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Teaching and learning mathematics through problem solving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2571" y="242088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Chrissavgi Triantafillou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Department of Mathematics, </a:t>
            </a:r>
          </a:p>
          <a:p>
            <a:r>
              <a:rPr lang="en-US" dirty="0">
                <a:solidFill>
                  <a:schemeClr val="tx1"/>
                </a:solidFill>
              </a:rPr>
              <a:t>Graduate studies: Mathematics Education</a:t>
            </a:r>
          </a:p>
          <a:p>
            <a:r>
              <a:rPr lang="en-US" dirty="0">
                <a:solidFill>
                  <a:schemeClr val="tx1"/>
                </a:solidFill>
              </a:rPr>
              <a:t>NKUA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8EAA7EB-EDB1-410F-370D-F19D6A67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69160"/>
            <a:ext cx="6150496" cy="14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1406127"/>
            <a:ext cx="8229600" cy="555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Group task </a:t>
            </a:r>
            <a:r>
              <a:rPr lang="el-GR" b="1" dirty="0">
                <a:solidFill>
                  <a:srgbClr val="00B0F0"/>
                </a:solidFill>
              </a:rPr>
              <a:t>Α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i="1" dirty="0">
                <a:solidFill>
                  <a:srgbClr val="00B0F0"/>
                </a:solidFill>
              </a:rPr>
              <a:t>20 mins)</a:t>
            </a:r>
            <a:endParaRPr lang="el-GR" i="1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6440" y="2057401"/>
            <a:ext cx="8400361" cy="466407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4000" b="1" dirty="0">
                <a:solidFill>
                  <a:srgbClr val="BE002D"/>
                </a:solidFill>
              </a:rPr>
              <a:t>Two classroom tasks </a:t>
            </a:r>
            <a:r>
              <a:rPr lang="en-US" sz="4000" dirty="0"/>
              <a:t>are provided in the next slides. These tasks are related to two well known </a:t>
            </a:r>
            <a:r>
              <a:rPr lang="en-US" sz="4000" b="1" dirty="0">
                <a:solidFill>
                  <a:srgbClr val="00B050"/>
                </a:solidFill>
              </a:rPr>
              <a:t>environmental issues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Read the </a:t>
            </a:r>
            <a:r>
              <a:rPr lang="en-US" sz="4000" b="1" dirty="0">
                <a:solidFill>
                  <a:srgbClr val="BE002D"/>
                </a:solidFill>
              </a:rPr>
              <a:t>classroom tasks </a:t>
            </a:r>
            <a:r>
              <a:rPr lang="en-US" sz="4000" dirty="0"/>
              <a:t>and try to respond in the following questions:</a:t>
            </a:r>
          </a:p>
          <a:p>
            <a:r>
              <a:rPr lang="en-US" sz="4000" b="1" dirty="0"/>
              <a:t>Q1: Compare these tasks with standard/typical school tasks</a:t>
            </a:r>
          </a:p>
          <a:p>
            <a:r>
              <a:rPr lang="en-US" sz="4000" b="1" dirty="0"/>
              <a:t>Q2: Which one you could use in your classroom?</a:t>
            </a:r>
          </a:p>
          <a:p>
            <a:pPr marL="0" indent="0">
              <a:buNone/>
            </a:pPr>
            <a:r>
              <a:rPr lang="en-US" sz="4000" i="1" dirty="0"/>
              <a:t>Possible choices</a:t>
            </a:r>
            <a:r>
              <a:rPr lang="en-US" sz="4000" b="1" i="1" dirty="0"/>
              <a:t>: None, Both, One </a:t>
            </a:r>
            <a:r>
              <a:rPr lang="en-US" sz="4000" i="1" dirty="0"/>
              <a:t>(specify</a:t>
            </a:r>
            <a:r>
              <a:rPr lang="en-US" sz="4000" b="1" i="1" dirty="0"/>
              <a:t>).</a:t>
            </a:r>
          </a:p>
          <a:p>
            <a:pPr marL="0" indent="0">
              <a:buNone/>
            </a:pPr>
            <a:r>
              <a:rPr lang="en-US" sz="4000" b="1" dirty="0"/>
              <a:t>Reason on your choice (including/excluding a task)</a:t>
            </a:r>
            <a:endParaRPr lang="el-GR" sz="40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247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0C186E-CE12-AFB2-1B4B-7B413C0B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84" y="384248"/>
            <a:ext cx="6301340" cy="123471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0B051"/>
                </a:solidFill>
              </a:rPr>
              <a:t>Environmental issue 1: </a:t>
            </a:r>
            <a:br>
              <a:rPr lang="en-US" sz="2800" b="1" dirty="0">
                <a:solidFill>
                  <a:srgbClr val="A0B051"/>
                </a:solidFill>
              </a:rPr>
            </a:br>
            <a:r>
              <a:rPr lang="en-US" sz="2800" dirty="0"/>
              <a:t>Should wind power plants be set up everywhere? </a:t>
            </a:r>
            <a:endParaRPr lang="el-GR" sz="28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DA10112-BB67-3765-6791-859D63A39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5252BB2F-41A2-5ABD-C259-6A95604AF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535" y="4297032"/>
            <a:ext cx="2445741" cy="2086161"/>
          </a:xfrm>
          <a:prstGeom prst="rect">
            <a:avLst/>
          </a:prstGeom>
        </p:spPr>
      </p:pic>
      <p:pic>
        <p:nvPicPr>
          <p:cNvPr id="1026" name="Picture 2" descr="Windmills in Greece - Greece Travel Ideas">
            <a:extLst>
              <a:ext uri="{FF2B5EF4-FFF2-40B4-BE49-F238E27FC236}">
                <a16:creationId xmlns:a16="http://schemas.microsoft.com/office/drawing/2014/main" id="{817AA275-92CF-2762-479E-6D95B2B9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2042223"/>
            <a:ext cx="1761167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conic Windmills of Patmos | Travel Zone Greece">
            <a:extLst>
              <a:ext uri="{FF2B5EF4-FFF2-40B4-BE49-F238E27FC236}">
                <a16:creationId xmlns:a16="http://schemas.microsoft.com/office/drawing/2014/main" id="{1DF288FF-529D-597F-D8E3-83227D7A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421"/>
            <a:ext cx="1874800" cy="12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DA4E62F-87D7-3527-3716-BBBA50987212}"/>
              </a:ext>
            </a:extLst>
          </p:cNvPr>
          <p:cNvSpPr txBox="1">
            <a:spLocks/>
          </p:cNvSpPr>
          <p:nvPr/>
        </p:nvSpPr>
        <p:spPr>
          <a:xfrm>
            <a:off x="4736403" y="1975663"/>
            <a:ext cx="4115224" cy="350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BE002D"/>
                </a:solidFill>
              </a:rPr>
              <a:t>Classroom TASK 1</a:t>
            </a:r>
          </a:p>
          <a:p>
            <a:r>
              <a:rPr lang="en-US" sz="2000" b="1" dirty="0">
                <a:latin typeface="+mn-lt"/>
              </a:rPr>
              <a:t>Q1) From windmills to wind power plants: Identify differences between windmills and wind power  generators/turbines.</a:t>
            </a:r>
          </a:p>
          <a:p>
            <a:r>
              <a:rPr lang="en-US" sz="2000" b="1" dirty="0">
                <a:latin typeface="+mn-lt"/>
              </a:rPr>
              <a:t>Q2)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Design various types of windmill blades as well the blade of one power turbine.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n-lt"/>
              </a:rPr>
              <a:t>Q3) Provide scientific based arguments favoring or opposing the use of wind power plants.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sz="2000" b="1" dirty="0">
                <a:latin typeface="+mn-lt"/>
              </a:rPr>
              <a:t>What other aspects influence the decision on setting up wind power plants?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A5BCC00-4887-1823-0240-13A2297D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07697" cy="18615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9">
            <a:extLst>
              <a:ext uri="{FF2B5EF4-FFF2-40B4-BE49-F238E27FC236}">
                <a16:creationId xmlns:a16="http://schemas.microsoft.com/office/drawing/2014/main" id="{DD1CA3A8-7C9C-420C-7B0D-FFA536C9412A}"/>
              </a:ext>
            </a:extLst>
          </p:cNvPr>
          <p:cNvSpPr/>
          <p:nvPr/>
        </p:nvSpPr>
        <p:spPr>
          <a:xfrm rot="19818391">
            <a:off x="1321177" y="3144195"/>
            <a:ext cx="3792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construction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wind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turbines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especially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near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residential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areas</a:t>
            </a:r>
            <a:r>
              <a:rPr lang="de-DE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divides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b="1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r>
              <a:rPr lang="de-DE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9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603BD0-B6E3-2C66-E2CA-B9C97702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980961"/>
            <a:ext cx="8650223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>
                <a:solidFill>
                  <a:srgbClr val="A0B051"/>
                </a:solidFill>
              </a:rPr>
              <a:t>Environmental issue 2: </a:t>
            </a:r>
            <a:r>
              <a:rPr lang="en-US" sz="3100" dirty="0">
                <a:solidFill>
                  <a:srgbClr val="002369"/>
                </a:solidFill>
              </a:rPr>
              <a:t>Global warming</a:t>
            </a:r>
            <a:endParaRPr lang="el-GR" sz="3100" dirty="0">
              <a:solidFill>
                <a:srgbClr val="002369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E055C33-5418-8D06-0698-AD98CD481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  <p:pic>
        <p:nvPicPr>
          <p:cNvPr id="18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3" y="1844824"/>
            <a:ext cx="4142231" cy="43479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Θέση περιεχομένου 2"/>
          <p:cNvSpPr>
            <a:spLocks noGrp="1"/>
          </p:cNvSpPr>
          <p:nvPr>
            <p:ph idx="1"/>
          </p:nvPr>
        </p:nvSpPr>
        <p:spPr>
          <a:xfrm>
            <a:off x="4901184" y="2057401"/>
            <a:ext cx="3785616" cy="339447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BE002D"/>
                </a:solidFill>
              </a:rPr>
              <a:t>Classroom TASK 2</a:t>
            </a:r>
          </a:p>
          <a:p>
            <a:pPr marL="0" indent="0" algn="l">
              <a:buNone/>
            </a:pPr>
            <a:r>
              <a:rPr lang="en-US" dirty="0"/>
              <a:t>Look at the graph.</a:t>
            </a:r>
          </a:p>
          <a:p>
            <a:pPr algn="l"/>
            <a:r>
              <a:rPr lang="en-US" b="1" dirty="0"/>
              <a:t>Q1. How could you argue that there is a ‘global warming’ issue?</a:t>
            </a:r>
          </a:p>
          <a:p>
            <a:pPr algn="l"/>
            <a:r>
              <a:rPr lang="en-US" b="1" dirty="0"/>
              <a:t>Q2. Strengthen your argument by presenting similar representations  from various resources </a:t>
            </a:r>
            <a:r>
              <a:rPr lang="en-US" i="1" dirty="0"/>
              <a:t>(e.g., school texts, internet, scientific articles). 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945C10D6-2555-7339-4434-D448677E2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29686"/>
              </p:ext>
            </p:extLst>
          </p:nvPr>
        </p:nvGraphicFramePr>
        <p:xfrm>
          <a:off x="741238" y="6405335"/>
          <a:ext cx="4748270" cy="44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827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4413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802" y="2901733"/>
            <a:ext cx="5764382" cy="555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Group task </a:t>
            </a:r>
            <a:r>
              <a:rPr lang="el-GR" b="1" dirty="0">
                <a:solidFill>
                  <a:srgbClr val="00B0F0"/>
                </a:solidFill>
              </a:rPr>
              <a:t>Β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i="1" dirty="0">
                <a:solidFill>
                  <a:srgbClr val="00B0F0"/>
                </a:solidFill>
              </a:rPr>
              <a:t>1</a:t>
            </a:r>
            <a:r>
              <a:rPr lang="el-GR" i="1" dirty="0">
                <a:solidFill>
                  <a:srgbClr val="00B0F0"/>
                </a:solidFill>
              </a:rPr>
              <a:t>0</a:t>
            </a:r>
            <a:r>
              <a:rPr lang="en-US" i="1" dirty="0">
                <a:solidFill>
                  <a:srgbClr val="00B0F0"/>
                </a:solidFill>
              </a:rPr>
              <a:t> mins</a:t>
            </a:r>
            <a:r>
              <a:rPr lang="en-US" dirty="0">
                <a:solidFill>
                  <a:srgbClr val="00B0F0"/>
                </a:solidFill>
              </a:rPr>
              <a:t>)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246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D7FB64-C056-4F2A-92A8-7FED61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6449"/>
            <a:ext cx="7632848" cy="5398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Environmental issues 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l-GR" sz="3200" i="1" dirty="0"/>
              <a:t>(</a:t>
            </a:r>
            <a:r>
              <a:rPr lang="en-US" sz="3200" i="1" dirty="0"/>
              <a:t>hidden) </a:t>
            </a:r>
            <a:r>
              <a:rPr lang="en-US" sz="3200" dirty="0"/>
              <a:t>in the school mathematics texts</a:t>
            </a:r>
            <a:endParaRPr lang="el-GR" sz="32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D68468D-660C-45C5-BE6F-27243BA0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  <p:pic>
        <p:nvPicPr>
          <p:cNvPr id="6" name="Εικόνα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2" y="1540297"/>
            <a:ext cx="5033827" cy="51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5427019" y="1397078"/>
            <a:ext cx="3566160" cy="251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/>
              <a:t>Q1) What is the environmental issue that is directly or indirectly related with this task?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/>
              <a:t>Q2) How could you change this textbook task in order to make transparent its environmental dimensions? 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Q3) </a:t>
            </a:r>
            <a:r>
              <a:rPr lang="en-US" b="1" dirty="0"/>
              <a:t>Where to you place the textbook task and your new developed task in relation to the modelling circle?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D020CE-0D15-03D5-C21C-BFEF0FAB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4005064"/>
            <a:ext cx="3808529" cy="2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035660"/>
            <a:ext cx="8229600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Weekly assignment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21507"/>
            <a:ext cx="8229600" cy="39303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Look in school (mathematics and/or  other subjects) textbooks for problems related to environmental issues.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1) Choose and present one textbook task as it appears in the textbook, by citing your source </a:t>
            </a:r>
            <a:r>
              <a:rPr lang="en-US" sz="2400" i="1" dirty="0">
                <a:latin typeface="Times New Roman" panose="02020603050405020304" pitchFamily="18" charset="0"/>
              </a:rPr>
              <a:t>(e.g., Mathematics, Grade 1, Unit: Fractions)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2) What is the environmental issue that is directly or indirectly related with this task?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3) How could you change this textbook task in order to make transparent its environmental dimensions?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80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28C6F-CC93-C047-8AD4-557182D9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0" y="404664"/>
            <a:ext cx="5201520" cy="485846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references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45125-1B6E-8B59-18DF-0C175D09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9" y="1516686"/>
            <a:ext cx="8879595" cy="4310474"/>
          </a:xfrm>
        </p:spPr>
        <p:txBody>
          <a:bodyPr>
            <a:normAutofit fontScale="77500" lnSpcReduction="20000"/>
          </a:bodyPr>
          <a:lstStyle/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Boylan, M., &amp; Coles, A. T., 2017, ‘Is another mathematics education possible? an introduction to a Special Issue on Mathematics Education and the Living world,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Philosophy of Mathematics Education Journal.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Evagorou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2011, ‘Discussing a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socioscientific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issue in a primary school classroom: The case of using a technology-supported environment in formal and nonformal settings.’ In T. Sadler (Ed.),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Socio-scientific issues in the classroom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133-160.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Hauge, K. H., &amp; Barwell, R. (2022). Education for post-normal times. In R.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Herheim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Werler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&amp; K. H. Hauge (Eds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Lived democracy in education: Young citizens’ democratic lives in kindergarten, school and higher education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(pp. 65–76). Routledge.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Maass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Doorman, M., Jonker, V., &amp;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Wijers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2019, “Promoting active citizenship in mathematics teaching.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ZDM, 51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(6), 991-1003.</a:t>
            </a:r>
            <a:r>
              <a:rPr lang="en-GB" sz="1800" dirty="0">
                <a:solidFill>
                  <a:srgbClr val="0563C2"/>
                </a:solidFill>
                <a:latin typeface="TimesNewRoman"/>
                <a:ea typeface="Times New Roman" panose="02020603050405020304" pitchFamily="18" charset="0"/>
                <a:cs typeface="TimesNewRoman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https://doi.org/10.1007/s11858-019-01048-6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Owens, D. C., Herman, B. C.,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Oertli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T., </a:t>
            </a:r>
            <a:r>
              <a:rPr lang="en-GB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Lannin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A., &amp; Sadler, T. D. (2019). Secondary science and mathematics teachers’ environmental issues engagement through socio-scientific reasoning. </a:t>
            </a:r>
            <a:r>
              <a:rPr lang="en-GB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Eurasia Journal of Mathematics, Science and Technology Education: Special Issue on Enhancing Environmental Literacy in K-12 Science Classrooms,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15(6) </a:t>
            </a:r>
            <a:r>
              <a:rPr lang="en-GB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https://doi.org/10.29333/ejmste/103561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Vos, P. (2018). “How real people really need mathematics in the real world”—Authenticity in mathematics education. 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Education Sciences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(4), 195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https://doi.org/10.3390/educsci8040195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Yaro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Amoah, E., &amp; Wagner, D. (2020). Situated perspectives on creating mathematics tasks for peace and sustainability.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Canadian Journal of Science, Mathematics and Technology Education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218-229. 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https://doi.org/10.1007/s42330-020-00083-w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600"/>
              </a:spcAft>
              <a:tabLst>
                <a:tab pos="228600" algn="l"/>
                <a:tab pos="457200" algn="l"/>
              </a:tabLst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81DFC7-CC50-7082-E7F5-65A95A96E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74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1052044"/>
            <a:ext cx="7772400" cy="27369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</a:rPr>
              <a:t>Environmental issues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/>
              <a:t>in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Mathematics education</a:t>
            </a: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highlight>
                  <a:srgbClr val="FFFF00"/>
                </a:highlight>
              </a:rPr>
              <a:t>PART A</a:t>
            </a:r>
            <a:endParaRPr lang="en-US" sz="4000" cap="all" dirty="0">
              <a:highlight>
                <a:srgbClr val="FFFF00"/>
              </a:highlight>
              <a:latin typeface="Avenir Book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178421" cy="17526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Examples of </a:t>
            </a:r>
            <a:r>
              <a:rPr lang="en-US" sz="3600" b="0" dirty="0">
                <a:solidFill>
                  <a:srgbClr val="00B050"/>
                </a:solidFill>
              </a:rPr>
              <a:t>environmental issues </a:t>
            </a:r>
          </a:p>
          <a:p>
            <a:r>
              <a:rPr lang="en-US" sz="3600" b="0" dirty="0">
                <a:solidFill>
                  <a:schemeClr val="tx1"/>
                </a:solidFill>
              </a:rPr>
              <a:t>How they could be connected with </a:t>
            </a:r>
            <a:r>
              <a:rPr lang="en-US" sz="3600" b="0" dirty="0">
                <a:solidFill>
                  <a:srgbClr val="00B050"/>
                </a:solidFill>
              </a:rPr>
              <a:t>mathematics teaching</a:t>
            </a:r>
            <a:r>
              <a:rPr lang="en-US" sz="3600" b="0" dirty="0">
                <a:solidFill>
                  <a:schemeClr val="tx1"/>
                </a:solidFill>
              </a:rPr>
              <a:t>?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E56EF-FE42-E4AE-5FF9-28D8DAB1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238526"/>
            <a:ext cx="4462062" cy="11168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Global Environmental/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ecological  crisis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302BFF-7A9C-6D6C-DC3E-39259C6FC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2050" name="Picture 2" descr="Books to read to understand the current environmental crisis | The Times of  India">
            <a:extLst>
              <a:ext uri="{FF2B5EF4-FFF2-40B4-BE49-F238E27FC236}">
                <a16:creationId xmlns:a16="http://schemas.microsoft.com/office/drawing/2014/main" id="{5218E269-0056-D675-704B-1596E6E77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1827095"/>
            <a:ext cx="2186225" cy="14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lobal Environmental Crisis - ppt download">
            <a:extLst>
              <a:ext uri="{FF2B5EF4-FFF2-40B4-BE49-F238E27FC236}">
                <a16:creationId xmlns:a16="http://schemas.microsoft.com/office/drawing/2014/main" id="{69288E2D-6851-C841-1197-421BF060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37" y="136525"/>
            <a:ext cx="4132425" cy="40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mans have caused this environmental crisis. It's time to change how we  think about risk | World Economic Forum">
            <a:extLst>
              <a:ext uri="{FF2B5EF4-FFF2-40B4-BE49-F238E27FC236}">
                <a16:creationId xmlns:a16="http://schemas.microsoft.com/office/drawing/2014/main" id="{BAFDFA65-B152-D515-7F65-C8EB38B4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3254023"/>
            <a:ext cx="2687478" cy="21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mocracy and Ecological Crisis - The Bullet">
            <a:extLst>
              <a:ext uri="{FF2B5EF4-FFF2-40B4-BE49-F238E27FC236}">
                <a16:creationId xmlns:a16="http://schemas.microsoft.com/office/drawing/2014/main" id="{7B61EBDB-446A-E4A4-0A31-A587D0D1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8127"/>
            <a:ext cx="2734823" cy="19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waste and plastic are destroying the environment and contaminating our resources">
            <a:extLst>
              <a:ext uri="{FF2B5EF4-FFF2-40B4-BE49-F238E27FC236}">
                <a16:creationId xmlns:a16="http://schemas.microsoft.com/office/drawing/2014/main" id="{14C133A2-46F2-AA61-9F0E-F916E7BE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82" y="3503564"/>
            <a:ext cx="4009266" cy="25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DE498C-0780-50F6-43D7-6770B587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470416" cy="770518"/>
          </a:xfr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buClr>
                <a:srgbClr val="BE002D"/>
              </a:buClr>
            </a:pP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What is</a:t>
            </a:r>
            <a:r>
              <a:rPr lang="el-GR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the role of mathematics education in the global environmental crisis?</a:t>
            </a:r>
            <a:endParaRPr lang="el-GR" sz="2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74C69-9D3A-4A35-5883-A5DE36DA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+mj-lt"/>
              </a:rPr>
              <a:t>Boylan</a:t>
            </a:r>
            <a:r>
              <a:rPr lang="en-US" sz="2400" dirty="0">
                <a:latin typeface="+mj-lt"/>
              </a:rPr>
              <a:t> &amp; Coles (2017) address this question to mathematics education research and school community: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What is</a:t>
            </a:r>
            <a:r>
              <a:rPr lang="el-GR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the role of mathematics education in the global environmental crisis?</a:t>
            </a:r>
          </a:p>
          <a:p>
            <a:r>
              <a:rPr lang="en-US" sz="2400" dirty="0">
                <a:latin typeface="+mj-lt"/>
              </a:rPr>
              <a:t>In recent years in mathematics education, many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researchers admit that </a:t>
            </a:r>
            <a:r>
              <a:rPr lang="en-US" sz="2400" i="1" dirty="0">
                <a:solidFill>
                  <a:srgbClr val="00B050"/>
                </a:solidFill>
                <a:latin typeface="+mj-lt"/>
              </a:rPr>
              <a:t>environmental/ecological crisis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challenges</a:t>
            </a:r>
            <a:r>
              <a:rPr lang="en-US" sz="2400" dirty="0">
                <a:latin typeface="+mj-lt"/>
              </a:rPr>
              <a:t> mathematics education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ethics </a:t>
            </a:r>
            <a:r>
              <a:rPr lang="en-US" sz="2400" dirty="0">
                <a:latin typeface="+mj-lt"/>
              </a:rPr>
              <a:t>and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values</a:t>
            </a:r>
            <a:r>
              <a:rPr lang="en-US" sz="2400" dirty="0">
                <a:latin typeface="+mj-lt"/>
              </a:rPr>
              <a:t>. </a:t>
            </a:r>
          </a:p>
          <a:p>
            <a:endParaRPr lang="en-US" sz="2400" i="1" dirty="0">
              <a:solidFill>
                <a:srgbClr val="00B050"/>
              </a:solidFill>
              <a:latin typeface="+mj-lt"/>
            </a:endParaRPr>
          </a:p>
          <a:p>
            <a:r>
              <a:rPr lang="en-US" sz="2400" b="1" dirty="0">
                <a:latin typeface="+mj-lt"/>
              </a:rPr>
              <a:t>Q) </a:t>
            </a:r>
            <a:r>
              <a:rPr lang="en-US" sz="2400" b="1" i="1" dirty="0">
                <a:latin typeface="+mj-lt"/>
              </a:rPr>
              <a:t>What do researchers’ mean by “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environmental/ecological crisis</a:t>
            </a:r>
            <a:r>
              <a:rPr lang="en-US" sz="2400" b="1" dirty="0">
                <a:solidFill>
                  <a:srgbClr val="002369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7030A0"/>
                </a:solidFill>
                <a:latin typeface="+mj-lt"/>
              </a:rPr>
              <a:t>challenges mathematics education </a:t>
            </a:r>
            <a:r>
              <a:rPr lang="en-US" sz="2400" i="1" dirty="0">
                <a:solidFill>
                  <a:srgbClr val="7030A0"/>
                </a:solidFill>
              </a:rPr>
              <a:t>ethics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7030A0"/>
                </a:solidFill>
              </a:rPr>
              <a:t>values</a:t>
            </a:r>
            <a:r>
              <a:rPr lang="en-US" sz="2400" dirty="0"/>
              <a:t>.</a:t>
            </a:r>
            <a:r>
              <a:rPr lang="en-US" sz="2400" b="1" dirty="0">
                <a:latin typeface="+mj-lt"/>
              </a:rPr>
              <a:t>”?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 Can you provide specific examples of such “challenges”?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C67379-1899-C397-5826-280B5E7C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751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Mathematics education values and ethics </a:t>
            </a:r>
            <a:r>
              <a:rPr lang="en-US" dirty="0" err="1"/>
              <a:t>vs</a:t>
            </a:r>
            <a:r>
              <a:rPr lang="en-US" dirty="0"/>
              <a:t> ethics about environmental issues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/>
          </a:bodyPr>
          <a:lstStyle/>
          <a:p>
            <a:r>
              <a:rPr lang="en-US" dirty="0"/>
              <a:t>Mathematics is</a:t>
            </a:r>
          </a:p>
          <a:p>
            <a:pPr lvl="1"/>
            <a:r>
              <a:rPr lang="en-US" dirty="0"/>
              <a:t>a context-free subject of knowledge.</a:t>
            </a:r>
          </a:p>
          <a:p>
            <a:pPr lvl="1"/>
            <a:r>
              <a:rPr lang="en-US" dirty="0"/>
              <a:t> a universal subject</a:t>
            </a:r>
          </a:p>
          <a:p>
            <a:pPr lvl="1"/>
            <a:r>
              <a:rPr lang="en-US" dirty="0"/>
              <a:t>has a unitary ethics for every one that </a:t>
            </a:r>
            <a:r>
              <a:rPr lang="en-US" i="1" dirty="0"/>
              <a:t>fits all situations and all circumstances</a:t>
            </a:r>
          </a:p>
          <a:p>
            <a:pPr lvl="1"/>
            <a:r>
              <a:rPr lang="en-US" dirty="0"/>
              <a:t>Are politically neutral 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44059" y="1647825"/>
            <a:ext cx="4186808" cy="307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Environmental issues </a:t>
            </a:r>
          </a:p>
          <a:p>
            <a:pPr lvl="1"/>
            <a:r>
              <a:rPr lang="en-US" dirty="0"/>
              <a:t>are not predictable</a:t>
            </a:r>
          </a:p>
          <a:p>
            <a:pPr lvl="1"/>
            <a:r>
              <a:rPr lang="en-US" dirty="0"/>
              <a:t>Their ethics is not universal</a:t>
            </a:r>
          </a:p>
          <a:p>
            <a:pPr lvl="1"/>
            <a:r>
              <a:rPr lang="en-US" dirty="0"/>
              <a:t>Have political dimensions </a:t>
            </a:r>
            <a:endParaRPr lang="el-GR" dirty="0"/>
          </a:p>
        </p:txBody>
      </p:sp>
      <p:sp>
        <p:nvSpPr>
          <p:cNvPr id="4" name="Κεραυνός 3">
            <a:extLst>
              <a:ext uri="{FF2B5EF4-FFF2-40B4-BE49-F238E27FC236}">
                <a16:creationId xmlns:a16="http://schemas.microsoft.com/office/drawing/2014/main" id="{C1DF5C8D-B30D-F25C-6889-25EB8D8A68A4}"/>
              </a:ext>
            </a:extLst>
          </p:cNvPr>
          <p:cNvSpPr/>
          <p:nvPr/>
        </p:nvSpPr>
        <p:spPr>
          <a:xfrm>
            <a:off x="4189191" y="1844824"/>
            <a:ext cx="709736" cy="936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554" cy="418933"/>
          </a:xfrm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25487B"/>
                </a:solidFill>
              </a:rPr>
              <a:t>Challenges for Mathematics education </a:t>
            </a:r>
            <a:endParaRPr lang="el-GR" sz="2700" dirty="0">
              <a:solidFill>
                <a:srgbClr val="25487B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21600000">
            <a:off x="395536" y="836712"/>
            <a:ext cx="8637582" cy="576064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Lack of </a:t>
            </a:r>
            <a:r>
              <a:rPr lang="en-GB" sz="2400" b="1" dirty="0" err="1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Te</a:t>
            </a:r>
            <a:r>
              <a:rPr lang="en-US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</a:t>
            </a:r>
            <a:r>
              <a:rPr lang="en-GB" sz="2400" b="1" dirty="0" err="1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chers</a:t>
            </a: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’ Content knowledge </a:t>
            </a:r>
          </a:p>
          <a:p>
            <a:pPr marL="0" indent="0">
              <a:buNone/>
            </a:pPr>
            <a:r>
              <a:rPr lang="en-GB" sz="2000" dirty="0"/>
              <a:t>Teachers lack generally specific knowledge about science content relevant to </a:t>
            </a:r>
            <a:r>
              <a:rPr lang="en-US" sz="2000" dirty="0"/>
              <a:t>environmental issues</a:t>
            </a:r>
            <a:r>
              <a:rPr lang="en-GB" sz="2000" dirty="0"/>
              <a:t>, or appropriate skills to address </a:t>
            </a:r>
            <a:r>
              <a:rPr lang="en-GB" sz="2000" dirty="0">
                <a:solidFill>
                  <a:srgbClr val="FF00FF"/>
                </a:solidFill>
              </a:rPr>
              <a:t>scientific </a:t>
            </a:r>
            <a:r>
              <a:rPr lang="en-GB" sz="2000" dirty="0"/>
              <a:t>as well as </a:t>
            </a:r>
            <a:r>
              <a:rPr lang="en-GB" sz="2000" dirty="0">
                <a:solidFill>
                  <a:srgbClr val="FF00FF"/>
                </a:solidFill>
              </a:rPr>
              <a:t>non-scientific </a:t>
            </a:r>
            <a:r>
              <a:rPr lang="en-GB" sz="2000" dirty="0"/>
              <a:t>dimensions  related to these issues </a:t>
            </a:r>
            <a:r>
              <a:rPr lang="en-GB" sz="2000" i="1" dirty="0"/>
              <a:t>(e.g.</a:t>
            </a:r>
            <a:r>
              <a:rPr lang="el-GR" sz="2000" i="1" dirty="0"/>
              <a:t>,</a:t>
            </a:r>
            <a:r>
              <a:rPr lang="en-GB" sz="2000" i="1" dirty="0"/>
              <a:t> </a:t>
            </a:r>
            <a:r>
              <a:rPr lang="en-GB" sz="2000" dirty="0">
                <a:solidFill>
                  <a:srgbClr val="FF00FF"/>
                </a:solidFill>
              </a:rPr>
              <a:t>cultural, political, economic, …</a:t>
            </a:r>
            <a:r>
              <a:rPr lang="en-GB" sz="2000" i="1" dirty="0"/>
              <a:t>)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Teaching challenges</a:t>
            </a:r>
          </a:p>
          <a:p>
            <a:pPr marL="0" indent="0">
              <a:buNone/>
            </a:pPr>
            <a:r>
              <a:rPr lang="en-GB" sz="2000" dirty="0"/>
              <a:t>They often express difficulties in teaching issues with </a:t>
            </a:r>
            <a:r>
              <a:rPr lang="en-GB" sz="2000" dirty="0">
                <a:solidFill>
                  <a:srgbClr val="FF00FF"/>
                </a:solidFill>
              </a:rPr>
              <a:t>no </a:t>
            </a:r>
            <a:r>
              <a:rPr lang="en-GB" sz="2000" u="sng" dirty="0">
                <a:solidFill>
                  <a:srgbClr val="FF00FF"/>
                </a:solidFill>
              </a:rPr>
              <a:t>one</a:t>
            </a:r>
            <a:r>
              <a:rPr lang="en-GB" sz="2000" dirty="0">
                <a:solidFill>
                  <a:srgbClr val="FF00FF"/>
                </a:solidFill>
              </a:rPr>
              <a:t> right solution  </a:t>
            </a:r>
            <a:r>
              <a:rPr lang="en-GB" sz="2000" dirty="0"/>
              <a:t>or for which </a:t>
            </a:r>
            <a:r>
              <a:rPr lang="en-GB" sz="2000" dirty="0">
                <a:solidFill>
                  <a:srgbClr val="FF00FF"/>
                </a:solidFill>
              </a:rPr>
              <a:t>they don’t have </a:t>
            </a:r>
            <a:r>
              <a:rPr lang="en-GB" sz="2000" u="sng" dirty="0">
                <a:solidFill>
                  <a:srgbClr val="FF00FF"/>
                </a:solidFill>
              </a:rPr>
              <a:t>all the information</a:t>
            </a:r>
            <a:r>
              <a:rPr lang="en-GB" sz="2000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may find it </a:t>
            </a:r>
            <a:r>
              <a:rPr lang="en-GB" sz="2000" dirty="0">
                <a:solidFill>
                  <a:srgbClr val="FF00FF"/>
                </a:solidFill>
              </a:rPr>
              <a:t>difficult to  identify the mathematics side </a:t>
            </a:r>
            <a:r>
              <a:rPr lang="en-GB" sz="2000" dirty="0"/>
              <a:t>of these issues.</a:t>
            </a:r>
          </a:p>
          <a:p>
            <a:pPr marL="457200" lvl="1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Systemic challenges</a:t>
            </a:r>
          </a:p>
          <a:p>
            <a:pPr marL="0" lvl="1" indent="0" algn="just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000" dirty="0"/>
              <a:t>Lack of tasks related to environmental issues</a:t>
            </a:r>
          </a:p>
          <a:p>
            <a:pPr marL="0" lvl="1" indent="0" algn="just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000" dirty="0"/>
              <a:t>In the case that these tasks exist, usually </a:t>
            </a:r>
            <a:r>
              <a:rPr lang="en-GB" sz="2000" dirty="0"/>
              <a:t>emphasis is given to concept understanding,</a:t>
            </a:r>
          </a:p>
          <a:p>
            <a:pPr marL="0" lvl="1" indent="0" algn="just">
              <a:lnSpc>
                <a:spcPct val="110000"/>
              </a:lnSpc>
              <a:spcBef>
                <a:spcPts val="750"/>
              </a:spcBef>
              <a:buNone/>
            </a:pPr>
            <a:r>
              <a:rPr lang="en-GB" sz="2000" dirty="0"/>
              <a:t>    rather than </a:t>
            </a:r>
          </a:p>
          <a:p>
            <a:pPr marL="685800" lvl="2" indent="-342900" algn="just">
              <a:lnSpc>
                <a:spcPct val="80000"/>
              </a:lnSpc>
              <a:spcBef>
                <a:spcPts val="750"/>
              </a:spcBef>
            </a:pPr>
            <a:r>
              <a:rPr lang="en-GB" sz="2000" dirty="0"/>
              <a:t>consideration of their </a:t>
            </a:r>
            <a:r>
              <a:rPr lang="en-GB" sz="2000" dirty="0">
                <a:solidFill>
                  <a:srgbClr val="FF00FF"/>
                </a:solidFill>
              </a:rPr>
              <a:t>social and ethical </a:t>
            </a:r>
            <a:r>
              <a:rPr lang="en-GB" sz="2000" dirty="0"/>
              <a:t>dimensions ,</a:t>
            </a:r>
          </a:p>
          <a:p>
            <a:pPr marL="685800" lvl="2" indent="-342900" algn="just">
              <a:lnSpc>
                <a:spcPct val="80000"/>
              </a:lnSpc>
              <a:spcBef>
                <a:spcPts val="750"/>
              </a:spcBef>
            </a:pPr>
            <a:r>
              <a:rPr lang="en-GB" sz="2000" dirty="0">
                <a:solidFill>
                  <a:srgbClr val="FF00FF"/>
                </a:solidFill>
              </a:rPr>
              <a:t>discussing dilemmas, organizing debates and supporting students</a:t>
            </a:r>
            <a:r>
              <a:rPr lang="en-GB" sz="2000" dirty="0"/>
              <a:t>' argumentation activities.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8070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5EFB3-323A-41E7-B4E8-CE7BD6965829}" type="slidenum">
              <a:rPr lang="en-GB" smtClean="0"/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42500" y="78998"/>
            <a:ext cx="4224528" cy="118885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Environmental issue: </a:t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  </a:t>
            </a:r>
            <a:r>
              <a:rPr lang="en-GB" sz="3200" dirty="0"/>
              <a:t>Global Warming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00335" y="1722277"/>
            <a:ext cx="3870778" cy="499919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200" dirty="0"/>
              <a:t>A </a:t>
            </a:r>
            <a:r>
              <a:rPr lang="en-US" sz="4200" b="1" dirty="0">
                <a:solidFill>
                  <a:srgbClr val="FF00FF"/>
                </a:solidFill>
              </a:rPr>
              <a:t>temperature anomaly </a:t>
            </a:r>
            <a:r>
              <a:rPr lang="en-US" sz="4200" dirty="0"/>
              <a:t>is the </a:t>
            </a:r>
            <a:r>
              <a:rPr lang="en-US" sz="4200" u="sng" dirty="0"/>
              <a:t>difference</a:t>
            </a:r>
            <a:r>
              <a:rPr lang="en-US" sz="4200" dirty="0"/>
              <a:t> from an average, or baseline, temperature.</a:t>
            </a:r>
          </a:p>
          <a:p>
            <a:pPr algn="l"/>
            <a:r>
              <a:rPr lang="en-US" sz="3800" i="1" dirty="0"/>
              <a:t>The </a:t>
            </a:r>
            <a:r>
              <a:rPr lang="en-US" sz="3800" i="1" u="sng" dirty="0"/>
              <a:t>baseline temperature </a:t>
            </a:r>
            <a:r>
              <a:rPr lang="en-US" sz="3800" i="1" dirty="0"/>
              <a:t>is typically computed by </a:t>
            </a:r>
            <a:r>
              <a:rPr lang="en-US" sz="3800" i="1" u="sng" dirty="0">
                <a:solidFill>
                  <a:srgbClr val="7030A0"/>
                </a:solidFill>
              </a:rPr>
              <a:t>averaging 30 or more years of temperature data</a:t>
            </a:r>
            <a:r>
              <a:rPr lang="en-US" sz="3800" i="1" dirty="0"/>
              <a:t>. </a:t>
            </a:r>
          </a:p>
          <a:p>
            <a:pPr algn="l"/>
            <a:endParaRPr lang="en-US" sz="4200" dirty="0"/>
          </a:p>
          <a:p>
            <a:pPr marL="0" indent="0" algn="l">
              <a:buNone/>
            </a:pPr>
            <a:r>
              <a:rPr lang="en-US" sz="4200" dirty="0"/>
              <a:t>Look at the graph.</a:t>
            </a:r>
          </a:p>
          <a:p>
            <a:pPr algn="l"/>
            <a:r>
              <a:rPr lang="en-US" sz="5100" b="1" dirty="0"/>
              <a:t>Q1) How could you argue that  ‘global warming’ exists?</a:t>
            </a:r>
          </a:p>
          <a:p>
            <a:pPr algn="l"/>
            <a:endParaRPr lang="en-US" sz="5100" b="1" dirty="0"/>
          </a:p>
          <a:p>
            <a:pPr algn="l"/>
            <a:r>
              <a:rPr lang="en-US" sz="5100" b="1" dirty="0"/>
              <a:t>Q2) Did you use any mathematics to respond to the above question? If yes, please explain.</a:t>
            </a:r>
            <a:endParaRPr lang="el-GR" sz="51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10" name="Afbeelding 9" descr="Global Air Temperature Chart">
            <a:extLst>
              <a:ext uri="{FF2B5EF4-FFF2-40B4-BE49-F238E27FC236}">
                <a16:creationId xmlns:a16="http://schemas.microsoft.com/office/drawing/2014/main" id="{8F0C28F6-C2A7-83DC-DD9A-6A8272606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7" y="898738"/>
            <a:ext cx="4727448" cy="440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2397DDFE-F878-6653-0EDD-89C866DA3EAB}"/>
              </a:ext>
            </a:extLst>
          </p:cNvPr>
          <p:cNvSpPr txBox="1">
            <a:spLocks/>
          </p:cNvSpPr>
          <p:nvPr/>
        </p:nvSpPr>
        <p:spPr>
          <a:xfrm>
            <a:off x="1531345" y="945137"/>
            <a:ext cx="3155839" cy="48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l-GR" dirty="0"/>
              <a:t> 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1375B181-8534-B735-2571-33538CA5961F}"/>
              </a:ext>
            </a:extLst>
          </p:cNvPr>
          <p:cNvGraphicFramePr>
            <a:graphicFrameLocks noGrp="1"/>
          </p:cNvGraphicFramePr>
          <p:nvPr/>
        </p:nvGraphicFramePr>
        <p:xfrm>
          <a:off x="407624" y="5451874"/>
          <a:ext cx="4748270" cy="44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8270">
                  <a:extLst>
                    <a:ext uri="{9D8B030D-6E8A-4147-A177-3AD203B41FA5}">
                      <a16:colId xmlns:a16="http://schemas.microsoft.com/office/drawing/2014/main" val="3614285895"/>
                    </a:ext>
                  </a:extLst>
                </a:gridCol>
              </a:tblGrid>
              <a:tr h="44132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fr-FR" sz="1600" dirty="0">
                          <a:effectLst/>
                        </a:rPr>
                        <a:t>Source:  </a:t>
                      </a:r>
                      <a:r>
                        <a:rPr lang="fr-FR" sz="1600" u="sng" dirty="0">
                          <a:effectLst/>
                          <a:hlinkClick r:id="rId3"/>
                        </a:rPr>
                        <a:t>http://www.cru.uea.ac.uk/</a:t>
                      </a:r>
                      <a:endParaRPr lang="el-GR" sz="1600" dirty="0">
                        <a:effectLst/>
                        <a:latin typeface="Avenir 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6369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D842B7-DF40-465E-7BFB-55C5EE95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16" y="410305"/>
            <a:ext cx="3729209" cy="2158092"/>
          </a:xfrm>
        </p:spPr>
        <p:txBody>
          <a:bodyPr>
            <a:noAutofit/>
          </a:bodyPr>
          <a:lstStyle/>
          <a:p>
            <a:r>
              <a:rPr lang="en-US" sz="3600" dirty="0"/>
              <a:t>Relating </a:t>
            </a:r>
            <a:r>
              <a:rPr lang="en-US" sz="3600" b="1" dirty="0"/>
              <a:t>problem solving </a:t>
            </a:r>
            <a:r>
              <a:rPr lang="en-US" sz="3600" dirty="0"/>
              <a:t>with </a:t>
            </a:r>
            <a:r>
              <a:rPr lang="en-US" sz="3600" dirty="0">
                <a:solidFill>
                  <a:srgbClr val="00B050"/>
                </a:solidFill>
              </a:rPr>
              <a:t>environmental issues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12EBFA-BFF5-B734-6101-04B0DE86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1" y="2654625"/>
            <a:ext cx="3935414" cy="42033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Vos (2018) the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issues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possess the two essential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authentic task characteristics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buAutoNum type="alphaLcParenR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out-of-school origin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</a:p>
          <a:p>
            <a:pPr>
              <a:buAutoNum type="alphaLcParenR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 of originality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thus they could engage students in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authentic, meaningful and context-driven mathematics thinking processes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address issues of societal concerns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Yaro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al, 2020). </a:t>
            </a:r>
            <a:endParaRPr lang="el-GR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3D6C853-F92B-5FA7-1FA9-A425A2502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3AFB1E5-2C64-5B3C-BD1A-7F212D00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60648"/>
            <a:ext cx="4653429" cy="3816423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ACDE1D6-B486-8A8C-5356-8876B9D50EB1}"/>
              </a:ext>
            </a:extLst>
          </p:cNvPr>
          <p:cNvSpPr txBox="1">
            <a:spLocks/>
          </p:cNvSpPr>
          <p:nvPr/>
        </p:nvSpPr>
        <p:spPr>
          <a:xfrm>
            <a:off x="4176715" y="5137984"/>
            <a:ext cx="4434563" cy="120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/>
              <a:t>The modelling circle </a:t>
            </a:r>
          </a:p>
          <a:p>
            <a:r>
              <a:rPr lang="en-US" sz="2400" dirty="0"/>
              <a:t>	(</a:t>
            </a:r>
            <a:r>
              <a:rPr lang="en-US" sz="2400" b="0" i="1" dirty="0"/>
              <a:t>students’ processes while </a:t>
            </a:r>
            <a:r>
              <a:rPr lang="en-US" sz="2400" b="0" i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0" i="1" dirty="0"/>
              <a:t>translating between the real world and mathematics in both </a:t>
            </a:r>
            <a:r>
              <a:rPr lang="es-ES_tradnl" sz="2400" b="0" i="1" dirty="0"/>
              <a:t>directions)</a:t>
            </a:r>
            <a:endParaRPr lang="el-GR" sz="2400" b="0" i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77" y="237197"/>
            <a:ext cx="4527426" cy="38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E10907-2853-FBAF-26A4-7BA1577BC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pic>
        <p:nvPicPr>
          <p:cNvPr id="2" name="Afbeelding 9" descr="Global Air Temperature Chart">
            <a:extLst>
              <a:ext uri="{FF2B5EF4-FFF2-40B4-BE49-F238E27FC236}">
                <a16:creationId xmlns:a16="http://schemas.microsoft.com/office/drawing/2014/main" id="{45EC8D09-E7E2-FD8D-55E4-9E560C3219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673"/>
            <a:ext cx="4464496" cy="39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A8EA8-0F2E-690A-9A58-BD16080E6BE7}"/>
              </a:ext>
            </a:extLst>
          </p:cNvPr>
          <p:cNvSpPr txBox="1">
            <a:spLocks/>
          </p:cNvSpPr>
          <p:nvPr/>
        </p:nvSpPr>
        <p:spPr>
          <a:xfrm>
            <a:off x="323528" y="5098742"/>
            <a:ext cx="8119431" cy="925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just" defTabSz="457200" rtl="0" eaLnBrk="1" latinLnBrk="0" hangingPunct="1">
              <a:spcBef>
                <a:spcPct val="20000"/>
              </a:spcBef>
              <a:buClr>
                <a:srgbClr val="BE002D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B4CB4D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1470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SzPct val="80000"/>
              <a:buFont typeface="Lucida Grande"/>
              <a:buNone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Q: Where do you place the ‘global warming task’ in relation to the modelling circle?</a:t>
            </a:r>
            <a:endParaRPr lang="el-GR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AFB1E5-2C64-5B3C-BD1A-7F212D004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2656"/>
            <a:ext cx="4214940" cy="37246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A66190E-48ED-0048-2750-9F37CF89A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20" y="423402"/>
            <a:ext cx="4320480" cy="39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1330</Words>
  <Application>Microsoft Office PowerPoint</Application>
  <PresentationFormat>Προβολή στην οθόνη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FangSong</vt:lpstr>
      <vt:lpstr>Arial</vt:lpstr>
      <vt:lpstr>Avenir Book</vt:lpstr>
      <vt:lpstr>Calibri</vt:lpstr>
      <vt:lpstr>Calibri Light</vt:lpstr>
      <vt:lpstr>Times New Roman</vt:lpstr>
      <vt:lpstr>TimesNewRoman</vt:lpstr>
      <vt:lpstr>Office Theme</vt:lpstr>
      <vt:lpstr>Teaching and learning mathematics through problem solving</vt:lpstr>
      <vt:lpstr>Environmental issues  in  Mathematics education  PART A</vt:lpstr>
      <vt:lpstr>Global Environmental/ ecological  crisis</vt:lpstr>
      <vt:lpstr>What is the role of mathematics education in the global environmental crisis?</vt:lpstr>
      <vt:lpstr>Mathematics education values and ethics vs ethics about environmental issues</vt:lpstr>
      <vt:lpstr>Challenges for Mathematics education </vt:lpstr>
      <vt:lpstr>Environmental issue:    Global Warming</vt:lpstr>
      <vt:lpstr>Relating problem solving with environmental issues</vt:lpstr>
      <vt:lpstr>Παρουσίαση του PowerPoint</vt:lpstr>
      <vt:lpstr>Group task Α (20 mins)</vt:lpstr>
      <vt:lpstr>Environmental issue 1:  Should wind power plants be set up everywhere? </vt:lpstr>
      <vt:lpstr> Environmental issue 2: Global warming</vt:lpstr>
      <vt:lpstr>Group task Β (10 mins)</vt:lpstr>
      <vt:lpstr>Environmental issues  (hidden) in the school mathematics texts</vt:lpstr>
      <vt:lpstr>5th Weekly assignment</vt:lpstr>
      <vt:lpstr>Selected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ΧΡΥΣΑΥΓΗ ΤΡΙΑΝΤΑΦΥΛΛΟΥ</cp:lastModifiedBy>
  <cp:revision>527</cp:revision>
  <dcterms:created xsi:type="dcterms:W3CDTF">2016-12-02T10:45:38Z</dcterms:created>
  <dcterms:modified xsi:type="dcterms:W3CDTF">2023-05-03T12:39:54Z</dcterms:modified>
</cp:coreProperties>
</file>