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518" r:id="rId3"/>
    <p:sldId id="538" r:id="rId4"/>
    <p:sldId id="502" r:id="rId5"/>
    <p:sldId id="496" r:id="rId6"/>
    <p:sldId id="507" r:id="rId7"/>
    <p:sldId id="512" r:id="rId8"/>
    <p:sldId id="539" r:id="rId9"/>
    <p:sldId id="508" r:id="rId10"/>
    <p:sldId id="541" r:id="rId11"/>
    <p:sldId id="520" r:id="rId12"/>
    <p:sldId id="524" r:id="rId13"/>
    <p:sldId id="537" r:id="rId14"/>
    <p:sldId id="527" r:id="rId15"/>
    <p:sldId id="556" r:id="rId16"/>
    <p:sldId id="557" r:id="rId17"/>
    <p:sldId id="558" r:id="rId18"/>
    <p:sldId id="546" r:id="rId19"/>
    <p:sldId id="567" r:id="rId20"/>
    <p:sldId id="568" r:id="rId21"/>
    <p:sldId id="572" r:id="rId22"/>
    <p:sldId id="573" r:id="rId23"/>
    <p:sldId id="576" r:id="rId24"/>
    <p:sldId id="543" r:id="rId25"/>
    <p:sldId id="549" r:id="rId26"/>
    <p:sldId id="552" r:id="rId27"/>
    <p:sldId id="550" r:id="rId28"/>
    <p:sldId id="577" r:id="rId29"/>
    <p:sldId id="55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439"/>
    <p:restoredTop sz="90909" autoAdjust="0"/>
  </p:normalViewPr>
  <p:slideViewPr>
    <p:cSldViewPr>
      <p:cViewPr varScale="1">
        <p:scale>
          <a:sx n="111" d="100"/>
          <a:sy n="111" d="100"/>
        </p:scale>
        <p:origin x="22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10/4/2024</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4/10/2024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4/10/2024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4/10/2024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4/10/2024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4/10/2024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4/10/2024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4/10/2024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4/10/2024</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4/10/2024</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4/10/2024</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4/10/2024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4/10/2024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305800" cy="1676400"/>
          </a:xfrm>
        </p:spPr>
        <p:txBody>
          <a:bodyPr>
            <a:normAutofit/>
          </a:bodyPr>
          <a:lstStyle/>
          <a:p>
            <a:r>
              <a:rPr lang="el-GR" sz="3200" dirty="0"/>
              <a:t> </a:t>
            </a:r>
            <a:endParaRPr lang="en-US" sz="3200" dirty="0"/>
          </a:p>
        </p:txBody>
      </p:sp>
      <p:sp>
        <p:nvSpPr>
          <p:cNvPr id="4" name="3 - Υπότιτλος"/>
          <p:cNvSpPr>
            <a:spLocks noGrp="1"/>
          </p:cNvSpPr>
          <p:nvPr>
            <p:ph type="subTitle" idx="1"/>
          </p:nvPr>
        </p:nvSpPr>
        <p:spPr>
          <a:xfrm>
            <a:off x="1447800" y="4495800"/>
            <a:ext cx="7239000" cy="1752600"/>
          </a:xfrm>
        </p:spPr>
        <p:txBody>
          <a:bodyPr>
            <a:normAutofit/>
          </a:bodyPr>
          <a:lstStyle/>
          <a:p>
            <a:endParaRPr lang="el-GR" dirty="0"/>
          </a:p>
          <a:p>
            <a:r>
              <a:rPr lang="el-GR" dirty="0">
                <a:solidFill>
                  <a:srgbClr val="00B0F0"/>
                </a:solidFill>
              </a:rPr>
              <a:t>6η ενότητα: Θέματα δ</a:t>
            </a:r>
            <a:r>
              <a:rPr lang="el-GR" b="1" dirty="0">
                <a:solidFill>
                  <a:srgbClr val="00B0F0"/>
                </a:solidFill>
              </a:rPr>
              <a:t>ιαφοροποιημένης και συμπερίληψης</a:t>
            </a: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609600" y="914400"/>
            <a:ext cx="2362200" cy="2362200"/>
          </a:xfrm>
          <a:prstGeom prst="rect">
            <a:avLst/>
          </a:prstGeom>
          <a:noFill/>
        </p:spPr>
      </p:pic>
      <p:pic>
        <p:nvPicPr>
          <p:cNvPr id="5" name="Θέση περιεχομένου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14400"/>
            <a:ext cx="3451411" cy="266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381000" y="228601"/>
            <a:ext cx="8534400" cy="6495960"/>
          </a:xfrm>
          <a:prstGeom prst="rect">
            <a:avLst/>
          </a:prstGeom>
        </p:spPr>
      </p:pic>
    </p:spTree>
    <p:extLst>
      <p:ext uri="{BB962C8B-B14F-4D97-AF65-F5344CB8AC3E}">
        <p14:creationId xmlns:p14="http://schemas.microsoft.com/office/powerpoint/2010/main" val="380384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8812-790A-41E4-88C0-44DCB4213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5985C9-4AA7-4AE9-8795-B494442975D3}"/>
              </a:ext>
            </a:extLst>
          </p:cNvPr>
          <p:cNvSpPr>
            <a:spLocks noGrp="1"/>
          </p:cNvSpPr>
          <p:nvPr>
            <p:ph idx="1"/>
          </p:nvPr>
        </p:nvSpPr>
        <p:spPr/>
        <p:txBody>
          <a:bodyPr/>
          <a:lstStyle/>
          <a:p>
            <a:endParaRPr lang="el-GR" dirty="0"/>
          </a:p>
          <a:p>
            <a:endParaRPr lang="el-GR" dirty="0"/>
          </a:p>
          <a:p>
            <a:endParaRPr lang="el-GR" dirty="0"/>
          </a:p>
          <a:p>
            <a:r>
              <a:rPr lang="el-GR" dirty="0"/>
              <a:t>Διαφοροποιημένη διδασκαλία &amp; Επίλυση προβλήματος</a:t>
            </a:r>
            <a:endParaRPr lang="en-US" dirty="0"/>
          </a:p>
        </p:txBody>
      </p:sp>
    </p:spTree>
    <p:extLst>
      <p:ext uri="{BB962C8B-B14F-4D97-AF65-F5344CB8AC3E}">
        <p14:creationId xmlns:p14="http://schemas.microsoft.com/office/powerpoint/2010/main" val="154621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C520-1095-436B-B680-7D5034931620}"/>
              </a:ext>
            </a:extLst>
          </p:cNvPr>
          <p:cNvSpPr>
            <a:spLocks noGrp="1"/>
          </p:cNvSpPr>
          <p:nvPr>
            <p:ph type="title"/>
          </p:nvPr>
        </p:nvSpPr>
        <p:spPr>
          <a:xfrm>
            <a:off x="457200" y="274638"/>
            <a:ext cx="8229600" cy="792162"/>
          </a:xfrm>
        </p:spPr>
        <p:txBody>
          <a:bodyPr>
            <a:normAutofit/>
          </a:bodyPr>
          <a:lstStyle/>
          <a:p>
            <a:r>
              <a:rPr lang="el-GR" sz="3200" dirty="0"/>
              <a:t>Ο </a:t>
            </a:r>
            <a:r>
              <a:rPr lang="el-GR" sz="3200" dirty="0" err="1"/>
              <a:t>αναστοχασμός</a:t>
            </a:r>
            <a:r>
              <a:rPr lang="el-GR" sz="3200" dirty="0"/>
              <a:t> ενός εκπαιδευτικού…</a:t>
            </a:r>
            <a:endParaRPr lang="en-US" sz="3200" dirty="0"/>
          </a:p>
        </p:txBody>
      </p:sp>
      <p:sp>
        <p:nvSpPr>
          <p:cNvPr id="3" name="Content Placeholder 2">
            <a:extLst>
              <a:ext uri="{FF2B5EF4-FFF2-40B4-BE49-F238E27FC236}">
                <a16:creationId xmlns:a16="http://schemas.microsoft.com/office/drawing/2014/main" id="{F0543A90-263B-4EF2-8BCA-DA9D771FFA0A}"/>
              </a:ext>
            </a:extLst>
          </p:cNvPr>
          <p:cNvSpPr>
            <a:spLocks noGrp="1"/>
          </p:cNvSpPr>
          <p:nvPr>
            <p:ph idx="1"/>
          </p:nvPr>
        </p:nvSpPr>
        <p:spPr>
          <a:xfrm>
            <a:off x="493923" y="1295400"/>
            <a:ext cx="8229600" cy="4495800"/>
          </a:xfrm>
        </p:spPr>
        <p:txBody>
          <a:bodyPr>
            <a:noAutofit/>
          </a:bodyPr>
          <a:lstStyle/>
          <a:p>
            <a:pPr algn="just"/>
            <a:r>
              <a:rPr lang="el-GR" sz="2200" dirty="0"/>
              <a:t>«</a:t>
            </a:r>
            <a:r>
              <a:rPr lang="el-GR" sz="2200" i="1" dirty="0"/>
              <a:t>Τα διαφορετικά επίπεδα των μαθητών ήταν ένα πρόβλημα. Κάποιοι [μαθητές] ήταν πιο προχωρημένοι από την υπόλοιπη τάξη, ενώ άλλοι ήταν πολύ πιο πίσω, και άλλοι είχαν υπερβολικές δυσκολίες. Πράγματι, οι διαφορετικοί ρυθμοί μάθησης των μαθητών μετατρέπουν την εργασία σε έργα με μαθηματική πρόκληση [όπως η επίλυση ενός προβλήματος] όταν θέλεις να συμμετέχουν όλοι οι μαθητές</a:t>
            </a:r>
            <a:r>
              <a:rPr lang="en-US" sz="2200" i="1" dirty="0"/>
              <a:t> </a:t>
            </a:r>
            <a:r>
              <a:rPr lang="el-GR" sz="2200" i="1" dirty="0"/>
              <a:t>σε κάτι αρκετά απαιτητικό [για τον εκπαιδευτικό]. Αναπάντεχα, κάποιοι μαθητές τελείωσαν νωρίτερα απ’ ό,τι ανέμενα … Έτσι, τους ανέθεσα κάτι άλλο να κάνουν. Για παράδειγμα να σκεφτούν έναν διαφορετικό τρόπο επίλυσης του προβλήματος.... Ευτυχώς, είχα σκεφτεί διαφορετικές λύσεις από το προηγούμενο βράδυ κι έτσι μπορούσα να ανταποκριθώ στη σκέψη των μαθητών και να ακολουθήσω τον συλλογισμό τους». </a:t>
            </a:r>
            <a:endParaRPr lang="en-US" sz="2200" i="1" dirty="0"/>
          </a:p>
        </p:txBody>
      </p:sp>
      <p:sp>
        <p:nvSpPr>
          <p:cNvPr id="4" name="Θέση περιεχομένου 2"/>
          <p:cNvSpPr txBox="1">
            <a:spLocks/>
          </p:cNvSpPr>
          <p:nvPr/>
        </p:nvSpPr>
        <p:spPr>
          <a:xfrm>
            <a:off x="2971800" y="6019800"/>
            <a:ext cx="5105400" cy="533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a:solidFill>
                  <a:srgbClr val="FF0000"/>
                </a:solidFill>
              </a:rPr>
              <a:t>Τι μας δείχνει το παραπάνω κείμενο;</a:t>
            </a:r>
            <a:endParaRPr lang="el-GR" sz="2400" dirty="0">
              <a:solidFill>
                <a:srgbClr val="FF0000"/>
              </a:solidFill>
            </a:endParaRPr>
          </a:p>
        </p:txBody>
      </p:sp>
    </p:spTree>
    <p:extLst>
      <p:ext uri="{BB962C8B-B14F-4D97-AF65-F5344CB8AC3E}">
        <p14:creationId xmlns:p14="http://schemas.microsoft.com/office/powerpoint/2010/main" val="151860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554B-9964-44F5-9F21-0FE9DCC04351}"/>
              </a:ext>
            </a:extLst>
          </p:cNvPr>
          <p:cNvSpPr>
            <a:spLocks noGrp="1"/>
          </p:cNvSpPr>
          <p:nvPr>
            <p:ph type="title"/>
          </p:nvPr>
        </p:nvSpPr>
        <p:spPr>
          <a:xfrm>
            <a:off x="457200" y="274638"/>
            <a:ext cx="8229600" cy="1630362"/>
          </a:xfrm>
        </p:spPr>
        <p:txBody>
          <a:bodyPr>
            <a:normAutofit/>
          </a:bodyPr>
          <a:lstStyle/>
          <a:p>
            <a:r>
              <a:rPr lang="el-GR" sz="3200" dirty="0"/>
              <a:t>Διδακτικές πρακτικές που υποστηρίζουν ταυτόχρονα τη μαθηματική πρόκληση &amp; τη διαφοροποίηση  (1)</a:t>
            </a:r>
            <a:endParaRPr lang="en-US" sz="3200" dirty="0"/>
          </a:p>
        </p:txBody>
      </p:sp>
      <p:sp>
        <p:nvSpPr>
          <p:cNvPr id="3" name="Content Placeholder 2">
            <a:extLst>
              <a:ext uri="{FF2B5EF4-FFF2-40B4-BE49-F238E27FC236}">
                <a16:creationId xmlns:a16="http://schemas.microsoft.com/office/drawing/2014/main" id="{E1B0BFE2-0FD0-4E99-9094-4BC2AF86B2E4}"/>
              </a:ext>
            </a:extLst>
          </p:cNvPr>
          <p:cNvSpPr>
            <a:spLocks noGrp="1"/>
          </p:cNvSpPr>
          <p:nvPr>
            <p:ph idx="1"/>
          </p:nvPr>
        </p:nvSpPr>
        <p:spPr>
          <a:xfrm>
            <a:off x="190500" y="2057400"/>
            <a:ext cx="8763000" cy="4648200"/>
          </a:xfrm>
        </p:spPr>
        <p:txBody>
          <a:bodyPr>
            <a:normAutofit fontScale="70000" lnSpcReduction="20000"/>
          </a:bodyPr>
          <a:lstStyle/>
          <a:p>
            <a:r>
              <a:rPr lang="el-GR" dirty="0"/>
              <a:t>(α) </a:t>
            </a:r>
            <a:r>
              <a:rPr lang="el-GR" b="1" dirty="0"/>
              <a:t>Σχεδιασμός προβλημάτων με πολλαπλές λύσεις και διαφορετικούς τρόπους με τους οποίους μπορεί ο μαθητής να εμπλακεί.</a:t>
            </a:r>
          </a:p>
          <a:p>
            <a:pPr lvl="1"/>
            <a:r>
              <a:rPr lang="el-GR" dirty="0"/>
              <a:t>Σχεδιασμός μαθηματικού έργου που να είναι σύμφωνα με τις δυνατότητες των μαθητών αλλά που να εμπεριέχει μαθηματική πρόκληση.</a:t>
            </a:r>
          </a:p>
          <a:p>
            <a:endParaRPr lang="el-GR" b="1" dirty="0"/>
          </a:p>
          <a:p>
            <a:r>
              <a:rPr lang="el-GR" b="1" dirty="0"/>
              <a:t>(β) Χρησιμοποίηση διαφορετικών ειδών διδακτικά εργαλεία </a:t>
            </a:r>
            <a:r>
              <a:rPr lang="el-GR" dirty="0"/>
              <a:t>(π.χ. ψηφιακά, γραφικές αναπαραστάσεις, </a:t>
            </a:r>
            <a:r>
              <a:rPr lang="el-GR" dirty="0" err="1"/>
              <a:t>χειραπτικό</a:t>
            </a:r>
            <a:r>
              <a:rPr lang="el-GR" dirty="0"/>
              <a:t> υλικό) για την υποστήριξη πολλών επιλογών</a:t>
            </a:r>
            <a:r>
              <a:rPr lang="el-GR" dirty="0">
                <a:solidFill>
                  <a:srgbClr val="0070C0"/>
                </a:solidFill>
              </a:rPr>
              <a:t> </a:t>
            </a:r>
            <a:r>
              <a:rPr lang="el-GR" dirty="0"/>
              <a:t>κατανόησης μαθηματικών ιδεών και εννοιών.</a:t>
            </a:r>
          </a:p>
          <a:p>
            <a:endParaRPr lang="el-GR" dirty="0"/>
          </a:p>
          <a:p>
            <a:r>
              <a:rPr lang="el-GR" dirty="0"/>
              <a:t>(γ) </a:t>
            </a:r>
            <a:r>
              <a:rPr lang="el-GR" b="1" dirty="0"/>
              <a:t>Δημιουργία ενός μαθησιακού κλίματος χωρίς αποκλεισμούς</a:t>
            </a:r>
            <a:r>
              <a:rPr lang="el-GR" dirty="0"/>
              <a:t>, με την ενθάρρυνση των μαθητών να μοιράζονται τις σκέψεις τους και στις συζητήσεις σε ολόκληρη την τάξη και την αποφυγή </a:t>
            </a:r>
            <a:r>
              <a:rPr lang="el-GR" dirty="0" err="1"/>
              <a:t>αξιολογητικών</a:t>
            </a:r>
            <a:r>
              <a:rPr lang="el-GR" dirty="0"/>
              <a:t> σχόλιων. </a:t>
            </a:r>
            <a:endParaRPr lang="en-US" dirty="0"/>
          </a:p>
        </p:txBody>
      </p:sp>
    </p:spTree>
    <p:extLst>
      <p:ext uri="{BB962C8B-B14F-4D97-AF65-F5344CB8AC3E}">
        <p14:creationId xmlns:p14="http://schemas.microsoft.com/office/powerpoint/2010/main" val="365505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AFED-ACA7-4954-916B-9E9B8E8CDC8E}"/>
              </a:ext>
            </a:extLst>
          </p:cNvPr>
          <p:cNvSpPr>
            <a:spLocks noGrp="1"/>
          </p:cNvSpPr>
          <p:nvPr>
            <p:ph type="title"/>
          </p:nvPr>
        </p:nvSpPr>
        <p:spPr>
          <a:xfrm>
            <a:off x="152400" y="457200"/>
            <a:ext cx="8991600" cy="1447800"/>
          </a:xfrm>
        </p:spPr>
        <p:txBody>
          <a:bodyPr>
            <a:normAutofit fontScale="90000"/>
          </a:bodyPr>
          <a:lstStyle/>
          <a:p>
            <a:r>
              <a:rPr lang="el-GR" dirty="0"/>
              <a:t>Διδακτικές πρακτικές που υποστηρίζουν μαθηματική πρόκληση &amp; διαφοροποίηση (2) </a:t>
            </a:r>
            <a:endParaRPr lang="en-US" dirty="0"/>
          </a:p>
        </p:txBody>
      </p:sp>
      <p:sp>
        <p:nvSpPr>
          <p:cNvPr id="3" name="Content Placeholder 2">
            <a:extLst>
              <a:ext uri="{FF2B5EF4-FFF2-40B4-BE49-F238E27FC236}">
                <a16:creationId xmlns:a16="http://schemas.microsoft.com/office/drawing/2014/main" id="{C0ECE0CF-5672-4172-A514-AC848704E446}"/>
              </a:ext>
            </a:extLst>
          </p:cNvPr>
          <p:cNvSpPr>
            <a:spLocks noGrp="1"/>
          </p:cNvSpPr>
          <p:nvPr>
            <p:ph idx="1"/>
          </p:nvPr>
        </p:nvSpPr>
        <p:spPr>
          <a:xfrm>
            <a:off x="152400" y="2438400"/>
            <a:ext cx="8686800" cy="3810000"/>
          </a:xfrm>
        </p:spPr>
        <p:txBody>
          <a:bodyPr>
            <a:normAutofit fontScale="70000" lnSpcReduction="20000"/>
          </a:bodyPr>
          <a:lstStyle/>
          <a:p>
            <a:r>
              <a:rPr lang="el-GR" b="1" dirty="0"/>
              <a:t>Πρόσκληση συζήτησης στην τάξη με βάση τις ιδέες όλων των μαθητών </a:t>
            </a:r>
            <a:r>
              <a:rPr lang="el-GR" i="1" dirty="0"/>
              <a:t>(π.χ. σύγκριση διαφορετικών προσεγγίσεων / λύσεων /αναπαραστάσεων)  </a:t>
            </a:r>
            <a:r>
              <a:rPr lang="el-GR" dirty="0"/>
              <a:t>και κλήση των μαθητών να συνδέσουν τις διαφορετικές λύσεις. </a:t>
            </a:r>
          </a:p>
          <a:p>
            <a:r>
              <a:rPr lang="el-GR" b="1" dirty="0"/>
              <a:t>Δημιουργία μιας κοινότητας παραγωγικής μάθησης </a:t>
            </a:r>
          </a:p>
          <a:p>
            <a:pPr lvl="1"/>
            <a:r>
              <a:rPr lang="el-GR" dirty="0"/>
              <a:t>προσκαλώντας διαφορετικούς μαθητές να συμβάλουν στη συζήτηση. </a:t>
            </a:r>
            <a:endParaRPr lang="en-US" dirty="0"/>
          </a:p>
          <a:p>
            <a:pPr lvl="1"/>
            <a:r>
              <a:rPr lang="el-GR" dirty="0"/>
              <a:t>ζητώντας από τους μαθητές να διατυπώσουν με δικά τους λόγια ή και να σχολιάσουν τον συλλογισμό του συμμαθητή τους.</a:t>
            </a:r>
          </a:p>
          <a:p>
            <a:pPr lvl="1"/>
            <a:r>
              <a:rPr lang="el-GR" dirty="0"/>
              <a:t>δημιουργώντας ένα ασφαλές περιβάλλον στην τάξη </a:t>
            </a:r>
            <a:r>
              <a:rPr lang="el-GR" i="1" dirty="0"/>
              <a:t>(όταν ένας μαθητής δυσκολεύεται ζητά από άλλους μαθητές να τον βοηθήσουν)</a:t>
            </a:r>
          </a:p>
          <a:p>
            <a:pPr lvl="1"/>
            <a:r>
              <a:rPr lang="el-GR" dirty="0"/>
              <a:t>ενθάρρυνση των σιωπηλών μαθητών να συμμετάσχουν στη συζήτηση</a:t>
            </a:r>
          </a:p>
          <a:p>
            <a:pPr lvl="1"/>
            <a:r>
              <a:rPr lang="el-GR" dirty="0"/>
              <a:t>Ενθάρρυνση των μαθητών να εκφράσουν τις απορίες τους.</a:t>
            </a:r>
          </a:p>
        </p:txBody>
      </p:sp>
    </p:spTree>
    <p:extLst>
      <p:ext uri="{BB962C8B-B14F-4D97-AF65-F5344CB8AC3E}">
        <p14:creationId xmlns:p14="http://schemas.microsoft.com/office/powerpoint/2010/main" val="268592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n-US" dirty="0"/>
          </a:p>
          <a:p>
            <a:endParaRPr lang="en-US" dirty="0"/>
          </a:p>
          <a:p>
            <a:r>
              <a:rPr lang="el-GR" dirty="0"/>
              <a:t>Σύντομη ανασκόπηση θεμάτων εκπαιδευτικής συμπερίληψης</a:t>
            </a:r>
          </a:p>
        </p:txBody>
      </p:sp>
    </p:spTree>
    <p:extLst>
      <p:ext uri="{BB962C8B-B14F-4D97-AF65-F5344CB8AC3E}">
        <p14:creationId xmlns:p14="http://schemas.microsoft.com/office/powerpoint/2010/main" val="4529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a:t>
            </a:r>
          </a:p>
        </p:txBody>
      </p:sp>
      <p:sp>
        <p:nvSpPr>
          <p:cNvPr id="3" name="Θέση περιεχομένου 2"/>
          <p:cNvSpPr>
            <a:spLocks noGrp="1"/>
          </p:cNvSpPr>
          <p:nvPr>
            <p:ph idx="1"/>
          </p:nvPr>
        </p:nvSpPr>
        <p:spPr/>
        <p:txBody>
          <a:bodyPr>
            <a:normAutofit lnSpcReduction="10000"/>
          </a:bodyPr>
          <a:lstStyle/>
          <a:p>
            <a:pPr lvl="0"/>
            <a:r>
              <a:rPr lang="el-GR" b="1" dirty="0">
                <a:solidFill>
                  <a:srgbClr val="00B050"/>
                </a:solidFill>
              </a:rPr>
              <a:t>Εκπαιδευτική συμπερίληψη ή απλά συμπερίληψη </a:t>
            </a:r>
            <a:r>
              <a:rPr lang="el-GR" dirty="0"/>
              <a:t>σημαίνει ότι </a:t>
            </a:r>
            <a:r>
              <a:rPr lang="el-GR" dirty="0">
                <a:solidFill>
                  <a:srgbClr val="00B0F0"/>
                </a:solidFill>
              </a:rPr>
              <a:t>όλοι οι μαθητές</a:t>
            </a:r>
            <a:r>
              <a:rPr lang="el-GR" dirty="0"/>
              <a:t>, ανεξάρτητα από τις ικανότητες, τις αδυναμίες ή τις ειδικές ανάγκες τους, </a:t>
            </a:r>
            <a:r>
              <a:rPr lang="el-GR" b="1" dirty="0">
                <a:solidFill>
                  <a:srgbClr val="00B050"/>
                </a:solidFill>
              </a:rPr>
              <a:t>γίνονται μέρος της ίδιας σχολικής κοινότητας. </a:t>
            </a:r>
          </a:p>
          <a:p>
            <a:pPr lvl="1"/>
            <a:r>
              <a:rPr lang="el-GR" dirty="0">
                <a:solidFill>
                  <a:srgbClr val="FFC000"/>
                </a:solidFill>
              </a:rPr>
              <a:t>Φοιτούν </a:t>
            </a:r>
            <a:r>
              <a:rPr lang="el-GR" dirty="0"/>
              <a:t>σε τάξεις γενικής εκπαίδευσης </a:t>
            </a:r>
          </a:p>
          <a:p>
            <a:pPr lvl="1"/>
            <a:r>
              <a:rPr lang="el-GR" dirty="0">
                <a:solidFill>
                  <a:srgbClr val="C00000"/>
                </a:solidFill>
              </a:rPr>
              <a:t>Συναναστρέφονται </a:t>
            </a:r>
            <a:r>
              <a:rPr lang="el-GR" dirty="0"/>
              <a:t>συνομήλικους συμμαθητές τους </a:t>
            </a:r>
          </a:p>
          <a:p>
            <a:pPr lvl="1"/>
            <a:r>
              <a:rPr lang="el-GR" dirty="0"/>
              <a:t>και </a:t>
            </a:r>
            <a:r>
              <a:rPr lang="el-GR" dirty="0">
                <a:solidFill>
                  <a:srgbClr val="7030A0"/>
                </a:solidFill>
              </a:rPr>
              <a:t>τους παρέχονται οι αναγκαίες υπηρεσίες και η απαραίτητη υποστήριξη</a:t>
            </a:r>
            <a:r>
              <a:rPr lang="el-GR" dirty="0"/>
              <a:t> για να μάθουν.</a:t>
            </a:r>
          </a:p>
          <a:p>
            <a:endParaRPr lang="el-GR" dirty="0"/>
          </a:p>
        </p:txBody>
      </p:sp>
    </p:spTree>
    <p:extLst>
      <p:ext uri="{BB962C8B-B14F-4D97-AF65-F5344CB8AC3E}">
        <p14:creationId xmlns:p14="http://schemas.microsoft.com/office/powerpoint/2010/main" val="345171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dirty="0"/>
              <a:t>Εκπαιδευτική συμπερίληψη: ιδεολογία ή διδακτική πράξη;</a:t>
            </a:r>
          </a:p>
        </p:txBody>
      </p:sp>
      <p:sp>
        <p:nvSpPr>
          <p:cNvPr id="3" name="Θέση περιεχομένου 2"/>
          <p:cNvSpPr>
            <a:spLocks noGrp="1"/>
          </p:cNvSpPr>
          <p:nvPr>
            <p:ph idx="1"/>
          </p:nvPr>
        </p:nvSpPr>
        <p:spPr>
          <a:xfrm>
            <a:off x="457200" y="1600200"/>
            <a:ext cx="8534400" cy="5029200"/>
          </a:xfrm>
        </p:spPr>
        <p:txBody>
          <a:bodyPr>
            <a:normAutofit fontScale="62500" lnSpcReduction="20000"/>
          </a:bodyPr>
          <a:lstStyle/>
          <a:p>
            <a:r>
              <a:rPr lang="en-US" dirty="0"/>
              <a:t>H </a:t>
            </a:r>
            <a:r>
              <a:rPr lang="en-US" dirty="0" err="1"/>
              <a:t>Roos</a:t>
            </a:r>
            <a:r>
              <a:rPr lang="el-GR" dirty="0"/>
              <a:t> (2019) έκανε μια ανασκόπηση της ερευνητικής βιβλιογραφίας σχετικής με θέματα συμπερίληψης στη μαθηματικής εκπαίδευση.</a:t>
            </a:r>
          </a:p>
          <a:p>
            <a:pPr lvl="1"/>
            <a:r>
              <a:rPr lang="el-GR" sz="3200" dirty="0"/>
              <a:t>Μελέτησε 76 ερευνητικές εργασίες που δημοσιεύθηκαν μεταξύ 2010 και 2016. </a:t>
            </a:r>
          </a:p>
          <a:p>
            <a:r>
              <a:rPr lang="el-GR" dirty="0"/>
              <a:t>Τα αποτελέσματα δείχνουν ότι ο όρος συμπερίληψη χρησιμοποιείται τόσο ως μια </a:t>
            </a:r>
            <a:r>
              <a:rPr lang="el-GR" b="1" dirty="0">
                <a:solidFill>
                  <a:srgbClr val="0070C0"/>
                </a:solidFill>
              </a:rPr>
              <a:t>ιδεολογία που αφορά θέματα ισότητας και κοινωνικής δικαιοσύνης </a:t>
            </a:r>
            <a:r>
              <a:rPr lang="el-GR" dirty="0"/>
              <a:t>όσο και για </a:t>
            </a:r>
            <a:r>
              <a:rPr lang="el-GR" b="1" dirty="0">
                <a:solidFill>
                  <a:srgbClr val="00B050"/>
                </a:solidFill>
              </a:rPr>
              <a:t>ως τρόπος διδασκαλίας</a:t>
            </a:r>
            <a:r>
              <a:rPr lang="el-GR" dirty="0"/>
              <a:t>.</a:t>
            </a:r>
          </a:p>
          <a:p>
            <a:pPr lvl="1"/>
            <a:r>
              <a:rPr lang="el-GR" sz="3200" dirty="0"/>
              <a:t>συνήθως αυτές οι δύο οπτικές αντιμετωπίζονται ερευνητικά ξεχωριστά και ανεξάρτητα μεταξύ τους. </a:t>
            </a:r>
          </a:p>
          <a:p>
            <a:r>
              <a:rPr lang="el-GR" dirty="0"/>
              <a:t>Όταν η συμπερίληψη αντιμετωπίζεται ως ιδεολογία αναδεικνύονται και </a:t>
            </a:r>
            <a:r>
              <a:rPr lang="el-GR" b="1" dirty="0">
                <a:solidFill>
                  <a:srgbClr val="0070C0"/>
                </a:solidFill>
              </a:rPr>
              <a:t>διατυπώνονται οι ανάγκες της ένταξης όλων των μαθητών </a:t>
            </a:r>
            <a:r>
              <a:rPr lang="el-GR" dirty="0"/>
              <a:t>σε εκπαιδευτικές δράσεις και </a:t>
            </a:r>
            <a:r>
              <a:rPr lang="el-GR" b="1" dirty="0">
                <a:solidFill>
                  <a:srgbClr val="0070C0"/>
                </a:solidFill>
              </a:rPr>
              <a:t>σχετίζεται άμεσα με την ισότητα στην εκπαίδευση των μαθηματικών.</a:t>
            </a:r>
          </a:p>
          <a:p>
            <a:r>
              <a:rPr lang="el-GR" dirty="0"/>
              <a:t>Όταν αντιμετωπίζεται ως τρόπος διδασκαλίας αναφέρονται </a:t>
            </a:r>
            <a:r>
              <a:rPr lang="el-GR" b="1" dirty="0">
                <a:solidFill>
                  <a:srgbClr val="00B050"/>
                </a:solidFill>
              </a:rPr>
              <a:t>διδακτικές παρεμβάσεις με στόχο τη μαθηματική εμπλοκή όλων των μαθητών.</a:t>
            </a:r>
          </a:p>
          <a:p>
            <a:pPr lvl="1"/>
            <a:r>
              <a:rPr lang="el-GR" dirty="0"/>
              <a:t>Η ερευνήτρια καταλήγει ότι υπάρχει ανάγκη σύνδεσης αυτών των δύο οπτικών λαμβάνοντας υπόψη μας και τις απόψεις των μαθητών. </a:t>
            </a:r>
          </a:p>
          <a:p>
            <a:endParaRPr lang="el-GR" dirty="0"/>
          </a:p>
        </p:txBody>
      </p:sp>
    </p:spTree>
    <p:extLst>
      <p:ext uri="{BB962C8B-B14F-4D97-AF65-F5344CB8AC3E}">
        <p14:creationId xmlns:p14="http://schemas.microsoft.com/office/powerpoint/2010/main" val="85975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a:p>
            <a:endParaRPr lang="el-GR" dirty="0"/>
          </a:p>
          <a:p>
            <a:r>
              <a:rPr lang="el-GR" b="1" dirty="0">
                <a:solidFill>
                  <a:srgbClr val="7030A0"/>
                </a:solidFill>
              </a:rPr>
              <a:t>Είναι δυνατόν ένα μαθηματικό έργο να διατυπωθεί με διαφορετικούς τρόπους;</a:t>
            </a:r>
          </a:p>
        </p:txBody>
      </p:sp>
    </p:spTree>
    <p:extLst>
      <p:ext uri="{BB962C8B-B14F-4D97-AF65-F5344CB8AC3E}">
        <p14:creationId xmlns:p14="http://schemas.microsoft.com/office/powerpoint/2010/main" val="423325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7B9-7254-4D56-A412-08B377B32A92}"/>
              </a:ext>
            </a:extLst>
          </p:cNvPr>
          <p:cNvSpPr>
            <a:spLocks noGrp="1"/>
          </p:cNvSpPr>
          <p:nvPr>
            <p:ph type="title"/>
          </p:nvPr>
        </p:nvSpPr>
        <p:spPr>
          <a:xfrm>
            <a:off x="474004" y="156317"/>
            <a:ext cx="8229600" cy="1143000"/>
          </a:xfrm>
        </p:spPr>
        <p:txBody>
          <a:bodyPr/>
          <a:lstStyle/>
          <a:p>
            <a:r>
              <a:rPr lang="el-GR" dirty="0">
                <a:solidFill>
                  <a:srgbClr val="FF0000"/>
                </a:solidFill>
              </a:rPr>
              <a:t>Συζήτηση</a:t>
            </a:r>
            <a:endParaRPr lang="en-US" dirty="0">
              <a:solidFill>
                <a:srgbClr val="FF0000"/>
              </a:solidFill>
            </a:endParaRPr>
          </a:p>
        </p:txBody>
      </p:sp>
      <p:sp>
        <p:nvSpPr>
          <p:cNvPr id="3" name="Content Placeholder 2">
            <a:extLst>
              <a:ext uri="{FF2B5EF4-FFF2-40B4-BE49-F238E27FC236}">
                <a16:creationId xmlns:a16="http://schemas.microsoft.com/office/drawing/2014/main" id="{AB4D0D91-72A3-494E-8527-FC2F5DFF38FD}"/>
              </a:ext>
            </a:extLst>
          </p:cNvPr>
          <p:cNvSpPr>
            <a:spLocks noGrp="1"/>
          </p:cNvSpPr>
          <p:nvPr>
            <p:ph idx="1"/>
          </p:nvPr>
        </p:nvSpPr>
        <p:spPr>
          <a:xfrm>
            <a:off x="539552" y="1196752"/>
            <a:ext cx="8229600" cy="5661248"/>
          </a:xfrm>
        </p:spPr>
        <p:txBody>
          <a:bodyPr>
            <a:normAutofit/>
          </a:bodyPr>
          <a:lstStyle/>
          <a:p>
            <a:r>
              <a:rPr lang="el-GR" dirty="0"/>
              <a:t>Υπάρχουν διαφορετικές μορφές μαθηματικής γλώσσας στη σχολική τάξη; </a:t>
            </a:r>
            <a:endParaRPr lang="en-US" dirty="0"/>
          </a:p>
          <a:p>
            <a:r>
              <a:rPr lang="el-GR" dirty="0"/>
              <a:t>Μπορείτε να τις αναγνωρίσετε στο παρακάτω σκίτσο;</a:t>
            </a:r>
          </a:p>
          <a:p>
            <a:endParaRPr lang="el-GR" dirty="0"/>
          </a:p>
          <a:p>
            <a:endParaRPr lang="el-GR" dirty="0"/>
          </a:p>
          <a:p>
            <a:endParaRPr lang="el-GR" dirty="0"/>
          </a:p>
          <a:p>
            <a:endParaRPr lang="el-GR" dirty="0"/>
          </a:p>
          <a:p>
            <a:endParaRPr lang="el-GR" dirty="0"/>
          </a:p>
        </p:txBody>
      </p:sp>
      <p:grpSp>
        <p:nvGrpSpPr>
          <p:cNvPr id="4" name="Group 48">
            <a:extLst>
              <a:ext uri="{FF2B5EF4-FFF2-40B4-BE49-F238E27FC236}">
                <a16:creationId xmlns:a16="http://schemas.microsoft.com/office/drawing/2014/main" id="{0C73D270-72CC-4E9D-820B-8E3BC5FF3CE9}"/>
              </a:ext>
            </a:extLst>
          </p:cNvPr>
          <p:cNvGrpSpPr>
            <a:grpSpLocks/>
          </p:cNvGrpSpPr>
          <p:nvPr/>
        </p:nvGrpSpPr>
        <p:grpSpPr bwMode="auto">
          <a:xfrm>
            <a:off x="5208684" y="3356992"/>
            <a:ext cx="3560468" cy="2592288"/>
            <a:chOff x="0" y="1085"/>
            <a:chExt cx="32753" cy="25965"/>
          </a:xfrm>
        </p:grpSpPr>
        <p:pic>
          <p:nvPicPr>
            <p:cNvPr id="5" name="Picture 8" descr="cat_math.jpg]">
              <a:extLst>
                <a:ext uri="{FF2B5EF4-FFF2-40B4-BE49-F238E27FC236}">
                  <a16:creationId xmlns:a16="http://schemas.microsoft.com/office/drawing/2014/main" id="{199804C3-BDEE-4AB6-A1EF-014E614B5910}"/>
                </a:ext>
              </a:extLst>
            </p:cNvPr>
            <p:cNvPicPr>
              <a:picLocks noChangeAspect="1"/>
            </p:cNvPicPr>
            <p:nvPr/>
          </p:nvPicPr>
          <p:blipFill>
            <a:blip r:embed="rId2"/>
            <a:srcRect/>
            <a:stretch>
              <a:fillRect/>
            </a:stretch>
          </p:blipFill>
          <p:spPr bwMode="auto">
            <a:xfrm>
              <a:off x="0" y="1085"/>
              <a:ext cx="32753" cy="24061"/>
            </a:xfrm>
            <a:prstGeom prst="rect">
              <a:avLst/>
            </a:prstGeom>
            <a:noFill/>
          </p:spPr>
        </p:pic>
        <p:sp>
          <p:nvSpPr>
            <p:cNvPr id="6" name="Text Box 16">
              <a:extLst>
                <a:ext uri="{FF2B5EF4-FFF2-40B4-BE49-F238E27FC236}">
                  <a16:creationId xmlns:a16="http://schemas.microsoft.com/office/drawing/2014/main" id="{70FDF578-5A26-42AD-AD22-AC70372A43CC}"/>
                </a:ext>
              </a:extLst>
            </p:cNvPr>
            <p:cNvSpPr txBox="1">
              <a:spLocks noChangeArrowheads="1"/>
            </p:cNvSpPr>
            <p:nvPr/>
          </p:nvSpPr>
          <p:spPr bwMode="auto">
            <a:xfrm>
              <a:off x="730" y="24630"/>
              <a:ext cx="31598" cy="242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b="1" dirty="0">
                  <a:latin typeface="Avenir Book"/>
                  <a:ea typeface="Batang" pitchFamily="18" charset="-127"/>
                  <a:cs typeface="Times New Roman" pitchFamily="18" charset="0"/>
                </a:rPr>
                <a:t>“</a:t>
              </a:r>
              <a:r>
                <a:rPr kumimoji="0" lang="en-US" altLang="ko-KR" sz="1000" b="1" i="0" u="none" strike="noStrike" cap="none" normalizeH="0" baseline="0" dirty="0" err="1">
                  <a:ln>
                    <a:noFill/>
                  </a:ln>
                  <a:solidFill>
                    <a:schemeClr val="tx1"/>
                  </a:solidFill>
                  <a:effectLst/>
                  <a:latin typeface="Avenir Book"/>
                  <a:ea typeface="Batang" pitchFamily="18" charset="-127"/>
                  <a:cs typeface="Times New Roman" pitchFamily="18" charset="0"/>
                </a:rPr>
                <a:t>Δίνοντας</a:t>
              </a:r>
              <a:r>
                <a:rPr kumimoji="0" lang="en-US" altLang="ko-KR" sz="1000" b="1" i="0" u="none" strike="noStrike" cap="none" normalizeH="0" baseline="0" dirty="0">
                  <a:ln>
                    <a:noFill/>
                  </a:ln>
                  <a:solidFill>
                    <a:schemeClr val="tx1"/>
                  </a:solidFill>
                  <a:effectLst/>
                  <a:latin typeface="Avenir Book"/>
                  <a:ea typeface="Batang" pitchFamily="18" charset="-127"/>
                  <a:cs typeface="Times New Roman" pitchFamily="18" charset="0"/>
                </a:rPr>
                <a:t> ‘</a:t>
              </a:r>
              <a:r>
                <a:rPr kumimoji="0" lang="en-US" altLang="ko-KR" sz="1000" b="1" i="0" u="none" strike="noStrike" cap="none" normalizeH="0" baseline="0" dirty="0" err="1">
                  <a:ln>
                    <a:noFill/>
                  </a:ln>
                  <a:solidFill>
                    <a:schemeClr val="tx1"/>
                  </a:solidFill>
                  <a:effectLst/>
                  <a:latin typeface="Avenir Book"/>
                  <a:ea typeface="Batang" pitchFamily="18" charset="-127"/>
                  <a:cs typeface="Times New Roman" pitchFamily="18" charset="0"/>
                </a:rPr>
                <a:t>ζωή</a:t>
              </a:r>
              <a:r>
                <a:rPr kumimoji="0" lang="en-US" altLang="ko-KR" sz="1000" b="1" i="0" u="none" strike="noStrike" cap="none" normalizeH="0" baseline="0" dirty="0">
                  <a:ln>
                    <a:noFill/>
                  </a:ln>
                  <a:solidFill>
                    <a:schemeClr val="tx1"/>
                  </a:solidFill>
                  <a:effectLst/>
                  <a:latin typeface="Avenir Book"/>
                  <a:ea typeface="Batang" pitchFamily="18" charset="-127"/>
                  <a:cs typeface="Times New Roman" pitchFamily="18" charset="0"/>
                </a:rPr>
                <a:t>’ </a:t>
              </a:r>
              <a:r>
                <a:rPr kumimoji="0" lang="en-US" altLang="ko-KR" sz="1000" b="1" i="0" u="none" strike="noStrike" cap="none" normalizeH="0" baseline="0" dirty="0" err="1">
                  <a:ln>
                    <a:noFill/>
                  </a:ln>
                  <a:solidFill>
                    <a:schemeClr val="tx1"/>
                  </a:solidFill>
                  <a:effectLst/>
                  <a:latin typeface="Avenir Book"/>
                  <a:ea typeface="Batang" pitchFamily="18" charset="-127"/>
                  <a:cs typeface="Times New Roman" pitchFamily="18" charset="0"/>
                </a:rPr>
                <a:t>σε</a:t>
              </a:r>
              <a:r>
                <a:rPr kumimoji="0" lang="en-US" altLang="ko-KR" sz="1000" b="1" i="0" u="none" strike="noStrike" cap="none" normalizeH="0" baseline="0" dirty="0">
                  <a:ln>
                    <a:noFill/>
                  </a:ln>
                  <a:solidFill>
                    <a:schemeClr val="tx1"/>
                  </a:solidFill>
                  <a:effectLst/>
                  <a:latin typeface="Avenir Book"/>
                  <a:ea typeface="Batang" pitchFamily="18" charset="-127"/>
                  <a:cs typeface="Times New Roman" pitchFamily="18" charset="0"/>
                </a:rPr>
                <a:t> </a:t>
              </a:r>
              <a:r>
                <a:rPr kumimoji="0" lang="en-US" altLang="ko-KR" sz="1000" b="1" i="0" u="none" strike="noStrike" cap="none" normalizeH="0" baseline="0" dirty="0" err="1">
                  <a:ln>
                    <a:noFill/>
                  </a:ln>
                  <a:solidFill>
                    <a:schemeClr val="tx1"/>
                  </a:solidFill>
                  <a:effectLst/>
                  <a:latin typeface="Avenir Book"/>
                  <a:ea typeface="Batang" pitchFamily="18" charset="-127"/>
                  <a:cs typeface="Times New Roman" pitchFamily="18" charset="0"/>
                </a:rPr>
                <a:t>μαθηματικές</a:t>
              </a:r>
              <a:r>
                <a:rPr kumimoji="0" lang="en-US" altLang="ko-KR" sz="1000" b="1" i="0" u="none" strike="noStrike" cap="none" normalizeH="0" baseline="0" dirty="0">
                  <a:ln>
                    <a:noFill/>
                  </a:ln>
                  <a:solidFill>
                    <a:schemeClr val="tx1"/>
                  </a:solidFill>
                  <a:effectLst/>
                  <a:latin typeface="Avenir Book"/>
                  <a:ea typeface="Batang" pitchFamily="18" charset="-127"/>
                  <a:cs typeface="Times New Roman" pitchFamily="18" charset="0"/>
                </a:rPr>
                <a:t> </a:t>
              </a:r>
              <a:r>
                <a:rPr kumimoji="0" lang="en-US" altLang="ko-KR" sz="1000" b="1" i="0" u="none" strike="noStrike" cap="none" normalizeH="0" baseline="0" dirty="0" err="1">
                  <a:ln>
                    <a:noFill/>
                  </a:ln>
                  <a:solidFill>
                    <a:schemeClr val="tx1"/>
                  </a:solidFill>
                  <a:effectLst/>
                  <a:latin typeface="Avenir Book"/>
                  <a:ea typeface="Batang" pitchFamily="18" charset="-127"/>
                  <a:cs typeface="Times New Roman" pitchFamily="18" charset="0"/>
                </a:rPr>
                <a:t>ιδέες</a:t>
              </a:r>
              <a:r>
                <a:rPr lang="en-US" altLang="ko-KR" sz="1000" b="1" dirty="0">
                  <a:latin typeface="Avenir Book"/>
                  <a:ea typeface="Batang" pitchFamily="18" charset="-127"/>
                  <a:cs typeface="Times New Roman" pitchFamily="18" charset="0"/>
                </a:rPr>
                <a:t>”</a:t>
              </a:r>
              <a:r>
                <a:rPr kumimoji="0" lang="en-US" altLang="ko-KR" sz="1000" b="1" i="0" u="none" strike="noStrike" cap="none" normalizeH="0" baseline="0" dirty="0">
                  <a:ln>
                    <a:noFill/>
                  </a:ln>
                  <a:solidFill>
                    <a:schemeClr val="tx1"/>
                  </a:solidFill>
                  <a:effectLst/>
                  <a:latin typeface="Avenir Book"/>
                  <a:ea typeface="Batang" pitchFamily="18" charset="-127"/>
                  <a:cs typeface="Times New Roman" pitchFamily="18" charset="0"/>
                </a:rPr>
                <a:t>(from Skip Morrow’s The Second Official I Hate Cats Book)</a:t>
              </a:r>
              <a:endParaRPr kumimoji="0" lang="en-US" altLang="ko-KR"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1322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1000" y="685800"/>
            <a:ext cx="8229600" cy="4525963"/>
          </a:xfrm>
        </p:spPr>
        <p:txBody>
          <a:bodyPr/>
          <a:lstStyle/>
          <a:p>
            <a:r>
              <a:rPr lang="en-US" dirty="0"/>
              <a:t>T</a:t>
            </a:r>
            <a:r>
              <a:rPr lang="el-GR" dirty="0"/>
              <a:t>ι είναι η διαφοροποιημένη διδασκαλία; (</a:t>
            </a:r>
            <a:r>
              <a:rPr lang="en-US" dirty="0"/>
              <a:t>differentiated teaching</a:t>
            </a:r>
            <a:r>
              <a:rPr lang="el-GR" dirty="0"/>
              <a:t>/</a:t>
            </a:r>
            <a:r>
              <a:rPr lang="en-US" dirty="0"/>
              <a:t>instruction)</a:t>
            </a:r>
            <a:endParaRPr lang="el-GR" dirty="0"/>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667000"/>
            <a:ext cx="2962257" cy="3962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67918"/>
            <a:ext cx="3505200" cy="3359150"/>
          </a:xfrm>
          <a:prstGeom prst="rect">
            <a:avLst/>
          </a:prstGeom>
        </p:spPr>
      </p:pic>
    </p:spTree>
    <p:extLst>
      <p:ext uri="{BB962C8B-B14F-4D97-AF65-F5344CB8AC3E}">
        <p14:creationId xmlns:p14="http://schemas.microsoft.com/office/powerpoint/2010/main" val="253882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96974"/>
          </a:xfrm>
        </p:spPr>
        <p:txBody>
          <a:bodyPr>
            <a:normAutofit/>
          </a:bodyPr>
          <a:lstStyle/>
          <a:p>
            <a:r>
              <a:rPr lang="el-GR" sz="3100" dirty="0"/>
              <a:t>Διαφορετικές μορφές/εκφράσεις της μαθηματικής γλώσσας</a:t>
            </a:r>
            <a:endParaRPr lang="el-GR" dirty="0"/>
          </a:p>
        </p:txBody>
      </p:sp>
      <p:sp>
        <p:nvSpPr>
          <p:cNvPr id="3" name="2 - Θέση περιεχομένου"/>
          <p:cNvSpPr>
            <a:spLocks noGrp="1"/>
          </p:cNvSpPr>
          <p:nvPr>
            <p:ph idx="1"/>
          </p:nvPr>
        </p:nvSpPr>
        <p:spPr>
          <a:xfrm>
            <a:off x="457200" y="1600200"/>
            <a:ext cx="4607856" cy="4525963"/>
          </a:xfrm>
        </p:spPr>
        <p:txBody>
          <a:bodyPr>
            <a:normAutofit fontScale="85000" lnSpcReduction="10000"/>
          </a:bodyPr>
          <a:lstStyle/>
          <a:p>
            <a:pPr marL="342900" lvl="1" indent="-342900">
              <a:buFont typeface="Arial" pitchFamily="34" charset="0"/>
              <a:buChar char="•"/>
            </a:pPr>
            <a:r>
              <a:rPr lang="el-GR" sz="3200" dirty="0"/>
              <a:t>η λεκτική έκφραση(</a:t>
            </a:r>
            <a:r>
              <a:rPr lang="en-US" sz="3200" dirty="0"/>
              <a:t>verbal</a:t>
            </a:r>
            <a:r>
              <a:rPr lang="el-GR" sz="3200" dirty="0"/>
              <a:t>)</a:t>
            </a:r>
          </a:p>
          <a:p>
            <a:pPr marL="342900" lvl="1" indent="-342900">
              <a:buFont typeface="Arial" pitchFamily="34" charset="0"/>
              <a:buChar char="•"/>
            </a:pPr>
            <a:r>
              <a:rPr lang="el-GR" sz="3200" dirty="0"/>
              <a:t>η γραφική (</a:t>
            </a:r>
            <a:r>
              <a:rPr lang="en-US" sz="3200" dirty="0"/>
              <a:t>graphical</a:t>
            </a:r>
            <a:r>
              <a:rPr lang="el-GR" sz="3200" dirty="0"/>
              <a:t>) π.χ. το γράφημα μιας συνάρτησης</a:t>
            </a:r>
          </a:p>
          <a:p>
            <a:pPr marL="342900" lvl="1" indent="-342900">
              <a:buFont typeface="Arial" pitchFamily="34" charset="0"/>
              <a:buChar char="•"/>
            </a:pPr>
            <a:r>
              <a:rPr lang="el-GR" sz="3200" dirty="0"/>
              <a:t>και η συμβολική </a:t>
            </a:r>
            <a:endParaRPr lang="en-US" sz="3200" dirty="0"/>
          </a:p>
          <a:p>
            <a:pPr marL="800100" lvl="3" indent="-342900"/>
            <a:r>
              <a:rPr lang="el-GR" sz="2800" dirty="0"/>
              <a:t>συμβολική-αλγεβρική π.χ. (</a:t>
            </a:r>
            <a:r>
              <a:rPr lang="en-US" sz="2800" dirty="0"/>
              <a:t>F(x) =3x+2</a:t>
            </a:r>
            <a:r>
              <a:rPr lang="el-GR" sz="2800" dirty="0"/>
              <a:t>)</a:t>
            </a:r>
            <a:endParaRPr lang="en-US" sz="2800" dirty="0"/>
          </a:p>
          <a:p>
            <a:pPr marL="800100" lvl="3" indent="-342900"/>
            <a:r>
              <a:rPr lang="el-GR" sz="2800" dirty="0"/>
              <a:t>συμβολική-αριθμητική (π.χ. οι αριθμητικές τιμές της παραπάνω συνάρτησης)</a:t>
            </a:r>
            <a:endParaRPr lang="en-US" sz="2800" dirty="0"/>
          </a:p>
          <a:p>
            <a:endParaRPr lang="el-GR" dirty="0"/>
          </a:p>
        </p:txBody>
      </p:sp>
      <p:grpSp>
        <p:nvGrpSpPr>
          <p:cNvPr id="1026" name="Group 45"/>
          <p:cNvGrpSpPr>
            <a:grpSpLocks noChangeAspect="1"/>
          </p:cNvGrpSpPr>
          <p:nvPr/>
        </p:nvGrpSpPr>
        <p:grpSpPr bwMode="auto">
          <a:xfrm>
            <a:off x="5065056" y="1928802"/>
            <a:ext cx="3790026" cy="2486027"/>
            <a:chOff x="0" y="0"/>
            <a:chExt cx="44755" cy="31155"/>
          </a:xfrm>
        </p:grpSpPr>
        <p:pic>
          <p:nvPicPr>
            <p:cNvPr id="46" name="Picture 1"/>
            <p:cNvPicPr>
              <a:picLocks noChangeAspect="1"/>
            </p:cNvPicPr>
            <p:nvPr/>
          </p:nvPicPr>
          <p:blipFill>
            <a:blip r:embed="rId2"/>
            <a:srcRect/>
            <a:stretch>
              <a:fillRect/>
            </a:stretch>
          </p:blipFill>
          <p:spPr bwMode="auto">
            <a:xfrm>
              <a:off x="0" y="0"/>
              <a:ext cx="42424" cy="26466"/>
            </a:xfrm>
            <a:prstGeom prst="rect">
              <a:avLst/>
            </a:prstGeom>
            <a:noFill/>
          </p:spPr>
        </p:pic>
        <p:sp>
          <p:nvSpPr>
            <p:cNvPr id="47" name="Text Box 19"/>
            <p:cNvSpPr txBox="1">
              <a:spLocks noChangeArrowheads="1"/>
            </p:cNvSpPr>
            <p:nvPr/>
          </p:nvSpPr>
          <p:spPr bwMode="auto">
            <a:xfrm>
              <a:off x="1101" y="26826"/>
              <a:ext cx="43654" cy="432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04913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CA68-6730-4DD0-B2E9-A747949E4EA8}"/>
              </a:ext>
            </a:extLst>
          </p:cNvPr>
          <p:cNvSpPr>
            <a:spLocks noGrp="1"/>
          </p:cNvSpPr>
          <p:nvPr>
            <p:ph idx="1"/>
          </p:nvPr>
        </p:nvSpPr>
        <p:spPr>
          <a:xfrm>
            <a:off x="179512" y="2900882"/>
            <a:ext cx="1440160" cy="528118"/>
          </a:xfrm>
        </p:spPr>
        <p:txBody>
          <a:bodyPr>
            <a:normAutofit fontScale="97500"/>
          </a:bodyPr>
          <a:lstStyle/>
          <a:p>
            <a:pPr marL="0" indent="0">
              <a:buNone/>
            </a:pPr>
            <a:r>
              <a:rPr lang="el-GR" sz="1600" dirty="0"/>
              <a:t>Παράδειγμα 2</a:t>
            </a:r>
            <a:endParaRPr lang="en-US" sz="1600" b="1" dirty="0"/>
          </a:p>
        </p:txBody>
      </p:sp>
      <p:pic>
        <p:nvPicPr>
          <p:cNvPr id="5" name="Picture 2"/>
          <p:cNvPicPr>
            <a:picLocks noGrp="1" noChangeAspect="1" noChangeArrowheads="1"/>
          </p:cNvPicPr>
          <p:nvPr/>
        </p:nvPicPr>
        <p:blipFill>
          <a:blip r:embed="rId2" cstate="print"/>
          <a:srcRect/>
          <a:stretch>
            <a:fillRect/>
          </a:stretch>
        </p:blipFill>
        <p:spPr bwMode="auto">
          <a:xfrm>
            <a:off x="1619672" y="0"/>
            <a:ext cx="7067128" cy="6858000"/>
          </a:xfrm>
          <a:prstGeom prst="rect">
            <a:avLst/>
          </a:prstGeom>
          <a:noFill/>
          <a:ln w="9525">
            <a:noFill/>
            <a:miter lim="800000"/>
            <a:headEnd/>
            <a:tailEnd/>
          </a:ln>
          <a:effectLst/>
        </p:spPr>
      </p:pic>
    </p:spTree>
    <p:extLst>
      <p:ext uri="{BB962C8B-B14F-4D97-AF65-F5344CB8AC3E}">
        <p14:creationId xmlns:p14="http://schemas.microsoft.com/office/powerpoint/2010/main" val="389339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924944"/>
            <a:ext cx="1080120" cy="504056"/>
          </a:xfrm>
        </p:spPr>
        <p:txBody>
          <a:bodyPr>
            <a:normAutofit/>
          </a:bodyPr>
          <a:lstStyle/>
          <a:p>
            <a:pPr marL="0" indent="0">
              <a:buNone/>
            </a:pPr>
            <a:r>
              <a:rPr lang="el-GR" sz="2400" dirty="0"/>
              <a:t>Παρ. 3</a:t>
            </a:r>
          </a:p>
        </p:txBody>
      </p:sp>
      <p:pic>
        <p:nvPicPr>
          <p:cNvPr id="4" name="Εικόνα 3"/>
          <p:cNvPicPr>
            <a:picLocks noChangeAspect="1"/>
          </p:cNvPicPr>
          <p:nvPr/>
        </p:nvPicPr>
        <p:blipFill>
          <a:blip r:embed="rId2"/>
          <a:stretch>
            <a:fillRect/>
          </a:stretch>
        </p:blipFill>
        <p:spPr>
          <a:xfrm>
            <a:off x="1547664" y="116632"/>
            <a:ext cx="7416824" cy="6741368"/>
          </a:xfrm>
          <a:prstGeom prst="rect">
            <a:avLst/>
          </a:prstGeom>
        </p:spPr>
      </p:pic>
    </p:spTree>
    <p:extLst>
      <p:ext uri="{BB962C8B-B14F-4D97-AF65-F5344CB8AC3E}">
        <p14:creationId xmlns:p14="http://schemas.microsoft.com/office/powerpoint/2010/main" val="38473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5601" y="152400"/>
            <a:ext cx="8229600" cy="838200"/>
          </a:xfrm>
        </p:spPr>
        <p:txBody>
          <a:bodyPr/>
          <a:lstStyle/>
          <a:p>
            <a:r>
              <a:rPr lang="el-GR" dirty="0"/>
              <a:t>Παράδειγμα </a:t>
            </a:r>
          </a:p>
        </p:txBody>
      </p:sp>
      <p:pic>
        <p:nvPicPr>
          <p:cNvPr id="5" name="Θέση περιεχομένου 4"/>
          <p:cNvPicPr>
            <a:picLocks noGrp="1" noChangeAspect="1"/>
          </p:cNvPicPr>
          <p:nvPr>
            <p:ph idx="1"/>
          </p:nvPr>
        </p:nvPicPr>
        <p:blipFill>
          <a:blip r:embed="rId2"/>
          <a:stretch>
            <a:fillRect/>
          </a:stretch>
        </p:blipFill>
        <p:spPr>
          <a:xfrm>
            <a:off x="152400" y="1143000"/>
            <a:ext cx="8762999" cy="5410200"/>
          </a:xfrm>
          <a:prstGeom prst="rect">
            <a:avLst/>
          </a:prstGeom>
        </p:spPr>
      </p:pic>
    </p:spTree>
    <p:extLst>
      <p:ext uri="{BB962C8B-B14F-4D97-AF65-F5344CB8AC3E}">
        <p14:creationId xmlns:p14="http://schemas.microsoft.com/office/powerpoint/2010/main" val="209353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FF0000"/>
                </a:solidFill>
              </a:rPr>
              <a:t>Συζήτηση στην τάξη</a:t>
            </a:r>
          </a:p>
        </p:txBody>
      </p:sp>
      <p:sp>
        <p:nvSpPr>
          <p:cNvPr id="3" name="Θέση περιεχομένου 2"/>
          <p:cNvSpPr>
            <a:spLocks noGrp="1"/>
          </p:cNvSpPr>
          <p:nvPr>
            <p:ph idx="1"/>
          </p:nvPr>
        </p:nvSpPr>
        <p:spPr/>
        <p:txBody>
          <a:bodyPr>
            <a:normAutofit/>
          </a:bodyPr>
          <a:lstStyle/>
          <a:p>
            <a:r>
              <a:rPr lang="el-GR" dirty="0"/>
              <a:t>Δίνονται 3 επεισόδια που αφορούν τη διδασκαλία μαθηματικών σε πολυπολιτισμικές τάξεις.</a:t>
            </a:r>
          </a:p>
          <a:p>
            <a:pPr lvl="1"/>
            <a:r>
              <a:rPr lang="el-GR" dirty="0"/>
              <a:t>Αναζητήστε διδακτικές δράσεις των εκπαιδευτικών και αιτιολογήστε τη σημασία τους. </a:t>
            </a:r>
          </a:p>
          <a:p>
            <a:endParaRPr lang="el-GR" dirty="0"/>
          </a:p>
        </p:txBody>
      </p:sp>
    </p:spTree>
    <p:extLst>
      <p:ext uri="{BB962C8B-B14F-4D97-AF65-F5344CB8AC3E}">
        <p14:creationId xmlns:p14="http://schemas.microsoft.com/office/powerpoint/2010/main" val="34267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64123"/>
            <a:ext cx="8229600" cy="1283677"/>
          </a:xfrm>
        </p:spPr>
        <p:txBody>
          <a:bodyPr>
            <a:normAutofit/>
          </a:bodyPr>
          <a:lstStyle/>
          <a:p>
            <a:r>
              <a:rPr lang="el-GR" sz="3200" b="1" dirty="0"/>
              <a:t>Επεισόδιο 1</a:t>
            </a:r>
            <a:r>
              <a:rPr lang="en-US" sz="3200" b="1" dirty="0"/>
              <a:t>: </a:t>
            </a:r>
            <a:r>
              <a:rPr lang="el-GR" sz="3200" b="0" dirty="0"/>
              <a:t>Διδασκα</a:t>
            </a:r>
            <a:r>
              <a:rPr lang="el-GR" sz="3200" dirty="0"/>
              <a:t>λία πρόσθεσης και αφαίρεσης σε αριθμούς από </a:t>
            </a:r>
            <a:r>
              <a:rPr lang="en-US" sz="3200" b="0" dirty="0"/>
              <a:t>1-20.</a:t>
            </a:r>
            <a:endParaRPr lang="el-GR" sz="3200" b="0" dirty="0"/>
          </a:p>
        </p:txBody>
      </p:sp>
      <p:graphicFrame>
        <p:nvGraphicFramePr>
          <p:cNvPr id="6" name="Θέση περιεχομένου 5"/>
          <p:cNvGraphicFramePr>
            <a:graphicFrameLocks noGrp="1"/>
          </p:cNvGraphicFramePr>
          <p:nvPr>
            <p:ph idx="1"/>
          </p:nvPr>
        </p:nvGraphicFramePr>
        <p:xfrm>
          <a:off x="175847" y="1652954"/>
          <a:ext cx="8721968" cy="4185138"/>
        </p:xfrm>
        <a:graphic>
          <a:graphicData uri="http://schemas.openxmlformats.org/drawingml/2006/table">
            <a:tbl>
              <a:tblPr>
                <a:tableStyleId>{5C22544A-7EE6-4342-B048-85BDC9FD1C3A}</a:tableStyleId>
              </a:tblPr>
              <a:tblGrid>
                <a:gridCol w="8721968">
                  <a:extLst>
                    <a:ext uri="{9D8B030D-6E8A-4147-A177-3AD203B41FA5}">
                      <a16:colId xmlns:a16="http://schemas.microsoft.com/office/drawing/2014/main" val="20000"/>
                    </a:ext>
                  </a:extLst>
                </a:gridCol>
              </a:tblGrid>
              <a:tr h="4185138">
                <a:tc>
                  <a:txBody>
                    <a:bodyPr/>
                    <a:lstStyle/>
                    <a:p>
                      <a:pPr marL="0" marR="0" indent="0" algn="just" defTabSz="914400" rtl="0" eaLnBrk="1" fontAlgn="auto" latinLnBrk="0" hangingPunct="1">
                        <a:lnSpc>
                          <a:spcPct val="100000"/>
                        </a:lnSpc>
                        <a:spcBef>
                          <a:spcPts val="1200"/>
                        </a:spcBef>
                        <a:spcAft>
                          <a:spcPts val="300"/>
                        </a:spcAft>
                        <a:buClrTx/>
                        <a:buSzTx/>
                        <a:buFontTx/>
                        <a:buNone/>
                        <a:tabLst/>
                        <a:defRPr/>
                      </a:pPr>
                      <a:r>
                        <a:rPr lang="el-GR" sz="2000" dirty="0">
                          <a:solidFill>
                            <a:srgbClr val="00B050"/>
                          </a:solidFill>
                        </a:rPr>
                        <a:t>Απόσπασμα από συζήτηση</a:t>
                      </a:r>
                      <a:r>
                        <a:rPr lang="el-GR" sz="2000" baseline="0" dirty="0">
                          <a:solidFill>
                            <a:srgbClr val="00B050"/>
                          </a:solidFill>
                        </a:rPr>
                        <a:t> με</a:t>
                      </a:r>
                      <a:r>
                        <a:rPr lang="el-GR" sz="2000" dirty="0">
                          <a:solidFill>
                            <a:srgbClr val="00B050"/>
                          </a:solidFill>
                        </a:rPr>
                        <a:t> έναν δάσκαλο (Τ) ο οποίος εργάζεται σε ένα σχολείο υποδοχής παιδιών προσφύγων. Ο δάσκαλος έχει ήδη διδάξει πώς να προσθέσει φυσικούς αριθμούς μέχρι το 20. </a:t>
                      </a:r>
                      <a:endParaRPr lang="el-GR" sz="2000" dirty="0">
                        <a:solidFill>
                          <a:srgbClr val="00B050"/>
                        </a:solidFill>
                        <a:effectLst/>
                      </a:endParaRPr>
                    </a:p>
                    <a:p>
                      <a:pPr marL="228600" algn="l">
                        <a:lnSpc>
                          <a:spcPct val="100000"/>
                        </a:lnSpc>
                        <a:spcBef>
                          <a:spcPts val="600"/>
                        </a:spcBef>
                        <a:spcAft>
                          <a:spcPts val="300"/>
                        </a:spcAft>
                      </a:pPr>
                      <a:r>
                        <a:rPr lang="el-GR" sz="2000" dirty="0">
                          <a:effectLst/>
                        </a:rPr>
                        <a:t>Τ</a:t>
                      </a:r>
                      <a:r>
                        <a:rPr lang="en-US" sz="2000" dirty="0">
                          <a:effectLst/>
                        </a:rPr>
                        <a:t>:</a:t>
                      </a:r>
                      <a:r>
                        <a:rPr lang="el-GR" sz="2000" dirty="0">
                          <a:effectLst/>
                        </a:rPr>
                        <a:t> </a:t>
                      </a:r>
                      <a:r>
                        <a:rPr lang="el-GR" sz="2000" i="1" dirty="0">
                          <a:effectLst/>
                        </a:rPr>
                        <a:t>Χρησιμοποίησα την </a:t>
                      </a:r>
                      <a:r>
                        <a:rPr lang="el-GR" sz="2000" i="1" dirty="0" err="1">
                          <a:effectLst/>
                        </a:rPr>
                        <a:t>αριθμογραμμή</a:t>
                      </a:r>
                      <a:r>
                        <a:rPr lang="el-GR" sz="2000" i="1" dirty="0">
                          <a:effectLst/>
                        </a:rPr>
                        <a:t> από 1 έως 20 και λειτούργησε. Οι μαθητές μπορούν εύκολα να λύσουν προβλήματα όπως 10 και κάτι ίσο με 15. Πρώτα μαθαίνουμε τους αριθμούς προφορικά, πριν τους γράψουμε με σύμβολα. Εκφράζουμε τους αριθμούς στα αγγλικά, στη συνέχεια στα ελληνικά και στη συνέχεια οι μαθητές λένε τους αριθμούς στη γλώσσα τους. Μου ζήτησαν να επαναλάβω τους αριθμούς στη γλώσσα τους, παρόλο που η προφορά μου δεν ήταν πάντα σωστή. </a:t>
                      </a:r>
                      <a:r>
                        <a:rPr lang="en-US" sz="2000" i="1" dirty="0">
                          <a:effectLst/>
                        </a:rPr>
                        <a:t>  </a:t>
                      </a:r>
                      <a:endParaRPr lang="el-G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10000"/>
                  </a:ext>
                </a:extLst>
              </a:tr>
            </a:tbl>
          </a:graphicData>
        </a:graphic>
      </p:graphicFrame>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spTree>
    <p:extLst>
      <p:ext uri="{BB962C8B-B14F-4D97-AF65-F5344CB8AC3E}">
        <p14:creationId xmlns:p14="http://schemas.microsoft.com/office/powerpoint/2010/main" val="38810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20762"/>
          </a:xfrm>
        </p:spPr>
        <p:txBody>
          <a:bodyPr>
            <a:normAutofit fontScale="90000"/>
          </a:bodyPr>
          <a:lstStyle/>
          <a:p>
            <a:r>
              <a:rPr lang="el-GR" b="1" dirty="0"/>
              <a:t>Επεισόδιο 2</a:t>
            </a:r>
            <a:r>
              <a:rPr lang="el-GR" dirty="0"/>
              <a:t>: Διδασκαλία της έννοιας της παραγώγου</a:t>
            </a: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solidFill>
                  <a:srgbClr val="00B050"/>
                </a:solidFill>
              </a:rPr>
              <a:t>Συνέντευξη με μια 17χρονη μαθήτρια της Γ’ Λυκείου (την </a:t>
            </a:r>
            <a:r>
              <a:rPr lang="el-GR" dirty="0" err="1">
                <a:solidFill>
                  <a:srgbClr val="00B050"/>
                </a:solidFill>
              </a:rPr>
              <a:t>Φατμά</a:t>
            </a:r>
            <a:r>
              <a:rPr lang="el-GR" dirty="0">
                <a:solidFill>
                  <a:srgbClr val="00B050"/>
                </a:solidFill>
              </a:rPr>
              <a:t>) που ζει σε ένα μουσουλμανικό χωριό στη βόρεια Ελλάδα. Η μαθήτρια υποστηρίζει ότι η διδασκαλία της παραγώγου με τη βοήθεια ψηφιακών εργαλείων τη βοήθησε ιδιαίτερα στην κατανόηση της έννοιας</a:t>
            </a:r>
          </a:p>
          <a:p>
            <a:pPr lvl="0"/>
            <a:r>
              <a:rPr lang="el-GR" i="1" dirty="0"/>
              <a:t>Φ: Είδαμε δυναμικά πώς η γραμμή [τέμνουσα] έγινε εφαπτομένη. Είδαμε ότι οι δύο γραμμές [τέμνουσα και εφαπτομένη] έγιναν ένα. Στην τάξη ήταν δύσκολο να το καταλάβω. </a:t>
            </a:r>
          </a:p>
          <a:p>
            <a:pPr lvl="0"/>
            <a:r>
              <a:rPr lang="el-GR" i="1" dirty="0"/>
              <a:t>Τ: Εννοείτε ότι οι λέξεις έγιναν εικόνες; </a:t>
            </a:r>
          </a:p>
          <a:p>
            <a:pPr lvl="0"/>
            <a:r>
              <a:rPr lang="el-GR" i="1" dirty="0"/>
              <a:t>Φ: Ναι. Τώρα, η λέξη «εφαπτομένη» φέρνει στο μυαλό μας μια κινούμενη γραμμή που κόβει την καμπύλη τελικά σε ένα σημείο. Οι εικόνες είναι ευκολότερες από τις λέξεις. </a:t>
            </a:r>
          </a:p>
          <a:p>
            <a:endParaRPr lang="el-GR" dirty="0"/>
          </a:p>
        </p:txBody>
      </p:sp>
    </p:spTree>
    <p:extLst>
      <p:ext uri="{BB962C8B-B14F-4D97-AF65-F5344CB8AC3E}">
        <p14:creationId xmlns:p14="http://schemas.microsoft.com/office/powerpoint/2010/main" val="53671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6493" y="105046"/>
            <a:ext cx="8229600" cy="1114154"/>
          </a:xfrm>
        </p:spPr>
        <p:txBody>
          <a:bodyPr>
            <a:normAutofit fontScale="90000"/>
          </a:bodyPr>
          <a:lstStyle/>
          <a:p>
            <a:r>
              <a:rPr lang="el-GR" b="1" dirty="0"/>
              <a:t>Διδακτικό επεισόδιο 3</a:t>
            </a:r>
            <a:r>
              <a:rPr lang="en-US" dirty="0"/>
              <a:t>: </a:t>
            </a:r>
            <a:r>
              <a:rPr lang="el-GR" dirty="0"/>
              <a:t>Η έννοια του κλάσματος</a:t>
            </a:r>
            <a:endParaRPr lang="el-GR" b="0" dirty="0"/>
          </a:p>
        </p:txBody>
      </p:sp>
      <p:graphicFrame>
        <p:nvGraphicFramePr>
          <p:cNvPr id="6" name="Θέση περιεχομένου 5"/>
          <p:cNvGraphicFramePr>
            <a:graphicFrameLocks noGrp="1"/>
          </p:cNvGraphicFramePr>
          <p:nvPr>
            <p:ph idx="1"/>
          </p:nvPr>
        </p:nvGraphicFramePr>
        <p:xfrm>
          <a:off x="403708" y="1371600"/>
          <a:ext cx="8482385" cy="3466846"/>
        </p:xfrm>
        <a:graphic>
          <a:graphicData uri="http://schemas.openxmlformats.org/drawingml/2006/table">
            <a:tbl>
              <a:tblPr>
                <a:tableStyleId>{5C22544A-7EE6-4342-B048-85BDC9FD1C3A}</a:tableStyleId>
              </a:tblPr>
              <a:tblGrid>
                <a:gridCol w="8482385">
                  <a:extLst>
                    <a:ext uri="{9D8B030D-6E8A-4147-A177-3AD203B41FA5}">
                      <a16:colId xmlns:a16="http://schemas.microsoft.com/office/drawing/2014/main" val="20000"/>
                    </a:ext>
                  </a:extLst>
                </a:gridCol>
              </a:tblGrid>
              <a:tr h="1594337">
                <a:tc>
                  <a:txBody>
                    <a:bodyPr/>
                    <a:lstStyle/>
                    <a:p>
                      <a:r>
                        <a:rPr lang="el-GR" sz="1800" i="1" kern="1200" dirty="0">
                          <a:solidFill>
                            <a:srgbClr val="00B050"/>
                          </a:solidFill>
                          <a:effectLst/>
                          <a:latin typeface="+mn-lt"/>
                          <a:ea typeface="+mn-ea"/>
                          <a:cs typeface="+mn-cs"/>
                        </a:rPr>
                        <a:t>Τα παρακάτω αποσπάσματα αφορούν δύο μαθητές (ο </a:t>
                      </a:r>
                      <a:r>
                        <a:rPr lang="el-GR" sz="1800" i="1" kern="1200" dirty="0" err="1">
                          <a:solidFill>
                            <a:srgbClr val="00B050"/>
                          </a:solidFill>
                          <a:effectLst/>
                          <a:latin typeface="+mn-lt"/>
                          <a:ea typeface="+mn-ea"/>
                          <a:cs typeface="+mn-cs"/>
                        </a:rPr>
                        <a:t>Amir</a:t>
                      </a:r>
                      <a:r>
                        <a:rPr lang="el-GR" sz="1800" i="1" kern="1200" dirty="0">
                          <a:solidFill>
                            <a:srgbClr val="00B050"/>
                          </a:solidFill>
                          <a:effectLst/>
                          <a:latin typeface="+mn-lt"/>
                          <a:ea typeface="+mn-ea"/>
                          <a:cs typeface="+mn-cs"/>
                        </a:rPr>
                        <a:t> και ο </a:t>
                      </a:r>
                      <a:r>
                        <a:rPr lang="el-GR" sz="1800" i="1" kern="1200" dirty="0" err="1">
                          <a:solidFill>
                            <a:srgbClr val="00B050"/>
                          </a:solidFill>
                          <a:effectLst/>
                          <a:latin typeface="+mn-lt"/>
                          <a:ea typeface="+mn-ea"/>
                          <a:cs typeface="+mn-cs"/>
                        </a:rPr>
                        <a:t>Ekim</a:t>
                      </a:r>
                      <a:r>
                        <a:rPr lang="el-GR" sz="1800" i="1" kern="1200" dirty="0">
                          <a:solidFill>
                            <a:srgbClr val="00B050"/>
                          </a:solidFill>
                          <a:effectLst/>
                          <a:latin typeface="+mn-lt"/>
                          <a:ea typeface="+mn-ea"/>
                          <a:cs typeface="+mn-cs"/>
                        </a:rPr>
                        <a:t> ) 12 χρονών την 6ης τάξης δημοτικού σχολείου στη Γερμανία. Και οι δύο μαθητές γεννήθηκαν στη Γερμανία από γονείς μετανάστες, έχουν ως πρώτη γλώσσα την Τουρκική και η επίδοσή τους στα μαθηματικά είναι κάτω από τη μέση. Διαθέτουν καλές δεξιότητες διαπροσωπικής επικοινωνίας αλλά περιορισμένη γλωσσική επάρκεια στη γερμανική γλώσσα. Ο εκπαιδευτικός μιλά μόνο Γερμανικά.</a:t>
                      </a:r>
                      <a:endParaRPr lang="el-GR" dirty="0">
                        <a:solidFill>
                          <a:srgbClr val="00B050"/>
                        </a:solidFill>
                        <a:effectLst/>
                      </a:endParaRPr>
                    </a:p>
                    <a:p>
                      <a:r>
                        <a:rPr lang="el-GR" sz="1800" kern="1200" dirty="0">
                          <a:solidFill>
                            <a:srgbClr val="00B050"/>
                          </a:solidFill>
                          <a:effectLst/>
                          <a:latin typeface="+mn-lt"/>
                          <a:ea typeface="+mn-ea"/>
                          <a:cs typeface="+mn-cs"/>
                        </a:rPr>
                        <a:t>Στην τάξη δόθηκε το παρακάτω πρόβλημα που αφορά τον παγκόσμιο αναλφαβητισμό:</a:t>
                      </a:r>
                      <a:r>
                        <a:rPr lang="el-GR" sz="1800" i="1" kern="1200" dirty="0">
                          <a:solidFill>
                            <a:schemeClr val="dk1"/>
                          </a:solidFill>
                          <a:effectLst/>
                          <a:latin typeface="+mn-lt"/>
                          <a:ea typeface="+mn-ea"/>
                          <a:cs typeface="+mn-cs"/>
                        </a:rPr>
                        <a:t> </a:t>
                      </a:r>
                    </a:p>
                    <a:p>
                      <a:endParaRPr lang="el-GR" sz="1800" i="1" kern="1200" dirty="0">
                        <a:solidFill>
                          <a:schemeClr val="dk1"/>
                        </a:solidFill>
                        <a:effectLst/>
                        <a:latin typeface="+mn-lt"/>
                        <a:ea typeface="+mn-ea"/>
                        <a:cs typeface="+mn-cs"/>
                      </a:endParaRPr>
                    </a:p>
                    <a:p>
                      <a:r>
                        <a:rPr lang="el-GR" sz="1800" i="1" kern="1200" dirty="0">
                          <a:solidFill>
                            <a:schemeClr val="dk1"/>
                          </a:solidFill>
                          <a:effectLst/>
                          <a:latin typeface="+mn-lt"/>
                          <a:ea typeface="+mn-ea"/>
                          <a:cs typeface="+mn-cs"/>
                        </a:rPr>
                        <a:t>«</a:t>
                      </a:r>
                      <a:r>
                        <a:rPr lang="el-GR" sz="1800" i="1" kern="1200" dirty="0">
                          <a:solidFill>
                            <a:srgbClr val="7030A0"/>
                          </a:solidFill>
                          <a:effectLst/>
                          <a:latin typeface="+mn-lt"/>
                          <a:ea typeface="+mn-ea"/>
                          <a:cs typeface="+mn-cs"/>
                        </a:rPr>
                        <a:t>Σύμφωνα με μια έκθεση του ΟΗΕ το 1/4 όλων των ενηλίκων είναι αναλφάβητοι, δηλαδή δεν μπορούν να διαβάσουν. Τα 2/3 όλων των αναλφάβητων είναι γυναίκες. Τι μέρος του συνολικού πληθυσμού είναι οι αναλφάβητες γυναίκες</a:t>
                      </a:r>
                      <a:r>
                        <a:rPr lang="el-GR" sz="1800" i="1" kern="1200" dirty="0">
                          <a:solidFill>
                            <a:schemeClr val="dk1"/>
                          </a:solidFill>
                          <a:effectLst/>
                          <a:latin typeface="+mn-lt"/>
                          <a:ea typeface="+mn-ea"/>
                          <a:cs typeface="+mn-cs"/>
                        </a:rPr>
                        <a:t>;». </a:t>
                      </a:r>
                      <a:endParaRPr lang="el-GR" dirty="0">
                        <a:effectLst/>
                      </a:endParaRPr>
                    </a:p>
                    <a:p>
                      <a:pPr algn="just">
                        <a:lnSpc>
                          <a:spcPct val="115000"/>
                        </a:lnSpc>
                        <a:spcBef>
                          <a:spcPts val="1200"/>
                        </a:spcBef>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10000"/>
                  </a:ext>
                </a:extLst>
              </a:tr>
            </a:tbl>
          </a:graphicData>
        </a:graphic>
      </p:graphicFrame>
      <p:sp>
        <p:nvSpPr>
          <p:cNvPr id="5" name="Θέση αριθμού διαφάνειας 4"/>
          <p:cNvSpPr>
            <a:spLocks noGrp="1"/>
          </p:cNvSpPr>
          <p:nvPr>
            <p:ph type="sldNum" sz="quarter" idx="11"/>
          </p:nvPr>
        </p:nvSpPr>
        <p:spPr/>
        <p:txBody>
          <a:bodyPr/>
          <a:lstStyle/>
          <a:p>
            <a:r>
              <a:rPr lang="es-ES_tradnl" sz="1200" dirty="0"/>
              <a:t>|  </a:t>
            </a:r>
            <a:fld id="{9DD0088F-7E4A-9C4B-9ED2-72FAF1293163}" type="slidenum">
              <a:rPr lang="es-ES_tradnl" smtClean="0"/>
              <a:pPr/>
              <a:t>27</a:t>
            </a:fld>
            <a:endParaRPr lang="es-ES_tradnl" dirty="0"/>
          </a:p>
        </p:txBody>
      </p:sp>
      <p:graphicFrame>
        <p:nvGraphicFramePr>
          <p:cNvPr id="7" name="Θέση περιεχομένου 5"/>
          <p:cNvGraphicFramePr>
            <a:graphicFrameLocks/>
          </p:cNvGraphicFramePr>
          <p:nvPr/>
        </p:nvGraphicFramePr>
        <p:xfrm>
          <a:off x="228600" y="5562600"/>
          <a:ext cx="8534399" cy="1035010"/>
        </p:xfrm>
        <a:graphic>
          <a:graphicData uri="http://schemas.openxmlformats.org/drawingml/2006/table">
            <a:tbl>
              <a:tblPr>
                <a:tableStyleId>{5C22544A-7EE6-4342-B048-85BDC9FD1C3A}</a:tableStyleId>
              </a:tblPr>
              <a:tblGrid>
                <a:gridCol w="8534399">
                  <a:extLst>
                    <a:ext uri="{9D8B030D-6E8A-4147-A177-3AD203B41FA5}">
                      <a16:colId xmlns:a16="http://schemas.microsoft.com/office/drawing/2014/main" val="20000"/>
                    </a:ext>
                  </a:extLst>
                </a:gridCol>
              </a:tblGrid>
              <a:tr h="1035010">
                <a:tc>
                  <a:txBody>
                    <a:bodyPr/>
                    <a:lstStyle/>
                    <a:p>
                      <a:r>
                        <a:rPr lang="el-GR" sz="1800" kern="1200" dirty="0">
                          <a:solidFill>
                            <a:schemeClr val="dk1"/>
                          </a:solidFill>
                          <a:effectLst/>
                          <a:latin typeface="+mn-lt"/>
                          <a:ea typeface="+mn-ea"/>
                          <a:cs typeface="+mn-cs"/>
                        </a:rPr>
                        <a:t>Αφού ο </a:t>
                      </a:r>
                      <a:r>
                        <a:rPr lang="en-GB" sz="1800" kern="1200" dirty="0">
                          <a:solidFill>
                            <a:schemeClr val="dk1"/>
                          </a:solidFill>
                          <a:effectLst/>
                          <a:latin typeface="+mn-lt"/>
                          <a:ea typeface="+mn-ea"/>
                          <a:cs typeface="+mn-cs"/>
                        </a:rPr>
                        <a:t>Amir</a:t>
                      </a:r>
                      <a:r>
                        <a:rPr lang="el-GR" sz="1800" kern="1200" dirty="0">
                          <a:solidFill>
                            <a:schemeClr val="dk1"/>
                          </a:solidFill>
                          <a:effectLst/>
                          <a:latin typeface="+mn-lt"/>
                          <a:ea typeface="+mn-ea"/>
                          <a:cs typeface="+mn-cs"/>
                        </a:rPr>
                        <a:t> και ο </a:t>
                      </a:r>
                      <a:r>
                        <a:rPr lang="en-GB" sz="1800" kern="1200" dirty="0" err="1">
                          <a:solidFill>
                            <a:schemeClr val="dk1"/>
                          </a:solidFill>
                          <a:effectLst/>
                          <a:latin typeface="+mn-lt"/>
                          <a:ea typeface="+mn-ea"/>
                          <a:cs typeface="+mn-cs"/>
                        </a:rPr>
                        <a:t>Ekim</a:t>
                      </a:r>
                      <a:r>
                        <a:rPr lang="el-GR" sz="1800" kern="1200" dirty="0">
                          <a:solidFill>
                            <a:schemeClr val="dk1"/>
                          </a:solidFill>
                          <a:effectLst/>
                          <a:latin typeface="+mn-lt"/>
                          <a:ea typeface="+mn-ea"/>
                          <a:cs typeface="+mn-cs"/>
                        </a:rPr>
                        <a:t> είχαν διαβάσει το πρόβλημα, ο δάσκαλος ζήτησε από αυτούς να αναδιατυπώσουν το πρόβλημα με τα δικά τους λόγια. Στο επόμενο απόσπασμα, ο </a:t>
                      </a:r>
                      <a:r>
                        <a:rPr lang="en-GB" sz="1800" kern="1200" dirty="0" err="1">
                          <a:solidFill>
                            <a:schemeClr val="dk1"/>
                          </a:solidFill>
                          <a:effectLst/>
                          <a:latin typeface="+mn-lt"/>
                          <a:ea typeface="+mn-ea"/>
                          <a:cs typeface="+mn-cs"/>
                        </a:rPr>
                        <a:t>Ekim</a:t>
                      </a:r>
                      <a:r>
                        <a:rPr lang="el-GR" sz="1800" kern="1200" dirty="0">
                          <a:solidFill>
                            <a:schemeClr val="dk1"/>
                          </a:solidFill>
                          <a:effectLst/>
                          <a:latin typeface="+mn-lt"/>
                          <a:ea typeface="+mn-ea"/>
                          <a:cs typeface="+mn-cs"/>
                        </a:rPr>
                        <a:t> προσπαθεί να κατανοήσει τη φράση "2/3 όλων των αναλφάβητων είναι γυναίκες": </a:t>
                      </a:r>
                    </a:p>
                  </a:txBody>
                  <a:tcPr marL="89535" marR="8953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960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800" y="152401"/>
            <a:ext cx="8382000" cy="1447800"/>
          </a:xfrm>
        </p:spPr>
        <p:txBody>
          <a:bodyPr>
            <a:normAutofit/>
          </a:bodyPr>
          <a:lstStyle/>
          <a:p>
            <a:pPr lvl="0"/>
            <a:r>
              <a:rPr lang="en-GB" sz="1800" dirty="0" err="1"/>
              <a:t>Ekim</a:t>
            </a:r>
            <a:r>
              <a:rPr lang="el-GR" sz="1800" dirty="0"/>
              <a:t>: Από ένα τέταρτο είναι τα δύο τρίτα.</a:t>
            </a:r>
          </a:p>
          <a:p>
            <a:pPr lvl="0"/>
            <a:r>
              <a:rPr lang="en-GB" sz="1800" dirty="0"/>
              <a:t>Amir</a:t>
            </a:r>
            <a:r>
              <a:rPr lang="el-GR" sz="1800" dirty="0"/>
              <a:t>: Γυναίκες</a:t>
            </a:r>
          </a:p>
          <a:p>
            <a:pPr lvl="0"/>
            <a:r>
              <a:rPr lang="en-GB" sz="1800" dirty="0" err="1"/>
              <a:t>Ekim</a:t>
            </a:r>
            <a:r>
              <a:rPr lang="el-GR" sz="1800" dirty="0"/>
              <a:t>: Δηλαδή όποιος δεν μπορεί να διαβάσει. ... τα δύο τρίτα [ψιθυρίζοντας], δύο τρίτα γυναίκες, που δεν μπορούν να διαβάσουν.</a:t>
            </a:r>
            <a:endParaRPr lang="el-GR" dirty="0"/>
          </a:p>
        </p:txBody>
      </p:sp>
      <p:sp>
        <p:nvSpPr>
          <p:cNvPr id="7" name="Rectangle 6"/>
          <p:cNvSpPr>
            <a:spLocks noChangeArrowheads="1"/>
          </p:cNvSpPr>
          <p:nvPr/>
        </p:nvSpPr>
        <p:spPr bwMode="auto">
          <a:xfrm>
            <a:off x="558846" y="2066265"/>
            <a:ext cx="33794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Ο δάσκαλος ζητά από τους μαθητές να αναπαραστήσουν το πρόβλημα με κάποιο τρόπο. Οι μαθητές σχεδιάζουν την παρακάτω αναπαράσταση.</a:t>
            </a:r>
            <a:endParaRPr kumimoji="0" lang="el-GR" sz="1600" b="0" i="0" u="none" strike="noStrike" cap="none" normalizeH="0" baseline="0" dirty="0">
              <a:ln>
                <a:noFill/>
              </a:ln>
              <a:solidFill>
                <a:srgbClr val="00B050"/>
              </a:solidFill>
              <a:effectLst/>
              <a:latin typeface="Arial" panose="020B0604020202020204" pitchFamily="34" charset="0"/>
            </a:endParaRPr>
          </a:p>
        </p:txBody>
      </p:sp>
      <p:pic>
        <p:nvPicPr>
          <p:cNvPr id="10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057400" cy="2426901"/>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75422" y="3609548"/>
            <a:ext cx="8763000" cy="1689565"/>
          </a:xfrm>
          <a:prstGeom prst="rect">
            <a:avLst/>
          </a:prstGeom>
        </p:spPr>
        <p:txBody>
          <a:bodyPr wrap="square">
            <a:spAutoFit/>
          </a:bodyPr>
          <a:lstStyle/>
          <a:p>
            <a:pPr>
              <a:lnSpc>
                <a:spcPct val="107000"/>
              </a:lnSpc>
              <a:spcAft>
                <a:spcPts val="300"/>
              </a:spcAft>
            </a:pPr>
            <a:r>
              <a:rPr lang="en-US" dirty="0">
                <a:latin typeface="Calibri" panose="020F0502020204030204" pitchFamily="34" charset="0"/>
                <a:ea typeface="Calibri" panose="020F0502020204030204" pitchFamily="34" charset="0"/>
                <a:cs typeface="Calibri" panose="020F0502020204030204" pitchFamily="34" charset="0"/>
              </a:rPr>
              <a:t>E</a:t>
            </a:r>
            <a:r>
              <a:rPr lang="el-GR" dirty="0" err="1">
                <a:latin typeface="Calibri" panose="020F0502020204030204" pitchFamily="34" charset="0"/>
                <a:ea typeface="Calibri" panose="020F0502020204030204" pitchFamily="34" charset="0"/>
                <a:cs typeface="Calibri" panose="020F0502020204030204" pitchFamily="34" charset="0"/>
              </a:rPr>
              <a:t>κπ</a:t>
            </a:r>
            <a:r>
              <a:rPr lang="el-GR" dirty="0">
                <a:latin typeface="Calibri" panose="020F0502020204030204" pitchFamily="34" charset="0"/>
                <a:ea typeface="Calibri" panose="020F0502020204030204" pitchFamily="34" charset="0"/>
                <a:cs typeface="Calibri" panose="020F0502020204030204" pitchFamily="34" charset="0"/>
              </a:rPr>
              <a:t>:, μπορείτε να μου εξηγήσετε τι αναπαριστά το σχήμα που σχεδιάσατε;</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l-GR" dirty="0" err="1">
                <a:latin typeface="Calibri" panose="020F0502020204030204" pitchFamily="34" charset="0"/>
                <a:ea typeface="Calibri" panose="020F0502020204030204" pitchFamily="34" charset="0"/>
                <a:cs typeface="Calibri" panose="020F0502020204030204" pitchFamily="34" charset="0"/>
              </a:rPr>
              <a:t>Ekim</a:t>
            </a:r>
            <a:r>
              <a:rPr lang="el-GR" dirty="0">
                <a:latin typeface="Calibri" panose="020F0502020204030204" pitchFamily="34" charset="0"/>
                <a:ea typeface="Calibri" panose="020F0502020204030204" pitchFamily="34" charset="0"/>
                <a:cs typeface="Calibri" panose="020F0502020204030204" pitchFamily="34" charset="0"/>
              </a:rPr>
              <a:t>: Λοιπόν αυτό [το </a:t>
            </a:r>
            <a:r>
              <a:rPr lang="el-GR" dirty="0" err="1">
                <a:latin typeface="Calibri" panose="020F0502020204030204" pitchFamily="34" charset="0"/>
                <a:ea typeface="Calibri" panose="020F0502020204030204" pitchFamily="34" charset="0"/>
                <a:cs typeface="Calibri" panose="020F0502020204030204" pitchFamily="34" charset="0"/>
              </a:rPr>
              <a:t>γραμμοσκιασμένο</a:t>
            </a:r>
            <a:r>
              <a:rPr lang="el-GR" dirty="0">
                <a:latin typeface="Calibri" panose="020F0502020204030204" pitchFamily="34" charset="0"/>
                <a:ea typeface="Calibri" panose="020F0502020204030204" pitchFamily="34" charset="0"/>
                <a:cs typeface="Calibri" panose="020F0502020204030204" pitchFamily="34" charset="0"/>
              </a:rPr>
              <a:t> μέρος του τετράγωνου] είναι όλοι οι ενήλικες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l-GR" dirty="0" err="1">
                <a:latin typeface="Calibri" panose="020F0502020204030204" pitchFamily="34" charset="0"/>
                <a:ea typeface="Calibri" panose="020F0502020204030204" pitchFamily="34" charset="0"/>
                <a:cs typeface="Calibri" panose="020F0502020204030204" pitchFamily="34" charset="0"/>
              </a:rPr>
              <a:t>Amir</a:t>
            </a:r>
            <a:r>
              <a:rPr lang="el-GR" dirty="0">
                <a:latin typeface="Calibri" panose="020F0502020204030204" pitchFamily="34" charset="0"/>
                <a:ea typeface="Calibri" panose="020F0502020204030204" pitchFamily="34" charset="0"/>
                <a:cs typeface="Calibri" panose="020F0502020204030204" pitchFamily="34" charset="0"/>
              </a:rPr>
              <a:t>: [συμπληρώνει] που δεν μπορούν να διαβάσουν.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l-GR" dirty="0" err="1">
                <a:latin typeface="Calibri" panose="020F0502020204030204" pitchFamily="34" charset="0"/>
                <a:ea typeface="Calibri" panose="020F0502020204030204" pitchFamily="34" charset="0"/>
                <a:cs typeface="Calibri" panose="020F0502020204030204" pitchFamily="34" charset="0"/>
              </a:rPr>
              <a:t>Ekim</a:t>
            </a:r>
            <a:r>
              <a:rPr lang="el-GR" dirty="0">
                <a:latin typeface="Calibri" panose="020F0502020204030204" pitchFamily="34" charset="0"/>
                <a:ea typeface="Calibri" panose="020F0502020204030204" pitchFamily="34" charset="0"/>
                <a:cs typeface="Calibri" panose="020F0502020204030204" pitchFamily="34" charset="0"/>
              </a:rPr>
              <a:t>: ακριβώς που δεν μπορούν να διαβάσουν.... [σχεδιάζει το παρακάτω σχήμα και εξηγεί] Και από αυτά, τώρα τα δύο τρίτα είναι γυναίκες που δεν μπορούν να διαβάσουν.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0"/>
          <p:cNvPicPr/>
          <p:nvPr/>
        </p:nvPicPr>
        <p:blipFill>
          <a:blip r:embed="rId3" cstate="print">
            <a:extLst>
              <a:ext uri="{28A0092B-C50C-407E-A947-70E740481C1C}">
                <a14:useLocalDpi xmlns:a14="http://schemas.microsoft.com/office/drawing/2010/main" val="0"/>
              </a:ext>
            </a:extLst>
          </a:blip>
          <a:stretch>
            <a:fillRect/>
          </a:stretch>
        </p:blipFill>
        <p:spPr>
          <a:xfrm>
            <a:off x="6324600" y="5357554"/>
            <a:ext cx="2024380" cy="1345565"/>
          </a:xfrm>
          <a:prstGeom prst="rect">
            <a:avLst/>
          </a:prstGeom>
        </p:spPr>
      </p:pic>
    </p:spTree>
    <p:extLst>
      <p:ext uri="{BB962C8B-B14F-4D97-AF65-F5344CB8AC3E}">
        <p14:creationId xmlns:p14="http://schemas.microsoft.com/office/powerpoint/2010/main" val="244572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a:xfrm>
            <a:off x="457200" y="1417638"/>
            <a:ext cx="8458200" cy="5287962"/>
          </a:xfrm>
        </p:spPr>
        <p:txBody>
          <a:bodyPr>
            <a:normAutofit fontScale="77500" lnSpcReduction="20000"/>
          </a:bodyPr>
          <a:lstStyle/>
          <a:p>
            <a:r>
              <a:rPr lang="el-GR" dirty="0"/>
              <a:t>Σοφού, Α. (2019). Απόψεις καθηγητών Μαθηματικών Δευτεροβάθμιας Εκπαίδευσης για τη διδασκαλία και την εκπαιδευτική συμπερίληψη μαθητών με ήπιες εκπαιδευτικές ανάγκες: Σύγκριση με τις απόψεις καθηγητών άλλων ειδικοτήτων. </a:t>
            </a:r>
            <a:r>
              <a:rPr lang="el-GR"/>
              <a:t>Διπλωματική εργασία. </a:t>
            </a:r>
            <a:endParaRPr lang="el-GR" dirty="0"/>
          </a:p>
          <a:p>
            <a:r>
              <a:rPr lang="en-US" dirty="0" err="1"/>
              <a:t>Roos</a:t>
            </a:r>
            <a:r>
              <a:rPr lang="en-US" dirty="0"/>
              <a:t>, H. (2019). Inclusion in mathematics education: an ideology, a way of teaching, or both?. </a:t>
            </a:r>
            <a:r>
              <a:rPr lang="en-US" i="1" dirty="0"/>
              <a:t>Educational Studies in Mathematics</a:t>
            </a:r>
            <a:r>
              <a:rPr lang="en-US" dirty="0"/>
              <a:t>, </a:t>
            </a:r>
            <a:r>
              <a:rPr lang="en-US" i="1" dirty="0"/>
              <a:t>100</a:t>
            </a:r>
            <a:r>
              <a:rPr lang="en-US" dirty="0"/>
              <a:t>(1), 25-41.</a:t>
            </a:r>
          </a:p>
          <a:p>
            <a:r>
              <a:rPr lang="en-US" dirty="0" err="1"/>
              <a:t>DeSimone</a:t>
            </a:r>
            <a:r>
              <a:rPr lang="en-US" dirty="0"/>
              <a:t>, J. R., &amp; </a:t>
            </a:r>
            <a:r>
              <a:rPr lang="en-US" dirty="0" err="1"/>
              <a:t>Parmar</a:t>
            </a:r>
            <a:r>
              <a:rPr lang="en-US" dirty="0"/>
              <a:t>, R. S. (2006). Middle school mathematics teachers' beliefs about inclusion of students with learning disabilities. </a:t>
            </a:r>
            <a:r>
              <a:rPr lang="en-US" i="1" dirty="0"/>
              <a:t>Learning Disabilities Research &amp; Practice</a:t>
            </a:r>
            <a:r>
              <a:rPr lang="en-US" dirty="0"/>
              <a:t>, </a:t>
            </a:r>
            <a:r>
              <a:rPr lang="en-US" i="1" dirty="0"/>
              <a:t>21</a:t>
            </a:r>
            <a:r>
              <a:rPr lang="en-US" dirty="0"/>
              <a:t>(2), 98-110.</a:t>
            </a:r>
          </a:p>
          <a:p>
            <a:r>
              <a:rPr lang="en-US" dirty="0"/>
              <a:t>Askew, M. (2015). Diversity, inclusion and equity in mathematics classrooms: From individual problems to collective possibility. In </a:t>
            </a:r>
            <a:r>
              <a:rPr lang="en-US" i="1" dirty="0"/>
              <a:t>Diversity in mathematics education</a:t>
            </a:r>
            <a:r>
              <a:rPr lang="en-US" dirty="0"/>
              <a:t> (pp. 129-145). Springer, Cham</a:t>
            </a:r>
            <a:endParaRPr lang="el-GR" dirty="0"/>
          </a:p>
          <a:p>
            <a:endParaRPr lang="el-GR" dirty="0"/>
          </a:p>
          <a:p>
            <a:endParaRPr lang="el-GR" dirty="0"/>
          </a:p>
        </p:txBody>
      </p:sp>
    </p:spTree>
    <p:extLst>
      <p:ext uri="{BB962C8B-B14F-4D97-AF65-F5344CB8AC3E}">
        <p14:creationId xmlns:p14="http://schemas.microsoft.com/office/powerpoint/2010/main" val="279719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652" y="1600200"/>
            <a:ext cx="7442695" cy="4525963"/>
          </a:xfrm>
        </p:spPr>
      </p:pic>
    </p:spTree>
    <p:extLst>
      <p:ext uri="{BB962C8B-B14F-4D97-AF65-F5344CB8AC3E}">
        <p14:creationId xmlns:p14="http://schemas.microsoft.com/office/powerpoint/2010/main" val="341983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92162"/>
          </a:xfrm>
        </p:spPr>
        <p:txBody>
          <a:bodyPr/>
          <a:lstStyle/>
          <a:p>
            <a:r>
              <a:rPr lang="el-GR" dirty="0"/>
              <a:t>Γιατί;</a:t>
            </a:r>
          </a:p>
        </p:txBody>
      </p:sp>
      <p:sp>
        <p:nvSpPr>
          <p:cNvPr id="3" name="Θέση περιεχομένου 2"/>
          <p:cNvSpPr>
            <a:spLocks noGrp="1"/>
          </p:cNvSpPr>
          <p:nvPr>
            <p:ph idx="1"/>
          </p:nvPr>
        </p:nvSpPr>
        <p:spPr>
          <a:xfrm>
            <a:off x="457200" y="1600200"/>
            <a:ext cx="8229600" cy="5029200"/>
          </a:xfrm>
        </p:spPr>
        <p:txBody>
          <a:bodyPr>
            <a:normAutofit fontScale="77500" lnSpcReduction="20000"/>
          </a:bodyPr>
          <a:lstStyle/>
          <a:p>
            <a:r>
              <a:rPr lang="el-GR" dirty="0"/>
              <a:t>Η </a:t>
            </a:r>
            <a:r>
              <a:rPr lang="el-GR" b="1" dirty="0">
                <a:solidFill>
                  <a:srgbClr val="0070C0"/>
                </a:solidFill>
              </a:rPr>
              <a:t>διαφοροποιημένη διδασκαλία </a:t>
            </a:r>
            <a:r>
              <a:rPr lang="el-GR" dirty="0"/>
              <a:t>είναι μια θεωρία διδασκαλίας βασισμένη στην αρχή ότι </a:t>
            </a:r>
            <a:r>
              <a:rPr lang="el-GR" b="1" dirty="0"/>
              <a:t>οι διδακτικές προσεγγίσεις πρέπει να ποικίλουν και να προσαρμόζονται σε σχέση με τους ατομικό προφίλ των μαθητών της κάθε τάξης.</a:t>
            </a:r>
            <a:endParaRPr lang="en-US" b="1" dirty="0"/>
          </a:p>
          <a:p>
            <a:pPr lvl="1"/>
            <a:r>
              <a:rPr lang="el-GR" dirty="0"/>
              <a:t>Δεν είναι όλοι οι μαθητές ίδιοι ως προς τον τρόπο και τον ρυθμό που μαθαίνουν, τα ενδιαφέροντά τους, τις προηγούμενες γνώσεις τους και τις εμπειρίες τους, την κουλτούρα τους, τη γλώσσα τους κλπ. </a:t>
            </a:r>
          </a:p>
          <a:p>
            <a:r>
              <a:rPr lang="el-GR" dirty="0"/>
              <a:t>Οι εκπαιδευτικοί που διαφοροποιούν την διδασκαλία </a:t>
            </a:r>
            <a:r>
              <a:rPr lang="el-GR" b="1" dirty="0"/>
              <a:t>αναγνωρίζουν </a:t>
            </a:r>
            <a:r>
              <a:rPr lang="el-GR" dirty="0"/>
              <a:t>ότι οι μαθητές διαφέρουν μεταξύ τους και</a:t>
            </a:r>
            <a:r>
              <a:rPr lang="en-US" dirty="0"/>
              <a:t> </a:t>
            </a:r>
            <a:r>
              <a:rPr lang="el-GR" b="1" dirty="0"/>
              <a:t>συνειδητοποιούν</a:t>
            </a:r>
            <a:r>
              <a:rPr lang="el-GR" dirty="0"/>
              <a:t> ότι πρέπει να αλλάξουν τον τρόπο που διδάσκουν. </a:t>
            </a:r>
          </a:p>
          <a:p>
            <a:pPr lvl="1"/>
            <a:r>
              <a:rPr lang="el-GR" dirty="0"/>
              <a:t>Μέσω της διαφοροποιημένης διδασκαλίας, οι μαθητές θα φτάσουν στον ίδιο τόπο, αλλά θα ακολουθήσουν διαφορετικές διαδρομές.</a:t>
            </a:r>
          </a:p>
        </p:txBody>
      </p:sp>
    </p:spTree>
    <p:extLst>
      <p:ext uri="{BB962C8B-B14F-4D97-AF65-F5344CB8AC3E}">
        <p14:creationId xmlns:p14="http://schemas.microsoft.com/office/powerpoint/2010/main" val="303826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Τι είναι η διαφοροποιημένη διδασκαλία;</a:t>
            </a:r>
          </a:p>
        </p:txBody>
      </p:sp>
      <p:sp>
        <p:nvSpPr>
          <p:cNvPr id="3" name="Θέση περιεχομένου 2"/>
          <p:cNvSpPr>
            <a:spLocks noGrp="1"/>
          </p:cNvSpPr>
          <p:nvPr>
            <p:ph idx="1"/>
          </p:nvPr>
        </p:nvSpPr>
        <p:spPr>
          <a:xfrm>
            <a:off x="457200" y="1600200"/>
            <a:ext cx="8229600" cy="5257800"/>
          </a:xfrm>
        </p:spPr>
        <p:txBody>
          <a:bodyPr>
            <a:normAutofit fontScale="70000" lnSpcReduction="20000"/>
          </a:bodyPr>
          <a:lstStyle/>
          <a:p>
            <a:r>
              <a:rPr lang="el-GR" dirty="0"/>
              <a:t>Η </a:t>
            </a:r>
            <a:r>
              <a:rPr lang="el-GR" b="1" dirty="0">
                <a:solidFill>
                  <a:srgbClr val="0070C0"/>
                </a:solidFill>
              </a:rPr>
              <a:t>διαφοροποιημένη διδασκαλία</a:t>
            </a:r>
            <a:r>
              <a:rPr lang="el-GR" dirty="0"/>
              <a:t> είναι μια παιδαγωγική προσέγγιση</a:t>
            </a:r>
          </a:p>
          <a:p>
            <a:pPr lvl="1"/>
            <a:r>
              <a:rPr lang="el-GR" dirty="0"/>
              <a:t>μια σειρά πρακτικών διδασκαλίας με σκοπό την προσαρμογή του μαθήματος στις ανάγκες </a:t>
            </a:r>
            <a:r>
              <a:rPr lang="el-GR" b="1" dirty="0"/>
              <a:t>όλων </a:t>
            </a:r>
            <a:r>
              <a:rPr lang="el-GR" dirty="0"/>
              <a:t>των μαθητών μιας τάξης. </a:t>
            </a:r>
          </a:p>
          <a:p>
            <a:pPr lvl="1"/>
            <a:r>
              <a:rPr lang="el-GR" dirty="0">
                <a:solidFill>
                  <a:srgbClr val="0070C0"/>
                </a:solidFill>
              </a:rPr>
              <a:t>δίνει στους μαθητές  πολλές επιλογές για να κατανοήσουν ιδέες, έννοιες και διαδικασίες.</a:t>
            </a:r>
          </a:p>
          <a:p>
            <a:r>
              <a:rPr lang="el-GR" dirty="0"/>
              <a:t>Η διαφοροποίηση διαμορφώνει μια προσέγγιση στη διδασκαλία στην οποία οι εκπαιδευτικοί τροποποιούν προοδευτικά</a:t>
            </a:r>
          </a:p>
          <a:p>
            <a:pPr lvl="1"/>
            <a:r>
              <a:rPr lang="el-GR" dirty="0">
                <a:solidFill>
                  <a:srgbClr val="0070C0"/>
                </a:solidFill>
              </a:rPr>
              <a:t>το περιεχόμενο του μαθήματος, </a:t>
            </a:r>
          </a:p>
          <a:p>
            <a:pPr lvl="1"/>
            <a:r>
              <a:rPr lang="el-GR" dirty="0">
                <a:solidFill>
                  <a:srgbClr val="0070C0"/>
                </a:solidFill>
              </a:rPr>
              <a:t>τις μεθόδους διδασκαλίας, </a:t>
            </a:r>
          </a:p>
          <a:p>
            <a:pPr lvl="1"/>
            <a:r>
              <a:rPr lang="el-GR" dirty="0">
                <a:solidFill>
                  <a:srgbClr val="0070C0"/>
                </a:solidFill>
              </a:rPr>
              <a:t>τις διδακτικές τους πηγές, </a:t>
            </a:r>
          </a:p>
          <a:p>
            <a:pPr lvl="1"/>
            <a:r>
              <a:rPr lang="el-GR" dirty="0">
                <a:solidFill>
                  <a:srgbClr val="0070C0"/>
                </a:solidFill>
              </a:rPr>
              <a:t>τις μαθησιακές τους δραστηριότητες </a:t>
            </a:r>
          </a:p>
          <a:p>
            <a:pPr marL="457200" lvl="1" indent="0">
              <a:buNone/>
            </a:pPr>
            <a:r>
              <a:rPr lang="el-GR" dirty="0"/>
              <a:t>για να αντιμετωπίσουν τις ποικίλες ανάγκες μεμονωμένων μαθητών και μικρών ομάδων μαθητών και για να μεγιστοποιήσουν τη μαθησιακή ευκαιρία για κάθε μαθητή σε μια τάξη.</a:t>
            </a:r>
          </a:p>
          <a:p>
            <a:r>
              <a:rPr lang="el-GR" dirty="0"/>
              <a:t>Το αντίθετο της διαφοροποιημένης διδασκαλίας είναι η </a:t>
            </a:r>
            <a:r>
              <a:rPr lang="el-GR" dirty="0">
                <a:solidFill>
                  <a:srgbClr val="00B050"/>
                </a:solidFill>
              </a:rPr>
              <a:t>μονοδιάστατη διδασκαλία </a:t>
            </a:r>
            <a:r>
              <a:rPr lang="el-GR" dirty="0"/>
              <a:t>που απευθύνεται </a:t>
            </a:r>
            <a:r>
              <a:rPr lang="el-GR" dirty="0">
                <a:solidFill>
                  <a:srgbClr val="00B050"/>
                </a:solidFill>
              </a:rPr>
              <a:t>σε όλους τους μαθητές με τον ίδιο τρόπο.</a:t>
            </a:r>
          </a:p>
        </p:txBody>
      </p:sp>
    </p:spTree>
    <p:extLst>
      <p:ext uri="{BB962C8B-B14F-4D97-AF65-F5344CB8AC3E}">
        <p14:creationId xmlns:p14="http://schemas.microsoft.com/office/powerpoint/2010/main" val="408559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idx="1"/>
          </p:nvPr>
        </p:nvSpPr>
        <p:spPr>
          <a:xfrm>
            <a:off x="457200" y="1600201"/>
            <a:ext cx="8229600" cy="2362200"/>
          </a:xfrm>
        </p:spPr>
        <p:txBody>
          <a:bodyPr>
            <a:normAutofit fontScale="85000" lnSpcReduction="10000"/>
          </a:bodyPr>
          <a:lstStyle/>
          <a:p>
            <a:r>
              <a:rPr lang="el-GR" dirty="0"/>
              <a:t>Από τη σχολική σας εμπειρία, σε ποιο σημείο θα κατατάσσατε τη συνήθη διδασκαλία στις τάξεις που συμμετείχατε σαν μαθητές/φοιτητές.</a:t>
            </a:r>
          </a:p>
          <a:p>
            <a:r>
              <a:rPr lang="el-GR" dirty="0"/>
              <a:t>Αιτιολογείστε την άποψή σας (δώστε παραδείγματα με τα οποία τεκμηριώνετε την άποψή σας).</a:t>
            </a:r>
          </a:p>
        </p:txBody>
      </p:sp>
      <p:cxnSp>
        <p:nvCxnSpPr>
          <p:cNvPr id="5" name="Ευθύγραμμο βέλος σύνδεσης 4"/>
          <p:cNvCxnSpPr/>
          <p:nvPr/>
        </p:nvCxnSpPr>
        <p:spPr>
          <a:xfrm>
            <a:off x="1638300" y="5561682"/>
            <a:ext cx="5715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4343400" y="5486400"/>
            <a:ext cx="0" cy="76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5715000"/>
            <a:ext cx="304800" cy="381000"/>
          </a:xfrm>
          <a:prstGeom prst="rect">
            <a:avLst/>
          </a:prstGeom>
          <a:noFill/>
        </p:spPr>
        <p:txBody>
          <a:bodyPr wrap="square" rtlCol="0">
            <a:spAutoFit/>
          </a:bodyPr>
          <a:lstStyle/>
          <a:p>
            <a:r>
              <a:rPr lang="el-GR" dirty="0"/>
              <a:t>0</a:t>
            </a:r>
          </a:p>
        </p:txBody>
      </p:sp>
      <p:sp>
        <p:nvSpPr>
          <p:cNvPr id="11" name="TextBox 10"/>
          <p:cNvSpPr txBox="1"/>
          <p:nvPr/>
        </p:nvSpPr>
        <p:spPr>
          <a:xfrm>
            <a:off x="6629400" y="4823018"/>
            <a:ext cx="1981200" cy="646331"/>
          </a:xfrm>
          <a:prstGeom prst="rect">
            <a:avLst/>
          </a:prstGeom>
          <a:noFill/>
        </p:spPr>
        <p:txBody>
          <a:bodyPr wrap="square" rtlCol="0">
            <a:spAutoFit/>
          </a:bodyPr>
          <a:lstStyle/>
          <a:p>
            <a:r>
              <a:rPr lang="el-GR" dirty="0"/>
              <a:t>Διαφοροποιημένη διδασκαλία</a:t>
            </a:r>
          </a:p>
        </p:txBody>
      </p:sp>
      <p:sp>
        <p:nvSpPr>
          <p:cNvPr id="12" name="TextBox 11"/>
          <p:cNvSpPr txBox="1"/>
          <p:nvPr/>
        </p:nvSpPr>
        <p:spPr>
          <a:xfrm>
            <a:off x="838200" y="4763869"/>
            <a:ext cx="2286000" cy="646331"/>
          </a:xfrm>
          <a:prstGeom prst="rect">
            <a:avLst/>
          </a:prstGeom>
          <a:noFill/>
        </p:spPr>
        <p:txBody>
          <a:bodyPr wrap="square" rtlCol="0">
            <a:spAutoFit/>
          </a:bodyPr>
          <a:lstStyle/>
          <a:p>
            <a:r>
              <a:rPr lang="el-GR" dirty="0"/>
              <a:t>Μονοδιάστατη διδασκαλία</a:t>
            </a:r>
          </a:p>
        </p:txBody>
      </p:sp>
    </p:spTree>
    <p:extLst>
      <p:ext uri="{BB962C8B-B14F-4D97-AF65-F5344CB8AC3E}">
        <p14:creationId xmlns:p14="http://schemas.microsoft.com/office/powerpoint/2010/main" val="144593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Παρανοήσεις σχετικά με τη διαφοροποίηση. </a:t>
            </a:r>
          </a:p>
        </p:txBody>
      </p:sp>
      <p:sp>
        <p:nvSpPr>
          <p:cNvPr id="5" name="Θέση περιεχομένου 4"/>
          <p:cNvSpPr>
            <a:spLocks noGrp="1"/>
          </p:cNvSpPr>
          <p:nvPr>
            <p:ph idx="1"/>
          </p:nvPr>
        </p:nvSpPr>
        <p:spPr>
          <a:xfrm>
            <a:off x="152400" y="1600200"/>
            <a:ext cx="8534400" cy="4953000"/>
          </a:xfrm>
        </p:spPr>
        <p:txBody>
          <a:bodyPr>
            <a:normAutofit fontScale="62500" lnSpcReduction="20000"/>
          </a:bodyPr>
          <a:lstStyle/>
          <a:p>
            <a:r>
              <a:rPr lang="el-GR" dirty="0">
                <a:solidFill>
                  <a:srgbClr val="00B050"/>
                </a:solidFill>
              </a:rPr>
              <a:t>Η διαφοροποίηση </a:t>
            </a:r>
            <a:r>
              <a:rPr lang="el-GR" u="sng" dirty="0">
                <a:solidFill>
                  <a:srgbClr val="00B050"/>
                </a:solidFill>
              </a:rPr>
              <a:t>δεν πρέπει </a:t>
            </a:r>
            <a:r>
              <a:rPr lang="el-GR" dirty="0">
                <a:solidFill>
                  <a:srgbClr val="00B050"/>
                </a:solidFill>
              </a:rPr>
              <a:t>να θεωρείται ως εξατομικευμένη διδασκαλία. </a:t>
            </a:r>
          </a:p>
          <a:p>
            <a:pPr lvl="1"/>
            <a:r>
              <a:rPr lang="el-GR" dirty="0"/>
              <a:t>Φανταστείτε να δημιουργείτε ένα διαφορετικό μάθημα κάθε μέρα προσαρμοσμένο για κάθε έναν από τους 20 μαθητές σε μια ενιαία τάξη. Αυτό δεν είναι μόνο μη ρεαλιστικό, αλλά θα είναι επίσης εξαντλητικό για εσάς. </a:t>
            </a:r>
          </a:p>
          <a:p>
            <a:r>
              <a:rPr lang="el-GR" dirty="0"/>
              <a:t>Επιπλέον, η διαφοροποίηση </a:t>
            </a:r>
            <a:r>
              <a:rPr lang="el-GR" u="sng" dirty="0"/>
              <a:t>δεν </a:t>
            </a:r>
            <a:r>
              <a:rPr lang="el-GR" dirty="0"/>
              <a:t>είναι απλώς ένας άλλος τρόπος για την παροχή ομοιογενούς ομαδοποίησης, αλλά βασίζεται </a:t>
            </a:r>
            <a:r>
              <a:rPr lang="el-GR" b="1" dirty="0">
                <a:solidFill>
                  <a:srgbClr val="0070C0"/>
                </a:solidFill>
              </a:rPr>
              <a:t>στην ευέλικτη ομαδοποίηση,</a:t>
            </a:r>
            <a:r>
              <a:rPr lang="el-GR" dirty="0"/>
              <a:t> αναγνωρίζοντας ότι όλοι οι μαθητές μπορεί να έχουν δυνατότητες σε ορισμένους τομείς και αδυναμίες σε άλλους. </a:t>
            </a:r>
          </a:p>
          <a:p>
            <a:pPr marL="342900" lvl="1" indent="-342900">
              <a:buFont typeface="Arial" pitchFamily="34" charset="0"/>
              <a:buChar char="•"/>
            </a:pPr>
            <a:r>
              <a:rPr lang="el-GR" sz="3200" dirty="0"/>
              <a:t>Παρέχοντας περισσότερες εργασίες σε μερικούς μαθητές ή λιγότερες σε άλλους </a:t>
            </a:r>
            <a:r>
              <a:rPr lang="el-GR" sz="3200" u="sng" dirty="0"/>
              <a:t>δε σημαίνει </a:t>
            </a:r>
            <a:r>
              <a:rPr lang="el-GR" sz="3200" dirty="0"/>
              <a:t>ότι ένας εκπαιδευτικός έχει διαφοροποιήσει πραγματικά τη διδασκαλία του. </a:t>
            </a:r>
          </a:p>
          <a:p>
            <a:r>
              <a:rPr lang="el-GR" dirty="0"/>
              <a:t>Συνεπώς, η διαφοροποίηση </a:t>
            </a:r>
            <a:r>
              <a:rPr lang="el-GR" u="sng" dirty="0"/>
              <a:t>δεν είναι μόνο </a:t>
            </a:r>
            <a:r>
              <a:rPr lang="el-GR" dirty="0"/>
              <a:t>για τους μαθητές με αναγνωρισμένες μαθησιακές δυσκολίες ή για τους μαθητές που μαθαίνουν γρήγορα.</a:t>
            </a:r>
          </a:p>
          <a:p>
            <a:pPr lvl="1"/>
            <a:r>
              <a:rPr lang="el-GR" sz="2900" dirty="0"/>
              <a:t>Υπάρχουν μαθητές ανάμεσα σε αυτά τα δύο «άκρα» οι οποίοι δυσκολεύονται σε διαφορετικούς βαθμούς και οι οποίοι χρειάζονται επίσης διαφοροποιημένη διδασκαλία. </a:t>
            </a:r>
          </a:p>
        </p:txBody>
      </p:sp>
    </p:spTree>
    <p:extLst>
      <p:ext uri="{BB962C8B-B14F-4D97-AF65-F5344CB8AC3E}">
        <p14:creationId xmlns:p14="http://schemas.microsoft.com/office/powerpoint/2010/main" val="390400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332" y="1600200"/>
            <a:ext cx="5439335" cy="4525963"/>
          </a:xfrm>
        </p:spPr>
      </p:pic>
    </p:spTree>
    <p:extLst>
      <p:ext uri="{BB962C8B-B14F-4D97-AF65-F5344CB8AC3E}">
        <p14:creationId xmlns:p14="http://schemas.microsoft.com/office/powerpoint/2010/main" val="340430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O</a:t>
            </a:r>
            <a:r>
              <a:rPr lang="el-GR" dirty="0"/>
              <a:t> κύκλος της διαφοροποιημένης διδασκαλίας</a:t>
            </a:r>
          </a:p>
        </p:txBody>
      </p:sp>
      <p:pic>
        <p:nvPicPr>
          <p:cNvPr id="3" name="Εικόνα 2"/>
          <p:cNvPicPr>
            <a:picLocks noChangeAspect="1"/>
          </p:cNvPicPr>
          <p:nvPr/>
        </p:nvPicPr>
        <p:blipFill>
          <a:blip r:embed="rId2"/>
          <a:stretch>
            <a:fillRect/>
          </a:stretch>
        </p:blipFill>
        <p:spPr>
          <a:xfrm>
            <a:off x="457200" y="1676400"/>
            <a:ext cx="8020050" cy="5000625"/>
          </a:xfrm>
          <a:prstGeom prst="rect">
            <a:avLst/>
          </a:prstGeom>
        </p:spPr>
      </p:pic>
    </p:spTree>
    <p:extLst>
      <p:ext uri="{BB962C8B-B14F-4D97-AF65-F5344CB8AC3E}">
        <p14:creationId xmlns:p14="http://schemas.microsoft.com/office/powerpoint/2010/main" val="2359294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4660</TotalTime>
  <Words>1904</Words>
  <Application>Microsoft Office PowerPoint</Application>
  <PresentationFormat>Προβολή στην οθόνη (4:3)</PresentationFormat>
  <Paragraphs>123</Paragraphs>
  <Slides>29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29</vt:i4>
      </vt:variant>
    </vt:vector>
  </HeadingPairs>
  <TitlesOfParts>
    <vt:vector size="33" baseType="lpstr">
      <vt:lpstr>Arial</vt:lpstr>
      <vt:lpstr>Avenir Book</vt:lpstr>
      <vt:lpstr>Calibri</vt:lpstr>
      <vt:lpstr>Office Theme</vt:lpstr>
      <vt:lpstr> </vt:lpstr>
      <vt:lpstr>Παρουσίαση του PowerPoint</vt:lpstr>
      <vt:lpstr>Παρουσίαση του PowerPoint</vt:lpstr>
      <vt:lpstr>Γιατί;</vt:lpstr>
      <vt:lpstr>Τι είναι η διαφοροποιημένη διδασκαλία;</vt:lpstr>
      <vt:lpstr>Συζήτηση</vt:lpstr>
      <vt:lpstr>Παρανοήσεις σχετικά με τη διαφοροποίηση. </vt:lpstr>
      <vt:lpstr>Παρουσίαση του PowerPoint</vt:lpstr>
      <vt:lpstr>O κύκλος της διαφοροποιημένης διδασκαλίας</vt:lpstr>
      <vt:lpstr>Παρουσίαση του PowerPoint</vt:lpstr>
      <vt:lpstr>Παρουσίαση του PowerPoint</vt:lpstr>
      <vt:lpstr>Ο αναστοχασμός ενός εκπαιδευτικού…</vt:lpstr>
      <vt:lpstr>Διδακτικές πρακτικές που υποστηρίζουν ταυτόχρονα τη μαθηματική πρόκληση &amp; τη διαφοροποίηση  (1)</vt:lpstr>
      <vt:lpstr>Διδακτικές πρακτικές που υποστηρίζουν μαθηματική πρόκληση &amp; διαφοροποίηση (2) </vt:lpstr>
      <vt:lpstr>Παρουσίαση του PowerPoint</vt:lpstr>
      <vt:lpstr>Τι είναι;</vt:lpstr>
      <vt:lpstr>Εκπαιδευτική συμπερίληψη: ιδεολογία ή διδακτική πράξη;</vt:lpstr>
      <vt:lpstr>Παρουσίαση του PowerPoint</vt:lpstr>
      <vt:lpstr>Συζήτηση</vt:lpstr>
      <vt:lpstr>Διαφορετικές μορφές/εκφράσεις της μαθηματικής γλώσσας</vt:lpstr>
      <vt:lpstr>Παρουσίαση του PowerPoint</vt:lpstr>
      <vt:lpstr>Παρουσίαση του PowerPoint</vt:lpstr>
      <vt:lpstr>Παράδειγμα </vt:lpstr>
      <vt:lpstr>Συζήτηση στην τάξη</vt:lpstr>
      <vt:lpstr>Επεισόδιο 1: Διδασκαλία πρόσθεσης και αφαίρεσης σε αριθμούς από 1-20.</vt:lpstr>
      <vt:lpstr>Επεισόδιο 2: Διδασκαλία της έννοιας της παραγώγου</vt:lpstr>
      <vt:lpstr>Διδακτικό επεισόδιο 3: Η έννοια του κλάσματος</vt:lpstr>
      <vt:lpstr>Παρουσίαση του PowerPoint</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Chrissavgi Triantafillou</cp:lastModifiedBy>
  <cp:revision>587</cp:revision>
  <dcterms:created xsi:type="dcterms:W3CDTF">2016-12-02T10:45:38Z</dcterms:created>
  <dcterms:modified xsi:type="dcterms:W3CDTF">2024-04-10T08:37:47Z</dcterms:modified>
</cp:coreProperties>
</file>