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335" r:id="rId3"/>
    <p:sldId id="324" r:id="rId4"/>
    <p:sldId id="340" r:id="rId5"/>
    <p:sldId id="339" r:id="rId6"/>
    <p:sldId id="349" r:id="rId7"/>
    <p:sldId id="326" r:id="rId8"/>
    <p:sldId id="325" r:id="rId9"/>
    <p:sldId id="336" r:id="rId10"/>
    <p:sldId id="361" r:id="rId11"/>
    <p:sldId id="355" r:id="rId12"/>
    <p:sldId id="352" r:id="rId13"/>
    <p:sldId id="258" r:id="rId14"/>
    <p:sldId id="358" r:id="rId15"/>
    <p:sldId id="351" r:id="rId16"/>
  </p:sldIdLst>
  <p:sldSz cx="12192000" cy="6858000"/>
  <p:notesSz cx="6858000" cy="9144000"/>
  <p:defaultTextStyle>
    <a:defPPr>
      <a:defRPr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DBF5412-F355-5740-B11D-7CE4C784BEEB}" type="slidenum">
              <a:rPr/>
              <a:t>‹#›</a:t>
            </a:fld>
            <a:endParaRPr/>
          </a:p>
        </p:txBody>
      </p:sp>
      <p:sp>
        <p:nvSpPr>
          <p:cNvPr id="10" name="Notes Placeholder 9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D7B8BA5-0A69-6844-9A00-5736B06B9713}" type="datetimeFigureOut">
              <a:rPr lang="el-GR"/>
              <a:t>21/5/2024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001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Maria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BDBF5412-F355-5740-B11D-7CE4C784BEEB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3968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GB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B8C2FD-15FC-7140-9301-D116609E2CD4}" type="datetimeFigureOut">
              <a:rPr lang="el-GR"/>
              <a:t>21/5/2024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D176C50-4ADC-A349-BB04-2CABB18519AF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B8C2FD-15FC-7140-9301-D116609E2CD4}" type="datetimeFigureOut">
              <a:rPr lang="el-GR"/>
              <a:t>21/5/2024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D176C50-4ADC-A349-BB04-2CABB18519AF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1_Main Sections Title and Subtitles" userDrawn="1">
  <p:cSld name="1_Main Sections Title and Subtitl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 bwMode="auto"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Calibri"/>
              <a:buNone/>
              <a:defRPr sz="3200" b="1"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 bwMode="auto">
          <a:xfrm>
            <a:off x="2743200" y="3886200"/>
            <a:ext cx="853440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>
              <a:spcBef>
                <a:spcPts val="0"/>
              </a:spcBef>
              <a:spcAft>
                <a:spcPts val="0"/>
              </a:spcAft>
              <a:buClr>
                <a:srgbClr val="BE002D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A0B051"/>
                </a:solidFill>
                <a:latin typeface="Calibri"/>
                <a:ea typeface="Calibri"/>
                <a:cs typeface="Calibri"/>
              </a:defRPr>
            </a:lvl1pPr>
            <a:lvl2pPr marR="0" lvl="1" algn="ctr">
              <a:spcBef>
                <a:spcPts val="0"/>
              </a:spcBef>
              <a:spcAft>
                <a:spcPts val="0"/>
              </a:spcAft>
              <a:buClr>
                <a:srgbClr val="B4CB4D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R="0" lvl="2" algn="ctr">
              <a:spcBef>
                <a:spcPts val="0"/>
              </a:spcBef>
              <a:spcAft>
                <a:spcPts val="0"/>
              </a:spcAft>
              <a:buClr>
                <a:srgbClr val="00147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R="0" lvl="3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Noto Sans Symbols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R="0" lvl="4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Merriweather Sans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R="0" lvl="5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R="0" lvl="6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R="0" lvl="7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R="0" lvl="8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B8C2FD-15FC-7140-9301-D116609E2CD4}" type="datetimeFigureOut">
              <a:rPr lang="el-GR"/>
              <a:t>21/5/2024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D176C50-4ADC-A349-BB04-2CABB18519AF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B8C2FD-15FC-7140-9301-D116609E2CD4}" type="datetimeFigureOut">
              <a:rPr lang="el-GR"/>
              <a:t>21/5/2024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D176C50-4ADC-A349-BB04-2CABB18519AF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B8C2FD-15FC-7140-9301-D116609E2CD4}" type="datetimeFigureOut">
              <a:rPr lang="el-GR"/>
              <a:t>21/5/2024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D176C50-4ADC-A349-BB04-2CABB18519AF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B8C2FD-15FC-7140-9301-D116609E2CD4}" type="datetimeFigureOut">
              <a:rPr lang="el-GR"/>
              <a:t>21/5/2024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D176C50-4ADC-A349-BB04-2CABB18519AF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B8C2FD-15FC-7140-9301-D116609E2CD4}" type="datetimeFigureOut">
              <a:rPr lang="el-GR"/>
              <a:t>21/5/2024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D176C50-4ADC-A349-BB04-2CABB18519AF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B8C2FD-15FC-7140-9301-D116609E2CD4}" type="datetimeFigureOut">
              <a:rPr lang="el-GR"/>
              <a:t>21/5/2024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D176C50-4ADC-A349-BB04-2CABB18519AF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B8C2FD-15FC-7140-9301-D116609E2CD4}" type="datetimeFigureOut">
              <a:rPr lang="el-GR"/>
              <a:t>21/5/2024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D176C50-4ADC-A349-BB04-2CABB18519AF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grpSp>
        <p:nvGrpSpPr>
          <p:cNvPr id="15" name="Group 14"/>
          <p:cNvGrpSpPr/>
          <p:nvPr userDrawn="1"/>
        </p:nvGrpSpPr>
        <p:grpSpPr bwMode="auto">
          <a:xfrm>
            <a:off x="539750" y="6201271"/>
            <a:ext cx="11112500" cy="634007"/>
            <a:chOff x="600799" y="4155094"/>
            <a:chExt cx="10990402" cy="636191"/>
          </a:xfrm>
        </p:grpSpPr>
        <p:sp>
          <p:nvSpPr>
            <p:cNvPr id="7" name="Google Shape;8;p2"/>
            <p:cNvSpPr/>
            <p:nvPr userDrawn="1"/>
          </p:nvSpPr>
          <p:spPr bwMode="auto">
            <a:xfrm>
              <a:off x="600799" y="4704456"/>
              <a:ext cx="4095890" cy="45719"/>
            </a:xfrm>
            <a:prstGeom prst="rect">
              <a:avLst/>
            </a:prstGeom>
            <a:solidFill>
              <a:srgbClr val="B4CB4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</a:endParaRPr>
            </a:p>
          </p:txBody>
        </p:sp>
        <p:sp>
          <p:nvSpPr>
            <p:cNvPr id="8" name="Google Shape;9;p2"/>
            <p:cNvSpPr/>
            <p:nvPr userDrawn="1"/>
          </p:nvSpPr>
          <p:spPr bwMode="auto">
            <a:xfrm>
              <a:off x="8045355" y="4745566"/>
              <a:ext cx="3545846" cy="45719"/>
            </a:xfrm>
            <a:prstGeom prst="rect">
              <a:avLst/>
            </a:prstGeom>
            <a:solidFill>
              <a:srgbClr val="00236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</a:endParaRPr>
            </a:p>
          </p:txBody>
        </p:sp>
        <p:grpSp>
          <p:nvGrpSpPr>
            <p:cNvPr id="14" name="Group 13"/>
            <p:cNvGrpSpPr/>
            <p:nvPr userDrawn="1"/>
          </p:nvGrpSpPr>
          <p:grpSpPr bwMode="auto">
            <a:xfrm>
              <a:off x="636808" y="4155094"/>
              <a:ext cx="10954393" cy="539078"/>
              <a:chOff x="631881" y="6060094"/>
              <a:chExt cx="10954393" cy="539078"/>
            </a:xfrm>
          </p:grpSpPr>
          <p:pic>
            <p:nvPicPr>
              <p:cNvPr id="9" name="Google Shape;10;p2"/>
              <p:cNvPicPr/>
              <p:nvPr userDrawn="1"/>
            </p:nvPicPr>
            <p:blipFill>
              <a:blip r:embed="rId14">
                <a:alphaModFix/>
              </a:blip>
              <a:stretch/>
            </p:blipFill>
            <p:spPr bwMode="auto">
              <a:xfrm>
                <a:off x="10571725" y="6060094"/>
                <a:ext cx="1014549" cy="52363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" name="Google Shape;11;p2"/>
              <p:cNvPicPr/>
              <p:nvPr userDrawn="1"/>
            </p:nvPicPr>
            <p:blipFill>
              <a:blip r:embed="rId15">
                <a:alphaModFix/>
              </a:blip>
              <a:stretch/>
            </p:blipFill>
            <p:spPr bwMode="auto">
              <a:xfrm>
                <a:off x="8134949" y="6339023"/>
                <a:ext cx="2163812" cy="232076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" name="Google Shape;12;p2"/>
              <p:cNvPicPr/>
              <p:nvPr userDrawn="1"/>
            </p:nvPicPr>
            <p:blipFill>
              <a:blip r:embed="rId16">
                <a:alphaModFix/>
              </a:blip>
              <a:stretch/>
            </p:blipFill>
            <p:spPr bwMode="auto">
              <a:xfrm>
                <a:off x="631881" y="6222579"/>
                <a:ext cx="2207915" cy="37659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" name="Google Shape;13;p2"/>
              <p:cNvPicPr/>
              <p:nvPr userDrawn="1"/>
            </p:nvPicPr>
            <p:blipFill>
              <a:blip r:embed="rId17">
                <a:alphaModFix/>
              </a:blip>
              <a:stretch/>
            </p:blipFill>
            <p:spPr bwMode="auto">
              <a:xfrm>
                <a:off x="3107965" y="6261386"/>
                <a:ext cx="1593879" cy="3343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lvlc.educ.ubc.ca/culturally-responsive-mathematics-assessmen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Google Shape;36;p1"/>
          <p:cNvSpPr txBox="1"/>
          <p:nvPr/>
        </p:nvSpPr>
        <p:spPr bwMode="auto">
          <a:xfrm>
            <a:off x="4762500" y="3037777"/>
            <a:ext cx="2471308" cy="78244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40" tIns="45720" rIns="91440" bIns="45720" rtlCol="0" anchor="t" anchorCtr="0">
            <a:normAutofit/>
          </a:bodyPr>
          <a:lstStyle>
            <a:lvl1pPr marL="228600" marR="0" lvl="0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E002D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A0B051"/>
                </a:solidFill>
                <a:latin typeface="Calibri"/>
                <a:ea typeface="Calibri"/>
                <a:cs typeface="Calibri"/>
              </a:defRPr>
            </a:lvl1pPr>
            <a:lvl2pPr marL="685800" marR="0" lvl="1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4CB4D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1143000" marR="0" lvl="2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147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1600200" marR="0" lvl="3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Noto Sans Symbols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2057400" marR="0" lvl="4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Merriweather Sans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2514600" marR="0" lvl="5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2971800" marR="0" lvl="6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3429000" marR="0" lvl="7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3886200" marR="0" lvl="8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indent="0" algn="r">
              <a:spcBef>
                <a:spcPts val="1000"/>
              </a:spcBef>
              <a:defRPr/>
            </a:pPr>
            <a:endParaRPr lang="en-US">
              <a:solidFill>
                <a:schemeClr val="tx1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9" name="Google Shape;36;p1"/>
          <p:cNvSpPr txBox="1"/>
          <p:nvPr/>
        </p:nvSpPr>
        <p:spPr bwMode="auto">
          <a:xfrm>
            <a:off x="2634134" y="4218877"/>
            <a:ext cx="4599674" cy="78244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40" tIns="45720" rIns="91440" bIns="45720" rtlCol="0" anchor="t" anchorCtr="0">
            <a:normAutofit/>
          </a:bodyPr>
          <a:lstStyle>
            <a:lvl1pPr marL="228600" marR="0" lvl="0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E002D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A0B051"/>
                </a:solidFill>
                <a:latin typeface="Calibri"/>
                <a:ea typeface="Calibri"/>
                <a:cs typeface="Calibri"/>
              </a:defRPr>
            </a:lvl1pPr>
            <a:lvl2pPr marL="685800" marR="0" lvl="1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4CB4D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1143000" marR="0" lvl="2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147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1600200" marR="0" lvl="3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Noto Sans Symbols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2057400" marR="0" lvl="4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Merriweather Sans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2514600" marR="0" lvl="5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2971800" marR="0" lvl="6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3429000" marR="0" lvl="7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3886200" marR="0" lvl="8" indent="-22860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indent="0" algn="r">
              <a:spcBef>
                <a:spcPts val="1000"/>
              </a:spcBef>
              <a:defRPr/>
            </a:pPr>
            <a:endParaRPr lang="en-US">
              <a:solidFill>
                <a:schemeClr val="tx1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6" name="Google Shape;35;p1"/>
          <p:cNvSpPr txBox="1"/>
          <p:nvPr/>
        </p:nvSpPr>
        <p:spPr bwMode="auto">
          <a:xfrm>
            <a:off x="464234" y="3477791"/>
            <a:ext cx="11268221" cy="150289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40" tIns="45720" rIns="91440" bIns="45720" rtlCol="0" anchor="b" anchorCtr="0">
            <a:noAutofit/>
          </a:bodyPr>
          <a:lstStyle>
            <a:lvl1pPr lvl="0" algn="ctr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200"/>
              <a:buFont typeface="Calibri"/>
              <a:buNone/>
              <a:defRPr sz="3200" b="1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algn="l" rtl="0">
              <a:defRPr/>
            </a:pPr>
            <a:r>
              <a:rPr lang="el-GR" sz="3600" b="0">
                <a:solidFill>
                  <a:srgbClr val="7030A0"/>
                </a:solidFill>
              </a:rPr>
              <a:t>Συμπεριληπτική αξιολόγηση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BA9AD0-CB60-9EAB-DA22-E18E9C943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41977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br>
              <a:rPr lang="el-GR" sz="3600" dirty="0">
                <a:solidFill>
                  <a:schemeClr val="accent6"/>
                </a:solidFill>
              </a:rPr>
            </a:br>
            <a:br>
              <a:rPr lang="el-GR" sz="3600" dirty="0">
                <a:solidFill>
                  <a:schemeClr val="accent6"/>
                </a:solidFill>
              </a:rPr>
            </a:br>
            <a:br>
              <a:rPr lang="el-GR" sz="3600" dirty="0">
                <a:solidFill>
                  <a:schemeClr val="accent6"/>
                </a:solidFill>
              </a:rPr>
            </a:br>
            <a:br>
              <a:rPr lang="el-GR" sz="3600" dirty="0">
                <a:solidFill>
                  <a:schemeClr val="accent6"/>
                </a:solidFill>
              </a:rPr>
            </a:br>
            <a:r>
              <a:rPr lang="en-US" sz="3600" dirty="0">
                <a:solidFill>
                  <a:schemeClr val="accent6"/>
                </a:solidFill>
              </a:rPr>
              <a:t>Group activity 1-reporting in a Google doc </a:t>
            </a:r>
            <a:br>
              <a:rPr lang="en-US" sz="3600" dirty="0"/>
            </a:br>
            <a:r>
              <a:rPr lang="en-US" sz="3600" dirty="0"/>
              <a:t>Watch the video clip and comment on its proposed ideas</a:t>
            </a:r>
            <a:br>
              <a:rPr lang="en-US" sz="3600" dirty="0"/>
            </a:br>
            <a:r>
              <a:rPr lang="en-US" sz="18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https://elvlc.educ.ubc.ca/culturally-responsive-mathematics-assessment/</a:t>
            </a:r>
            <a:br>
              <a:rPr lang="el-G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50:43-1:10:00</a:t>
            </a:r>
            <a:br>
              <a:rPr lang="el-G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1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Whitney"/>
              </a:rPr>
              <a:t>Session 2 – Looking to Nature: Math education assessment as cycles of feedback</a:t>
            </a:r>
            <a:br>
              <a:rPr lang="el-GR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l-GR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l-GR" sz="3100" dirty="0"/>
          </a:p>
        </p:txBody>
      </p:sp>
    </p:spTree>
    <p:extLst>
      <p:ext uri="{BB962C8B-B14F-4D97-AF65-F5344CB8AC3E}">
        <p14:creationId xmlns:p14="http://schemas.microsoft.com/office/powerpoint/2010/main" val="4105124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91F47B-BCBB-E643-FCA8-7C6C141EA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041009"/>
            <a:ext cx="11002108" cy="4867422"/>
          </a:xfrm>
        </p:spPr>
        <p:txBody>
          <a:bodyPr>
            <a:normAutofit/>
          </a:bodyPr>
          <a:lstStyle/>
          <a:p>
            <a:r>
              <a:rPr lang="en-US" sz="3600" dirty="0"/>
              <a:t>Special cases </a:t>
            </a:r>
          </a:p>
          <a:p>
            <a:pPr lvl="1"/>
            <a:r>
              <a:rPr lang="en-US" dirty="0"/>
              <a:t>Cultural responsive assessment  </a:t>
            </a:r>
          </a:p>
          <a:p>
            <a:pPr lvl="2"/>
            <a:r>
              <a:rPr lang="en-US" b="0" i="0" u="none" strike="noStrike" baseline="0" dirty="0">
                <a:solidFill>
                  <a:srgbClr val="7030A0"/>
                </a:solidFill>
                <a:latin typeface="AGaramondPro-Regular"/>
              </a:rPr>
              <a:t>Culture </a:t>
            </a:r>
            <a:r>
              <a:rPr lang="en-US" b="0" i="0" u="none" strike="noStrike" baseline="0" dirty="0">
                <a:latin typeface="AGaramondPro-Regular"/>
              </a:rPr>
              <a:t>refers to explicit elements that makes people identifiable </a:t>
            </a:r>
            <a:r>
              <a:rPr lang="en-US" dirty="0">
                <a:latin typeface="AGaramondPro-Regular"/>
              </a:rPr>
              <a:t>as </a:t>
            </a:r>
            <a:r>
              <a:rPr lang="en-US" b="0" i="0" u="none" strike="noStrike" baseline="0" dirty="0">
                <a:latin typeface="AGaramondPro-Regular"/>
              </a:rPr>
              <a:t>a specific group(s) including  background; language; religion; heritage, race/ethnicity</a:t>
            </a:r>
          </a:p>
          <a:p>
            <a:pPr lvl="2"/>
            <a:r>
              <a:rPr lang="en-US" dirty="0">
                <a:solidFill>
                  <a:srgbClr val="7030A0"/>
                </a:solidFill>
                <a:latin typeface="AGaramondPro-Regular"/>
              </a:rPr>
              <a:t>Responsive</a:t>
            </a:r>
            <a:r>
              <a:rPr lang="en-US" dirty="0">
                <a:latin typeface="AGaramondPro-Regular"/>
              </a:rPr>
              <a:t> means an action-based, urgent need to create contexts and curriculum that responds to the social, political, cultural, and educational needs of students (Khalifa, </a:t>
            </a:r>
            <a:r>
              <a:rPr lang="es-ES_tradnl" dirty="0">
                <a:latin typeface="AGaramondPro-Regular"/>
              </a:rPr>
              <a:t>Gooden, &amp; Davis, 2016)</a:t>
            </a:r>
            <a:r>
              <a:rPr lang="en-US" dirty="0">
                <a:latin typeface="AGaramondPro-Regular"/>
              </a:rPr>
              <a:t>.</a:t>
            </a:r>
          </a:p>
          <a:p>
            <a:pPr lvl="2"/>
            <a:endParaRPr lang="en-US" dirty="0">
              <a:latin typeface="AGaramondPro-Regular"/>
            </a:endParaRPr>
          </a:p>
          <a:p>
            <a:pPr lvl="1"/>
            <a:r>
              <a:rPr lang="en-US" dirty="0"/>
              <a:t>Assessment accommodations for students with learning disabilities</a:t>
            </a:r>
          </a:p>
          <a:p>
            <a:pPr lvl="3"/>
            <a:r>
              <a:rPr lang="en-US" dirty="0"/>
              <a:t>Mild learning disabilities (e.g., dyslexia) or severe learning disabilities (e.g.,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ULNRBC+UniversLTStd-Light"/>
              </a:rPr>
              <a:t> physical, sensory or cognitive)</a:t>
            </a:r>
            <a:endParaRPr lang="en-US" dirty="0"/>
          </a:p>
          <a:p>
            <a:pPr lvl="2"/>
            <a:r>
              <a:rPr lang="en-US" sz="1800" b="0" i="0" u="none" strike="noStrike" baseline="0" dirty="0">
                <a:solidFill>
                  <a:srgbClr val="7030A0"/>
                </a:solidFill>
                <a:latin typeface="ULNRBC+UniversLTStd-Light"/>
              </a:rPr>
              <a:t>Accommodations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ULNRBC+UniversLTStd-Light"/>
              </a:rPr>
              <a:t>are tools and procedures that provide equal access to instruction and assessment for students with disabilities.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4040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5FC0A8-BC82-A717-F9E4-30DF1E1E3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Strategies for </a:t>
            </a:r>
            <a:r>
              <a:rPr lang="en-US" sz="4000" dirty="0">
                <a:solidFill>
                  <a:srgbClr val="7030A0"/>
                </a:solidFill>
              </a:rPr>
              <a:t>Culturally responsive assessment</a:t>
            </a:r>
            <a:endParaRPr lang="el-GR" sz="4000" dirty="0">
              <a:solidFill>
                <a:srgbClr val="7030A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329FAC4-8725-603D-0E6E-D0E1C3389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i="0" u="none" strike="noStrike" baseline="0" dirty="0">
                <a:solidFill>
                  <a:srgbClr val="000000"/>
                </a:solidFill>
              </a:rPr>
              <a:t>It is a process that requires reflection and planning.</a:t>
            </a:r>
          </a:p>
          <a:p>
            <a:pPr lvl="1"/>
            <a:r>
              <a:rPr lang="en-US" b="0" i="0" u="none" strike="noStrike" baseline="0" dirty="0">
                <a:solidFill>
                  <a:srgbClr val="000000"/>
                </a:solidFill>
              </a:rPr>
              <a:t>Be </a:t>
            </a:r>
            <a:r>
              <a:rPr lang="en-US" b="1" i="0" u="none" strike="noStrike" baseline="0" dirty="0">
                <a:solidFill>
                  <a:srgbClr val="000000"/>
                </a:solidFill>
              </a:rPr>
              <a:t>mindful of the student population(s) being served </a:t>
            </a:r>
            <a:r>
              <a:rPr lang="en-US" b="0" i="0" u="none" strike="noStrike" baseline="0" dirty="0">
                <a:solidFill>
                  <a:srgbClr val="000000"/>
                </a:solidFill>
              </a:rPr>
              <a:t>and involve students in the process of assessing learning; </a:t>
            </a:r>
          </a:p>
          <a:p>
            <a:pPr lvl="1"/>
            <a:r>
              <a:rPr lang="en-US" b="0" i="0" u="none" strike="noStrike" baseline="0" dirty="0">
                <a:solidFill>
                  <a:srgbClr val="000000"/>
                </a:solidFill>
              </a:rPr>
              <a:t>Use </a:t>
            </a:r>
            <a:r>
              <a:rPr lang="en-US" b="1" i="0" u="none" strike="noStrike" baseline="0" dirty="0">
                <a:solidFill>
                  <a:srgbClr val="000000"/>
                </a:solidFill>
              </a:rPr>
              <a:t>appropriate student-focused and cultural language </a:t>
            </a:r>
            <a:r>
              <a:rPr lang="en-US" b="0" i="0" u="none" strike="noStrike" baseline="0" dirty="0">
                <a:solidFill>
                  <a:srgbClr val="000000"/>
                </a:solidFill>
              </a:rPr>
              <a:t>in learning outcomes statements to ensure students understand what is expected of them; 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use </a:t>
            </a:r>
            <a:r>
              <a:rPr lang="en-US" b="1" dirty="0">
                <a:solidFill>
                  <a:srgbClr val="000000"/>
                </a:solidFill>
              </a:rPr>
              <a:t>multiple sources of evidence </a:t>
            </a:r>
            <a:r>
              <a:rPr lang="en-US" dirty="0">
                <a:solidFill>
                  <a:srgbClr val="000000"/>
                </a:solidFill>
              </a:rPr>
              <a:t>appropriate for the students being assessed and their assessment efforts; </a:t>
            </a:r>
          </a:p>
          <a:p>
            <a:pPr marL="457200" lvl="1" indent="0">
              <a:buNone/>
            </a:pPr>
            <a:endParaRPr lang="en-US" b="0" i="0" u="none" strike="noStrike" baseline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82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Assessment accommodations </a:t>
            </a:r>
            <a:r>
              <a:rPr lang="en-US" sz="3600" dirty="0"/>
              <a:t>for students w</a:t>
            </a:r>
            <a:r>
              <a:rPr lang="en-US" sz="3600" dirty="0">
                <a:solidFill>
                  <a:srgbClr val="00B050"/>
                </a:solidFill>
              </a:rPr>
              <a:t>ith learning disabilities</a:t>
            </a:r>
            <a:endParaRPr lang="el-GR" sz="3600" dirty="0">
              <a:solidFill>
                <a:srgbClr val="00B05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9206" y="1690688"/>
            <a:ext cx="8206154" cy="41254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0" i="0" u="none" strike="noStrike" baseline="0" dirty="0">
                <a:latin typeface="TYDLNE+UniversLTStd-Bold"/>
              </a:rPr>
              <a:t> </a:t>
            </a:r>
            <a:r>
              <a:rPr lang="en-US" b="1" i="0" u="none" strike="noStrike" baseline="0" dirty="0"/>
              <a:t>Accommodations </a:t>
            </a:r>
            <a:r>
              <a:rPr lang="en-US" b="0" i="0" u="none" strike="noStrike" baseline="0" dirty="0"/>
              <a:t>are generally grouped into the following categories:</a:t>
            </a:r>
          </a:p>
          <a:p>
            <a:r>
              <a:rPr lang="en-US" b="0" i="0" u="none" strike="noStrike" baseline="0" dirty="0"/>
              <a:t>Presentation </a:t>
            </a:r>
            <a:r>
              <a:rPr lang="en-US" b="0" i="1" u="none" strike="noStrike" baseline="0" dirty="0"/>
              <a:t>(e.g., repeat directions, read aloud, use of larger bubbles on answer sheets etc.)</a:t>
            </a:r>
          </a:p>
          <a:p>
            <a:pPr marL="0" indent="0">
              <a:buNone/>
            </a:pPr>
            <a:r>
              <a:rPr lang="en-US" b="0" i="0" u="none" strike="noStrike" baseline="0" dirty="0"/>
              <a:t>• Response (</a:t>
            </a:r>
            <a:r>
              <a:rPr lang="en-US" b="0" i="1" u="none" strike="noStrike" baseline="0" dirty="0"/>
              <a:t>e.g., mark answers in book, use reference aids, point to specific answers etc</a:t>
            </a:r>
            <a:r>
              <a:rPr lang="en-US" i="1" dirty="0"/>
              <a:t>.</a:t>
            </a:r>
            <a:r>
              <a:rPr lang="en-US" b="0" i="1" u="none" strike="noStrike" baseline="0" dirty="0"/>
              <a:t>)</a:t>
            </a:r>
          </a:p>
          <a:p>
            <a:pPr marL="0" indent="0">
              <a:buNone/>
            </a:pPr>
            <a:r>
              <a:rPr lang="en-US" b="0" i="0" u="none" strike="noStrike" baseline="0" dirty="0"/>
              <a:t>• Timing/Scheduling </a:t>
            </a:r>
            <a:r>
              <a:rPr lang="en-US" b="0" i="1" u="none" strike="noStrike" baseline="0" dirty="0"/>
              <a:t>(e.g., extended time, frequent breaks)</a:t>
            </a:r>
          </a:p>
          <a:p>
            <a:pPr marL="0" indent="0">
              <a:buNone/>
            </a:pPr>
            <a:r>
              <a:rPr lang="en-US" b="0" i="0" u="none" strike="noStrike" baseline="0" dirty="0"/>
              <a:t>• Setting </a:t>
            </a:r>
            <a:r>
              <a:rPr lang="en-US" b="0" i="1" u="none" strike="noStrike" baseline="0" dirty="0"/>
              <a:t>(e.g., study carrel, special lighting, separate room)</a:t>
            </a:r>
            <a:endParaRPr lang="el-GR" i="1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4439B7EB-67B2-CF78-752C-0631F86D1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9240" y="1690688"/>
            <a:ext cx="2194560" cy="38189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376079D-9C47-7D29-6C38-E52C3F49BBDC}"/>
              </a:ext>
            </a:extLst>
          </p:cNvPr>
          <p:cNvSpPr txBox="1"/>
          <p:nvPr/>
        </p:nvSpPr>
        <p:spPr>
          <a:xfrm>
            <a:off x="9323362" y="5816113"/>
            <a:ext cx="2128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Cortiella, C. (2005).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6890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6F5F38-AB0B-0DCB-AC71-830474B89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Summing up</a:t>
            </a:r>
            <a:r>
              <a:rPr lang="en-US" sz="3600" dirty="0">
                <a:solidFill>
                  <a:srgbClr val="7030A0"/>
                </a:solidFill>
              </a:rPr>
              <a:t>: </a:t>
            </a:r>
            <a:r>
              <a:rPr lang="en-US" sz="3600" b="1" dirty="0">
                <a:solidFill>
                  <a:srgbClr val="7030A0"/>
                </a:solidFill>
              </a:rPr>
              <a:t>How do I ensure my assessments are equitable for all students?</a:t>
            </a:r>
            <a:endParaRPr lang="el-GR" sz="3600" dirty="0">
              <a:solidFill>
                <a:srgbClr val="7030A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DDCC20-E533-CE42-CC76-E35CB0430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22391" cy="43513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multiple assessment types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 reasonable accommodations and deadline expectations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 options/choices for students to demonstrate their learning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Ensure your materials are accessible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clear language that is understood by all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 specific and transparent about student expectations</a:t>
            </a:r>
          </a:p>
          <a:p>
            <a:pPr marL="0" indent="0" algn="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counter any implicit biaseshttps://cei.umn.edu/teaching-resources/assessments/equitable-assessments when creating and grading assessments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57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1A0241-EBE0-AF85-854E-5D8553FB6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276471" cy="45719"/>
          </a:xfrm>
        </p:spPr>
        <p:txBody>
          <a:bodyPr>
            <a:normAutofit fontScale="90000"/>
          </a:bodyPr>
          <a:lstStyle/>
          <a:p>
            <a:r>
              <a:rPr lang="en-US" dirty="0"/>
              <a:t>Selected References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69B41D-CDA5-1A8B-D999-50BC830D2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" y="689317"/>
            <a:ext cx="11830929" cy="5487647"/>
          </a:xfrm>
        </p:spPr>
        <p:txBody>
          <a:bodyPr>
            <a:noAutofit/>
          </a:bodyPr>
          <a:lstStyle/>
          <a:p>
            <a:pPr marL="144000" indent="-18000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/>
              <a:t>Andersson, C. (2020). Formative assessment – from the view of special education teachers in mathematics. Nordic Studies in Mathematics Education,25 </a:t>
            </a:r>
            <a:r>
              <a:rPr lang="el-GR" sz="1600" dirty="0"/>
              <a:t>(3-4), 73–93.</a:t>
            </a:r>
            <a:endParaRPr lang="en-US" sz="1600" dirty="0"/>
          </a:p>
          <a:p>
            <a:pPr marL="144000" indent="-18000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/>
              <a:t>Cortiella, C. (2005). No Child Left Behind: Determining Appropriate Assessment Accommodations for Students with Disabilities. </a:t>
            </a:r>
            <a:r>
              <a:rPr lang="en-US" sz="1600" i="1" dirty="0"/>
              <a:t>National Center for Learning Disabilities</a:t>
            </a:r>
            <a:r>
              <a:rPr lang="en-US" sz="1600" dirty="0"/>
              <a:t>.</a:t>
            </a:r>
          </a:p>
          <a:p>
            <a:pPr marL="144000"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/>
              <a:t>Harris, C. J., Wiebe, E., Grover, S., &amp; Pellegrino, J. W. (2023). Classroom-Based STEM Assessment: Contemporary Issues and Perspectives. </a:t>
            </a:r>
            <a:r>
              <a:rPr lang="en-US" sz="1600" i="1" dirty="0"/>
              <a:t>Community for Advancing Discovery Research in Education (CADRE)</a:t>
            </a:r>
            <a:r>
              <a:rPr lang="en-US" sz="1600" dirty="0"/>
              <a:t>.</a:t>
            </a:r>
          </a:p>
          <a:p>
            <a:pPr marL="144000"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 err="1"/>
              <a:t>Kalinec</a:t>
            </a:r>
            <a:r>
              <a:rPr lang="en-US" sz="1600" dirty="0"/>
              <a:t>-Craig, C. A. (2017). The rights of the learner: A framework for promoting equity through formative assessment in mathematics education. </a:t>
            </a:r>
            <a:r>
              <a:rPr lang="en-US" sz="1600" i="1" dirty="0"/>
              <a:t>Democracy and Education</a:t>
            </a:r>
            <a:r>
              <a:rPr lang="en-US" sz="1600" dirty="0"/>
              <a:t>, </a:t>
            </a:r>
            <a:r>
              <a:rPr lang="en-US" sz="1600" i="1" dirty="0"/>
              <a:t>25</a:t>
            </a:r>
            <a:r>
              <a:rPr lang="en-US" sz="1600" dirty="0"/>
              <a:t>(2), 5. </a:t>
            </a:r>
          </a:p>
          <a:p>
            <a:pPr marL="0" indent="-18000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b="0" i="0" u="none" strike="noStrike" baseline="0" dirty="0"/>
              <a:t>Khalifa, M. A., Gooden, M. A., &amp; Davis, J. E. (2016). Culturally responsive school leadership: A synthesis of the literature. </a:t>
            </a:r>
            <a:r>
              <a:rPr lang="en-US" sz="1600" b="0" i="1" u="none" strike="noStrike" baseline="0" dirty="0"/>
              <a:t>Review of Educational Research, 86</a:t>
            </a:r>
            <a:r>
              <a:rPr lang="en-US" sz="1600" b="0" i="0" u="none" strike="noStrike" baseline="0" dirty="0"/>
              <a:t>(4), 1272-1311.</a:t>
            </a:r>
            <a:endParaRPr lang="en-US" sz="1600" dirty="0"/>
          </a:p>
          <a:p>
            <a:pPr marL="144000" indent="-18000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/>
              <a:t>Montenegro, E., &amp; Jankowski, N. A. (2017). Equity and assessment: Moving towards culturally </a:t>
            </a:r>
            <a:r>
              <a:rPr lang="es-ES_tradnl" sz="1600" dirty="0"/>
              <a:t>responsive assessment. (Occasional Paper No. 29). Urbana, IL: University of Illinois and Indiana University, National </a:t>
            </a:r>
            <a:r>
              <a:rPr lang="en-US" sz="1600" dirty="0"/>
              <a:t>Institute for Learning Outcomes Assessment (NILOA</a:t>
            </a:r>
          </a:p>
          <a:p>
            <a:pPr marL="144000"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_tradnl" sz="1600" dirty="0"/>
              <a:t>Montenegro, E., &amp; Jankowski, N. A. (2020). A new decade for assessment: Embedding equity into assessment praxis (Occasional Paper No. 42). Urbana, IL: University of Illinois and Indiana University, National Institute for Learning Outcomes Assessment (NILOA).</a:t>
            </a:r>
            <a:endParaRPr lang="en-US" sz="1600" dirty="0"/>
          </a:p>
          <a:p>
            <a:pPr marL="144000"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 err="1"/>
              <a:t>Nortvedt</a:t>
            </a:r>
            <a:r>
              <a:rPr lang="en-US" sz="1600" dirty="0"/>
              <a:t>, G. A., &amp; </a:t>
            </a:r>
            <a:r>
              <a:rPr lang="en-US" sz="1600" dirty="0" err="1"/>
              <a:t>Buchholtz</a:t>
            </a:r>
            <a:r>
              <a:rPr lang="en-US" sz="1600" dirty="0"/>
              <a:t>, N. (2018). Assessment in mathematics education: Responding to issues regarding methodology, policy, and equity. </a:t>
            </a:r>
            <a:r>
              <a:rPr lang="en-US" sz="1600" i="1" dirty="0"/>
              <a:t>ZDM</a:t>
            </a:r>
            <a:r>
              <a:rPr lang="en-US" sz="1600" dirty="0"/>
              <a:t>, </a:t>
            </a:r>
            <a:r>
              <a:rPr lang="en-US" sz="1600" i="1" dirty="0"/>
              <a:t>50</a:t>
            </a:r>
            <a:r>
              <a:rPr lang="en-US" sz="1600" dirty="0"/>
              <a:t>(4), 555-570.</a:t>
            </a:r>
          </a:p>
          <a:p>
            <a:pPr marL="144000"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/>
              <a:t>Thomas, R. K., </a:t>
            </a:r>
            <a:r>
              <a:rPr lang="en-US" sz="1600" dirty="0" err="1"/>
              <a:t>Strekalova</a:t>
            </a:r>
            <a:r>
              <a:rPr lang="en-US" sz="1600" dirty="0"/>
              <a:t>-Hughes, E., Nash, K. T., Holley, M., Warner, C. K., </a:t>
            </a:r>
            <a:r>
              <a:rPr lang="en-US" sz="1600" dirty="0" err="1"/>
              <a:t>Enochs</a:t>
            </a:r>
            <a:r>
              <a:rPr lang="en-US" sz="1600" dirty="0"/>
              <a:t>, B., ... &amp; </a:t>
            </a:r>
            <a:r>
              <a:rPr lang="en-US" sz="1600" dirty="0" err="1"/>
              <a:t>Ricklefs</a:t>
            </a:r>
            <a:r>
              <a:rPr lang="en-US" sz="1600" dirty="0"/>
              <a:t>, M. (2023). The learner profile: piloting a tool to support contextualized understanding of the learner. </a:t>
            </a:r>
            <a:r>
              <a:rPr lang="en-US" sz="1600" i="1" dirty="0"/>
              <a:t>Journal of Early Childhood Teacher Education</a:t>
            </a:r>
            <a:r>
              <a:rPr lang="en-US" sz="1600" dirty="0"/>
              <a:t>, </a:t>
            </a:r>
            <a:r>
              <a:rPr lang="en-US" sz="1600" i="1" dirty="0"/>
              <a:t>44</a:t>
            </a:r>
            <a:r>
              <a:rPr lang="en-US" sz="1600" dirty="0"/>
              <a:t>(3), 349-372.</a:t>
            </a:r>
          </a:p>
          <a:p>
            <a:pPr marL="144000"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/>
              <a:t>Tomlinson, C. A., Brighton, C., </a:t>
            </a:r>
            <a:r>
              <a:rPr lang="en-US" sz="1600" dirty="0" err="1"/>
              <a:t>Hertberg</a:t>
            </a:r>
            <a:r>
              <a:rPr lang="en-US" sz="1600" dirty="0"/>
              <a:t>, H., Callahan, C. M., Moon, T. R., </a:t>
            </a:r>
            <a:r>
              <a:rPr lang="en-US" sz="1600" dirty="0" err="1"/>
              <a:t>Brimijoin</a:t>
            </a:r>
            <a:r>
              <a:rPr lang="en-US" sz="1600" dirty="0"/>
              <a:t>, K., ... &amp; Reynolds, T. (2003). Differentiating instruction in response to student readiness, interest, and learning profile in academically diverse classrooms: A review of literature. </a:t>
            </a:r>
            <a:r>
              <a:rPr lang="en-US" sz="1600" i="1" dirty="0"/>
              <a:t>Journal for the Education of the Gifted</a:t>
            </a:r>
            <a:r>
              <a:rPr lang="en-US" sz="1600" dirty="0"/>
              <a:t>, </a:t>
            </a:r>
            <a:r>
              <a:rPr lang="en-US" sz="1600" i="1" dirty="0"/>
              <a:t>27</a:t>
            </a:r>
            <a:r>
              <a:rPr lang="en-US" sz="1600" dirty="0"/>
              <a:t>(2-3), 119-145.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1763762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1BBAF4-C2AC-BEF7-9BA3-14ABD95FE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636520" cy="1325563"/>
          </a:xfrm>
        </p:spPr>
        <p:txBody>
          <a:bodyPr>
            <a:normAutofit fontScale="90000"/>
          </a:bodyPr>
          <a:lstStyle/>
          <a:p>
            <a:br>
              <a:rPr lang="en-US" dirty="0">
                <a:highlight>
                  <a:srgbClr val="FF00FF"/>
                </a:highlight>
              </a:rPr>
            </a:br>
            <a:r>
              <a:rPr lang="en-US" dirty="0">
                <a:highlight>
                  <a:srgbClr val="FF00FF"/>
                </a:highlight>
              </a:rPr>
              <a:t>Equity and assessment</a:t>
            </a:r>
            <a:endParaRPr lang="el-GR" dirty="0">
              <a:highlight>
                <a:srgbClr val="FF00FF"/>
              </a:highlight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D169FA-CD12-259A-2D25-88EE55D10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733" y="1825625"/>
            <a:ext cx="11063067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l-G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27812F-C3E1-8358-EF17-376A69A76B2B}"/>
              </a:ext>
            </a:extLst>
          </p:cNvPr>
          <p:cNvSpPr txBox="1"/>
          <p:nvPr/>
        </p:nvSpPr>
        <p:spPr>
          <a:xfrm>
            <a:off x="535744" y="3776306"/>
            <a:ext cx="4943622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dobe Garamond Pro"/>
              </a:rPr>
              <a:t>“</a:t>
            </a:r>
            <a:r>
              <a:rPr lang="en-US" sz="2400" b="0" i="1" u="none" strike="noStrike" baseline="0" dirty="0">
                <a:solidFill>
                  <a:srgbClr val="000000"/>
                </a:solidFill>
              </a:rPr>
              <a:t>An assessment process that is not mindful of equity can risk becoming a tool that </a:t>
            </a:r>
            <a:r>
              <a:rPr lang="en-US" sz="2400" b="1" i="1" u="none" strike="noStrike" baseline="0" dirty="0">
                <a:solidFill>
                  <a:srgbClr val="000000"/>
                </a:solidFill>
              </a:rPr>
              <a:t>promotes inequities, </a:t>
            </a:r>
            <a:r>
              <a:rPr lang="en-US" sz="2400" b="0" i="1" u="none" strike="noStrike" baseline="0" dirty="0">
                <a:solidFill>
                  <a:srgbClr val="000000"/>
                </a:solidFill>
              </a:rPr>
              <a:t>intentionally or not.”</a:t>
            </a:r>
          </a:p>
          <a:p>
            <a:endParaRPr lang="en-US" dirty="0">
              <a:solidFill>
                <a:srgbClr val="000000"/>
              </a:solidFill>
              <a:latin typeface="Adobe Garamond Pro"/>
            </a:endParaRPr>
          </a:p>
          <a:p>
            <a:pPr algn="r"/>
            <a:r>
              <a:rPr lang="en-US" dirty="0"/>
              <a:t>Montenegro &amp; Jankowski, 2020, p. 6.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AFE401-D1B8-A9B0-8B2C-5EFAD2881B79}"/>
              </a:ext>
            </a:extLst>
          </p:cNvPr>
          <p:cNvSpPr txBox="1"/>
          <p:nvPr/>
        </p:nvSpPr>
        <p:spPr>
          <a:xfrm>
            <a:off x="535744" y="2128042"/>
            <a:ext cx="65910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i="1" dirty="0"/>
              <a:t>While there are </a:t>
            </a:r>
            <a:r>
              <a:rPr lang="en-US" sz="2400" i="1" dirty="0">
                <a:solidFill>
                  <a:schemeClr val="accent6"/>
                </a:solidFill>
              </a:rPr>
              <a:t>multiple ways for students to learn,</a:t>
            </a:r>
          </a:p>
          <a:p>
            <a:pPr algn="l"/>
            <a:r>
              <a:rPr lang="en-US" sz="2400" i="1" dirty="0"/>
              <a:t> students need to demonstrate </a:t>
            </a:r>
            <a:r>
              <a:rPr lang="en-US" sz="2400" i="1" dirty="0">
                <a:solidFill>
                  <a:schemeClr val="accent6"/>
                </a:solidFill>
              </a:rPr>
              <a:t>learning </a:t>
            </a:r>
            <a:r>
              <a:rPr lang="en-US" sz="2400" i="1" u="sng" dirty="0">
                <a:solidFill>
                  <a:schemeClr val="accent6"/>
                </a:solidFill>
              </a:rPr>
              <a:t>in specific ways for it to count</a:t>
            </a:r>
            <a:r>
              <a:rPr lang="en-US" sz="2400" u="sng" dirty="0">
                <a:solidFill>
                  <a:schemeClr val="accent6"/>
                </a:solidFill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3906CC-F2AC-3CE7-345A-638A4007FFAC}"/>
              </a:ext>
            </a:extLst>
          </p:cNvPr>
          <p:cNvSpPr txBox="1"/>
          <p:nvPr/>
        </p:nvSpPr>
        <p:spPr>
          <a:xfrm>
            <a:off x="7153423" y="4831117"/>
            <a:ext cx="46001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900" dirty="0"/>
              <a:t>https://www.google.com/search?q=Everybody%27s+a+Genius+but+If+You+Judge+a+Fish+By+Its+Ability+to+Climb+a+Tree%2C+It+Will+Live+Its+Whole+Life+Believing+It+Is+Stupid&amp;rlz=1C1GCEA_enGR947GR947&amp;oq=Everybody%27s+a+Genius+++but+If+You+Judge+a+Fish+By+Its+Ability+to+Climb+a+Tree%2C+It+Will+Live+Its+Whole+Life+Believing+It+Is+Stupid&amp;gs_lcrp=EgZjaHJvbWUyBggAEEUYOdIBCTMxNjZqMGoxNagCALACAA&amp;sourceid=chrome&amp;ie=UTF-8#vhid=Ae-3Rzp3iFkFhM&amp;vssid=l</a:t>
            </a:r>
            <a:endParaRPr lang="el-GR" sz="900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6519932-B126-D0C9-31B8-40EF8D30D7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4012" y="223837"/>
            <a:ext cx="4417255" cy="450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15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6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1" y="198600"/>
            <a:ext cx="6227064" cy="1735708"/>
          </a:xfrm>
        </p:spPr>
        <p:txBody>
          <a:bodyPr>
            <a:normAutofit fontScale="90000"/>
          </a:bodyPr>
          <a:lstStyle/>
          <a:p>
            <a:pPr algn="ctr"/>
            <a:br>
              <a:rPr lang="el-GR" sz="3600" b="1" dirty="0"/>
            </a:br>
            <a:br>
              <a:rPr lang="el-GR" sz="3600" b="1" dirty="0"/>
            </a:br>
            <a:r>
              <a:rPr lang="el-GR" sz="3600" b="1" dirty="0"/>
              <a:t>10</a:t>
            </a:r>
            <a:r>
              <a:rPr lang="el-GR" sz="3600" b="1" baseline="30000" dirty="0"/>
              <a:t>η</a:t>
            </a:r>
            <a:r>
              <a:rPr lang="el-GR" sz="3600" b="1" dirty="0"/>
              <a:t> εργασία στην τάξη </a:t>
            </a:r>
            <a:br>
              <a:rPr lang="el-GR" sz="3600" b="1" dirty="0"/>
            </a:br>
            <a:br>
              <a:rPr lang="el-GR" sz="3600" b="1" dirty="0"/>
            </a:br>
            <a:r>
              <a:rPr lang="el-GR" sz="3600" b="1" dirty="0"/>
              <a:t>Τι παρατηρείτε;</a:t>
            </a:r>
            <a:br>
              <a:rPr lang="el-GR" sz="3600" b="1" dirty="0"/>
            </a:br>
            <a:r>
              <a:rPr lang="el-GR" sz="3600" b="1" dirty="0"/>
              <a:t>Αν το πλαίσιο της εικόνας ήταν η αξιολόγηση τι αντιπροσωπεύει ο φράκτης; </a:t>
            </a:r>
            <a:endParaRPr lang="en-US" sz="36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104785" y="55317"/>
            <a:ext cx="588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457200" rtl="0" eaLnBrk="1" latinLnBrk="0" hangingPunct="1">
              <a:defRPr sz="800" b="1" kern="1200">
                <a:solidFill>
                  <a:srgbClr val="4C5F7E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200"/>
              <a:t>|  </a:t>
            </a:r>
            <a:fld id="{9DD0088F-7E4A-9C4B-9ED2-72FAF1293163}" type="slidenum">
              <a:rPr lang="es-ES_tradnl" smtClean="0"/>
              <a:pPr/>
              <a:t>3</a:t>
            </a:fld>
            <a:endParaRPr lang="es-ES_tradnl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A79EAF-CD47-4EA5-8E69-1425035E6E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260"/>
          <a:stretch/>
        </p:blipFill>
        <p:spPr>
          <a:xfrm>
            <a:off x="8104785" y="2474301"/>
            <a:ext cx="2715614" cy="33929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2557167-0E5E-4526-BA3C-4A124FE336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582"/>
          <a:stretch/>
        </p:blipFill>
        <p:spPr>
          <a:xfrm>
            <a:off x="1892808" y="2397790"/>
            <a:ext cx="2960546" cy="376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13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D04B73-C979-84FE-5282-BE0EE9385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Equity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B18F32-829A-5AE1-8296-B26656756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E</a:t>
            </a:r>
            <a:r>
              <a:rPr lang="en-US" sz="3600" i="0" u="none" strike="noStrike" baseline="0" dirty="0"/>
              <a:t>quity addresses ways to </a:t>
            </a:r>
            <a:r>
              <a:rPr lang="en-US" sz="3600" i="0" u="sng" strike="noStrike" baseline="0" dirty="0"/>
              <a:t>remove barriers </a:t>
            </a:r>
            <a:r>
              <a:rPr lang="en-US" sz="3600" i="0" u="none" strike="noStrike" baseline="0" dirty="0"/>
              <a:t>to participation in STEM </a:t>
            </a:r>
            <a:r>
              <a:rPr lang="en-US" sz="3600" dirty="0"/>
              <a:t>disciplines</a:t>
            </a:r>
            <a:r>
              <a:rPr lang="en-US" sz="3600" i="0" u="none" strike="noStrike" baseline="0" dirty="0"/>
              <a:t> and </a:t>
            </a:r>
            <a:r>
              <a:rPr lang="en-US" sz="3600" i="0" u="sng" strike="noStrike" baseline="0" dirty="0"/>
              <a:t>increase </a:t>
            </a:r>
            <a:r>
              <a:rPr lang="en-US" sz="3600" u="sng" dirty="0"/>
              <a:t>students’ </a:t>
            </a:r>
            <a:r>
              <a:rPr lang="en-US" sz="3600" i="0" u="sng" strike="noStrike" baseline="0" dirty="0"/>
              <a:t>achievement</a:t>
            </a:r>
            <a:endParaRPr lang="en-US" i="0" u="none" strike="noStrike" baseline="0" dirty="0"/>
          </a:p>
          <a:p>
            <a:pPr algn="l"/>
            <a:endParaRPr lang="el-GR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9F41B2F-ECAB-38C5-8782-BDF9344F4B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260"/>
          <a:stretch/>
        </p:blipFill>
        <p:spPr>
          <a:xfrm>
            <a:off x="7538678" y="813187"/>
            <a:ext cx="3852923" cy="481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51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D6D7DB-E91C-05D5-FB4F-ACD07E51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Equity and assessment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4FB0E4-0897-47E0-D2EF-F4CCB5653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r>
              <a:rPr lang="en-US" b="0" i="0" u="none" strike="noStrike" baseline="0" dirty="0">
                <a:latin typeface="OpenSans"/>
              </a:rPr>
              <a:t>Equity in assessment of STEM learning includes </a:t>
            </a:r>
            <a:r>
              <a:rPr lang="en-US" b="1" i="0" u="none" strike="noStrike" baseline="0" dirty="0">
                <a:solidFill>
                  <a:srgbClr val="00B050"/>
                </a:solidFill>
                <a:latin typeface="OpenSans"/>
              </a:rPr>
              <a:t>assessment designs</a:t>
            </a:r>
          </a:p>
          <a:p>
            <a:pPr lvl="1"/>
            <a:r>
              <a:rPr lang="en-US" sz="2800" b="0" i="0" u="none" strike="noStrike" baseline="0" dirty="0">
                <a:latin typeface="OpenSans"/>
              </a:rPr>
              <a:t>that </a:t>
            </a:r>
            <a:r>
              <a:rPr lang="en-US" sz="2800" b="0" i="0" u="none" strike="noStrike" baseline="0" dirty="0">
                <a:solidFill>
                  <a:schemeClr val="accent6"/>
                </a:solidFill>
                <a:latin typeface="OpenSans"/>
              </a:rPr>
              <a:t>create</a:t>
            </a:r>
            <a:r>
              <a:rPr lang="en-US" sz="2800" b="0" i="0" u="none" strike="noStrike" baseline="0" dirty="0">
                <a:latin typeface="OpenSans"/>
              </a:rPr>
              <a:t> more expansive space for learners to show </a:t>
            </a:r>
            <a:r>
              <a:rPr lang="en-US" sz="2800" b="0" i="0" u="none" strike="noStrike" baseline="0" dirty="0">
                <a:solidFill>
                  <a:srgbClr val="7030A0"/>
                </a:solidFill>
                <a:latin typeface="OpenSans"/>
              </a:rPr>
              <a:t>what they know and are able to do;</a:t>
            </a:r>
          </a:p>
          <a:p>
            <a:pPr lvl="1"/>
            <a:r>
              <a:rPr lang="en-US" sz="2800" b="0" i="0" u="none" strike="noStrike" baseline="0" dirty="0">
                <a:latin typeface="OpenSans"/>
              </a:rPr>
              <a:t>Are contextualized with </a:t>
            </a:r>
            <a:r>
              <a:rPr lang="en-US" sz="2800" b="0" i="0" u="none" strike="noStrike" baseline="0" dirty="0">
                <a:solidFill>
                  <a:schemeClr val="accent6"/>
                </a:solidFill>
                <a:latin typeface="OpenSans"/>
              </a:rPr>
              <a:t>authentic problems </a:t>
            </a:r>
            <a:r>
              <a:rPr lang="en-US" sz="2800" b="1" i="0" u="none" strike="noStrike" baseline="0" dirty="0">
                <a:solidFill>
                  <a:srgbClr val="7030A0"/>
                </a:solidFill>
                <a:latin typeface="OpenSans"/>
              </a:rPr>
              <a:t>relevant to learners’ lives/interests &amp; funds of knowledge</a:t>
            </a:r>
          </a:p>
          <a:p>
            <a:pPr lvl="1"/>
            <a:r>
              <a:rPr lang="en-US" sz="2800" dirty="0">
                <a:latin typeface="OpenSans"/>
              </a:rPr>
              <a:t>are </a:t>
            </a:r>
            <a:r>
              <a:rPr lang="en-US" sz="2800" dirty="0">
                <a:solidFill>
                  <a:srgbClr val="7030A0"/>
                </a:solidFill>
                <a:latin typeface="OpenSans"/>
              </a:rPr>
              <a:t>accessible</a:t>
            </a:r>
            <a:r>
              <a:rPr lang="en-US" sz="2800" dirty="0">
                <a:latin typeface="OpenSans"/>
              </a:rPr>
              <a:t> for students with disabilities</a:t>
            </a:r>
          </a:p>
          <a:p>
            <a:pPr lvl="1"/>
            <a:r>
              <a:rPr lang="en-US" sz="2800" dirty="0">
                <a:solidFill>
                  <a:srgbClr val="7030A0"/>
                </a:solidFill>
                <a:latin typeface="OpenSans"/>
              </a:rPr>
              <a:t>allow and encourage </a:t>
            </a:r>
            <a:r>
              <a:rPr lang="en-US" sz="2800" i="1" dirty="0" err="1">
                <a:latin typeface="OpenSans"/>
              </a:rPr>
              <a:t>translanguaging</a:t>
            </a:r>
            <a:r>
              <a:rPr lang="el-GR" sz="2800" dirty="0">
                <a:latin typeface="OpenSans"/>
              </a:rPr>
              <a:t> (</a:t>
            </a:r>
            <a:r>
              <a:rPr lang="en-US" sz="2800" i="1" dirty="0">
                <a:latin typeface="OpenSans"/>
              </a:rPr>
              <a:t>combining linguistic terms from different languages</a:t>
            </a:r>
            <a:r>
              <a:rPr lang="en-US" sz="2800" dirty="0">
                <a:latin typeface="OpenSans"/>
              </a:rPr>
              <a:t>) for multilingual learners</a:t>
            </a:r>
          </a:p>
          <a:p>
            <a:pPr marL="0" indent="0" algn="r">
              <a:buNone/>
            </a:pPr>
            <a:r>
              <a:rPr lang="en-US" sz="1800" i="1" dirty="0">
                <a:highlight>
                  <a:srgbClr val="FFFF00"/>
                </a:highlight>
              </a:rPr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0478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3E0914-3310-6D2D-7A07-668EDC24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4A8379-A514-88D0-1490-37105C7D3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23027"/>
            <a:ext cx="7030329" cy="1434905"/>
          </a:xfrm>
        </p:spPr>
        <p:txBody>
          <a:bodyPr>
            <a:normAutofit/>
          </a:bodyPr>
          <a:lstStyle/>
          <a:p>
            <a:r>
              <a:rPr lang="en-US" sz="4000" dirty="0"/>
              <a:t>Assessment strategies that support equity issues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0526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A41DE3-0E98-4FB6-CC90-2D82F56BD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 1: Promoting equity through formative assessment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BD4764-6638-1620-33E1-F1C42FFAC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Formative assessment can open more opportunities to promote </a:t>
            </a:r>
            <a:r>
              <a:rPr lang="en-US" dirty="0">
                <a:solidFill>
                  <a:srgbClr val="7030A0"/>
                </a:solidFill>
              </a:rPr>
              <a:t>equity for learners </a:t>
            </a:r>
            <a:r>
              <a:rPr lang="en-US" dirty="0"/>
              <a:t>with </a:t>
            </a:r>
            <a:r>
              <a:rPr lang="en-US" dirty="0">
                <a:solidFill>
                  <a:srgbClr val="7030A0"/>
                </a:solidFill>
              </a:rPr>
              <a:t>diverse needs </a:t>
            </a:r>
            <a:r>
              <a:rPr lang="en-US" dirty="0"/>
              <a:t>and experiences in the classroom</a:t>
            </a:r>
          </a:p>
          <a:p>
            <a:r>
              <a:rPr lang="es-ES_tradnl" dirty="0"/>
              <a:t>A formative </a:t>
            </a:r>
            <a:r>
              <a:rPr lang="en-US" dirty="0"/>
              <a:t>assessment classroom practice should </a:t>
            </a:r>
            <a:r>
              <a:rPr lang="en-US" dirty="0">
                <a:solidFill>
                  <a:srgbClr val="7030A0"/>
                </a:solidFill>
              </a:rPr>
              <a:t>build on specific </a:t>
            </a:r>
            <a:r>
              <a:rPr lang="en-US" dirty="0"/>
              <a:t>students’ </a:t>
            </a:r>
            <a:r>
              <a:rPr lang="en-US" dirty="0">
                <a:solidFill>
                  <a:srgbClr val="7030A0"/>
                </a:solidFill>
              </a:rPr>
              <a:t>strengths and weaknesses</a:t>
            </a:r>
          </a:p>
          <a:p>
            <a:pPr algn="l"/>
            <a:r>
              <a:rPr lang="en-US" dirty="0"/>
              <a:t>Some key strategies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Providing </a:t>
            </a:r>
            <a:r>
              <a:rPr lang="en-US" sz="2400" dirty="0">
                <a:solidFill>
                  <a:schemeClr val="accent6"/>
                </a:solidFill>
              </a:rPr>
              <a:t>feedback</a:t>
            </a:r>
            <a:r>
              <a:rPr lang="en-US" sz="2400" dirty="0"/>
              <a:t> that </a:t>
            </a:r>
            <a:r>
              <a:rPr lang="en-US" sz="2400" b="1" dirty="0">
                <a:solidFill>
                  <a:schemeClr val="accent6"/>
                </a:solidFill>
              </a:rPr>
              <a:t>moves learners forward</a:t>
            </a:r>
            <a:r>
              <a:rPr lang="en-US" sz="2400" dirty="0"/>
              <a:t>.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Activating students as </a:t>
            </a:r>
            <a:r>
              <a:rPr lang="en-US" sz="2400" b="1" dirty="0">
                <a:solidFill>
                  <a:schemeClr val="accent6"/>
                </a:solidFill>
              </a:rPr>
              <a:t>instructional resources for one another</a:t>
            </a:r>
            <a:r>
              <a:rPr lang="en-US" sz="2400" dirty="0"/>
              <a:t>.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Activating students as the </a:t>
            </a:r>
            <a:r>
              <a:rPr lang="en-US" sz="2400" b="1" dirty="0">
                <a:solidFill>
                  <a:schemeClr val="accent6"/>
                </a:solidFill>
              </a:rPr>
              <a:t>owners of their own learning</a:t>
            </a:r>
            <a:r>
              <a:rPr lang="en-US" sz="2400" dirty="0">
                <a:solidFill>
                  <a:schemeClr val="accent6"/>
                </a:solidFill>
              </a:rPr>
              <a:t>. </a:t>
            </a:r>
          </a:p>
          <a:p>
            <a:pPr marL="914400" lvl="2" indent="0" algn="r">
              <a:buNone/>
            </a:pPr>
            <a:r>
              <a:rPr lang="en-US" sz="1700" dirty="0"/>
              <a:t>Andersson, C. (2020). </a:t>
            </a:r>
            <a:endParaRPr lang="en-US" sz="1700" b="0" i="0" u="none" strike="noStrike" baseline="0" dirty="0">
              <a:latin typeface="BerlingNovaTextPro"/>
            </a:endParaRPr>
          </a:p>
        </p:txBody>
      </p:sp>
    </p:spTree>
    <p:extLst>
      <p:ext uri="{BB962C8B-B14F-4D97-AF65-F5344CB8AC3E}">
        <p14:creationId xmlns:p14="http://schemas.microsoft.com/office/powerpoint/2010/main" val="628413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22BD93-39E7-5F90-21B5-8E1276258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 2: Promoting equity by considering “The Rights of the learners’ framework”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03CD29-F557-EEFD-0B36-B49AAFFD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6" y="1871003"/>
            <a:ext cx="10903634" cy="4305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learner in the classroom </a:t>
            </a:r>
          </a:p>
          <a:p>
            <a:r>
              <a:rPr lang="en-US" dirty="0"/>
              <a:t>(1) has the right to </a:t>
            </a:r>
            <a:r>
              <a:rPr lang="en-US" dirty="0">
                <a:solidFill>
                  <a:srgbClr val="7030A0"/>
                </a:solidFill>
              </a:rPr>
              <a:t>be confused</a:t>
            </a:r>
            <a:r>
              <a:rPr lang="en-US" dirty="0"/>
              <a:t>; </a:t>
            </a:r>
          </a:p>
          <a:p>
            <a:r>
              <a:rPr lang="en-US" dirty="0"/>
              <a:t>(2) has the right to </a:t>
            </a:r>
            <a:r>
              <a:rPr lang="en-US" dirty="0">
                <a:solidFill>
                  <a:srgbClr val="7030A0"/>
                </a:solidFill>
              </a:rPr>
              <a:t>claim ‘not understanding</a:t>
            </a:r>
            <a:r>
              <a:rPr lang="en-US" dirty="0"/>
              <a:t>’; </a:t>
            </a:r>
          </a:p>
          <a:p>
            <a:r>
              <a:rPr lang="en-US" dirty="0"/>
              <a:t>(3) has the right to </a:t>
            </a:r>
            <a:r>
              <a:rPr lang="en-US" dirty="0">
                <a:solidFill>
                  <a:srgbClr val="7030A0"/>
                </a:solidFill>
              </a:rPr>
              <a:t>speak, listen and be heard</a:t>
            </a:r>
            <a:r>
              <a:rPr lang="en-US" dirty="0"/>
              <a:t>; e</a:t>
            </a:r>
            <a:r>
              <a:rPr lang="en-US" i="1" dirty="0"/>
              <a:t>.g., Engage in classroom conversations; ask Questions; share Ideas, and Listen to the Thinking of Others</a:t>
            </a:r>
          </a:p>
          <a:p>
            <a:r>
              <a:rPr lang="en-US" dirty="0"/>
              <a:t>(4) has the right to </a:t>
            </a:r>
            <a:r>
              <a:rPr lang="en-US" dirty="0">
                <a:solidFill>
                  <a:srgbClr val="7030A0"/>
                </a:solidFill>
              </a:rPr>
              <a:t>write, </a:t>
            </a:r>
            <a:r>
              <a:rPr lang="en-US" dirty="0">
                <a:solidFill>
                  <a:srgbClr val="7030A0"/>
                </a:solidFill>
                <a:latin typeface="MinionPro-Regular"/>
              </a:rPr>
              <a:t>do </a:t>
            </a:r>
            <a:r>
              <a:rPr lang="en-US" i="1" dirty="0">
                <a:latin typeface="MinionPro-Regular"/>
              </a:rPr>
              <a:t>(model with gestures and manipulate with tools)</a:t>
            </a:r>
            <a:r>
              <a:rPr lang="en-US" dirty="0">
                <a:latin typeface="MinionPro-Regular"/>
              </a:rPr>
              <a:t>; 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represent</a:t>
            </a:r>
            <a:r>
              <a:rPr lang="en-US" dirty="0"/>
              <a:t> only what makes sense to her/him. </a:t>
            </a:r>
          </a:p>
          <a:p>
            <a:pPr marL="0" indent="0" algn="r">
              <a:buNone/>
            </a:pPr>
            <a:r>
              <a:rPr lang="en-US" sz="1800" dirty="0" err="1"/>
              <a:t>Kalinec</a:t>
            </a:r>
            <a:r>
              <a:rPr lang="en-US" sz="1800" dirty="0"/>
              <a:t>-Graig, 2017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6787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6E0220-207A-0136-BB86-58A343531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5" y="365125"/>
            <a:ext cx="11394829" cy="999441"/>
          </a:xfrm>
        </p:spPr>
        <p:txBody>
          <a:bodyPr>
            <a:normAutofit fontScale="90000"/>
          </a:bodyPr>
          <a:lstStyle/>
          <a:p>
            <a:r>
              <a:rPr lang="en-US" dirty="0"/>
              <a:t>Str 3: Promoting equity by creating ‘Learners’ profiles’ Diaries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A52DEC-174F-45DF-5CAD-66468710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8" y="1690688"/>
            <a:ext cx="11394830" cy="448627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0" i="0" u="none" strike="noStrike" baseline="0" dirty="0">
                <a:latin typeface="Times New Roman" panose="02020603050405020304" pitchFamily="18" charset="0"/>
              </a:rPr>
              <a:t>The learners’ profile describes the ways in which a student learns best.</a:t>
            </a:r>
          </a:p>
          <a:p>
            <a:r>
              <a:rPr lang="en-US" b="0" i="0" u="none" strike="noStrike" baseline="0" dirty="0">
                <a:latin typeface="Times New Roman" panose="02020603050405020304" pitchFamily="18" charset="0"/>
              </a:rPr>
              <a:t>The teachers can keep</a:t>
            </a:r>
            <a:r>
              <a:rPr lang="en-US" b="0" i="0" u="none" strike="noStrike" dirty="0">
                <a:latin typeface="Times New Roman" panose="02020603050405020304" pitchFamily="18" charset="0"/>
              </a:rPr>
              <a:t> a ‘</a:t>
            </a:r>
            <a:r>
              <a:rPr lang="es-ES_tradnl" dirty="0">
                <a:latin typeface="Times New Roman" panose="02020603050405020304" pitchFamily="18" charset="0"/>
              </a:rPr>
              <a:t>learner’s profiles’ </a:t>
            </a:r>
            <a:r>
              <a:rPr lang="en-US" dirty="0">
                <a:latin typeface="Times New Roman" panose="02020603050405020304" pitchFamily="18" charset="0"/>
              </a:rPr>
              <a:t>diary </a:t>
            </a:r>
            <a:r>
              <a:rPr lang="es-ES_tradnl" b="0" i="0" u="none" strike="noStrike" baseline="0" dirty="0">
                <a:latin typeface="Times New Roman" panose="02020603050405020304" pitchFamily="18" charset="0"/>
              </a:rPr>
              <a:t>that could include information on students’ </a:t>
            </a:r>
          </a:p>
          <a:p>
            <a:pPr lvl="1"/>
            <a:r>
              <a:rPr lang="es-ES_tradnl" b="1" i="0" u="none" strike="noStrike" baseline="0" dirty="0">
                <a:latin typeface="Times New Roman" panose="02020603050405020304" pitchFamily="18" charset="0"/>
              </a:rPr>
              <a:t>interests </a:t>
            </a:r>
            <a:r>
              <a:rPr lang="es-ES_tradnl" b="0" i="0" u="none" strike="noStrike" baseline="0" dirty="0">
                <a:latin typeface="Times New Roman" panose="02020603050405020304" pitchFamily="18" charset="0"/>
              </a:rPr>
              <a:t>(</a:t>
            </a:r>
            <a:r>
              <a:rPr lang="es-ES_tradnl" sz="2200" b="0" i="1" u="none" strike="noStrike" baseline="0" dirty="0">
                <a:latin typeface="Times New Roman" panose="02020603050405020304" pitchFamily="18" charset="0"/>
              </a:rPr>
              <a:t>e.g., reading, listening to music, playing sports</a:t>
            </a:r>
            <a:r>
              <a:rPr lang="es-ES_tradnl" i="1" dirty="0">
                <a:latin typeface="Times New Roman" panose="02020603050405020304" pitchFamily="18" charset="0"/>
              </a:rPr>
              <a:t>)</a:t>
            </a:r>
            <a:endParaRPr lang="es-ES_tradnl" b="0" i="1" u="none" strike="noStrike" baseline="0" dirty="0">
              <a:latin typeface="Times New Roman" panose="02020603050405020304" pitchFamily="18" charset="0"/>
            </a:endParaRPr>
          </a:p>
          <a:p>
            <a:pPr lvl="1"/>
            <a:r>
              <a:rPr lang="en-US" b="1" i="0" u="none" strike="noStrike" baseline="0" dirty="0">
                <a:latin typeface="Times New Roman" panose="02020603050405020304" pitchFamily="18" charset="0"/>
              </a:rPr>
              <a:t>learning styles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</a:rPr>
              <a:t>(e</a:t>
            </a:r>
            <a:r>
              <a:rPr lang="en-US" sz="2200" i="1" dirty="0">
                <a:latin typeface="Times New Roman" panose="02020603050405020304" pitchFamily="18" charset="0"/>
              </a:rPr>
              <a:t>.g., Analytic that involves the linear type of learning found most often in schools; Practical that involves seeing how and why things work as people actually use them; Creative that involves making new connections and seeking innovation)</a:t>
            </a:r>
          </a:p>
          <a:p>
            <a:pPr lvl="1"/>
            <a:r>
              <a:rPr lang="en-US" b="1" i="0" u="none" strike="noStrike" baseline="0" dirty="0">
                <a:latin typeface="Times New Roman" panose="02020603050405020304" pitchFamily="18" charset="0"/>
              </a:rPr>
              <a:t>Differences based </a:t>
            </a:r>
            <a:r>
              <a:rPr lang="en-US" b="1" dirty="0">
                <a:latin typeface="Times New Roman" panose="02020603050405020304" pitchFamily="18" charset="0"/>
              </a:rPr>
              <a:t>on their </a:t>
            </a:r>
            <a:r>
              <a:rPr lang="en-US" b="1" i="0" u="none" strike="noStrike" baseline="0" dirty="0">
                <a:latin typeface="Times New Roman" panose="02020603050405020304" pitchFamily="18" charset="0"/>
              </a:rPr>
              <a:t>gender/culture/personality 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(e</a:t>
            </a:r>
            <a:r>
              <a:rPr lang="en-US" sz="2200" i="1" dirty="0">
                <a:latin typeface="Times New Roman" panose="02020603050405020304" pitchFamily="18" charset="0"/>
              </a:rPr>
              <a:t>.g., being expressive or reserved in class interactions; </a:t>
            </a:r>
            <a:r>
              <a:rPr lang="es-ES_tradnl" sz="2200" i="1" dirty="0">
                <a:latin typeface="Times New Roman" panose="02020603050405020304" pitchFamily="18" charset="0"/>
              </a:rPr>
              <a:t>preferring competition or collaboration; </a:t>
            </a:r>
            <a:r>
              <a:rPr lang="en-US" sz="2200" i="1" dirty="0">
                <a:latin typeface="Times New Roman" panose="02020603050405020304" pitchFamily="18" charset="0"/>
              </a:rPr>
              <a:t> preferring to work individually or in a group)</a:t>
            </a:r>
          </a:p>
          <a:p>
            <a:pPr lvl="1"/>
            <a:r>
              <a:rPr lang="en-US" b="1" i="0" u="none" strike="noStrike" baseline="0" dirty="0">
                <a:latin typeface="Times New Roman" panose="02020603050405020304" pitchFamily="18" charset="0"/>
              </a:rPr>
              <a:t>learning strengths and needs</a:t>
            </a:r>
          </a:p>
          <a:p>
            <a:pPr lvl="1"/>
            <a:r>
              <a:rPr lang="en-US" b="1" i="0" u="none" strike="noStrike" baseline="0" dirty="0">
                <a:latin typeface="Times New Roman" panose="02020603050405020304" pitchFamily="18" charset="0"/>
              </a:rPr>
              <a:t>types of supports 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that have been successful in the past. 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>
                <a:latin typeface="Times New Roman" panose="02020603050405020304" pitchFamily="18" charset="0"/>
              </a:rPr>
              <a:t>A learner profile needs to be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</a:rPr>
              <a:t>dynamic,</a:t>
            </a:r>
            <a:r>
              <a:rPr lang="en-US" sz="2800" dirty="0">
                <a:latin typeface="Times New Roman" panose="02020603050405020304" pitchFamily="18" charset="0"/>
              </a:rPr>
              <a:t> as individual learners are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</a:rPr>
              <a:t>constantly growing and changing.</a:t>
            </a:r>
          </a:p>
          <a:p>
            <a:pPr marL="457200" lvl="2" indent="0" algn="r">
              <a:spcBef>
                <a:spcPts val="1000"/>
              </a:spcBef>
              <a:buNone/>
            </a:pPr>
            <a:r>
              <a:rPr lang="en-US" sz="1600" dirty="0"/>
              <a:t>Thomas, et al., 2023; </a:t>
            </a:r>
            <a:r>
              <a:rPr lang="en-US" sz="1600" dirty="0" err="1"/>
              <a:t>Tolminson</a:t>
            </a:r>
            <a:r>
              <a:rPr lang="en-US" sz="1600" dirty="0"/>
              <a:t> et al., 2003</a:t>
            </a:r>
            <a:endParaRPr lang="el-GR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661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Words>1589</Words>
  <Application>Microsoft Office PowerPoint</Application>
  <DocSecurity>0</DocSecurity>
  <PresentationFormat>Ευρεία οθόνη</PresentationFormat>
  <Paragraphs>90</Paragraphs>
  <Slides>15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30" baseType="lpstr">
      <vt:lpstr>Adobe Garamond Pro</vt:lpstr>
      <vt:lpstr>AGaramondPro-Regular</vt:lpstr>
      <vt:lpstr>Arial</vt:lpstr>
      <vt:lpstr>BerlingNovaTextPro</vt:lpstr>
      <vt:lpstr>Calibri</vt:lpstr>
      <vt:lpstr>Calibri Light</vt:lpstr>
      <vt:lpstr>Merriweather Sans</vt:lpstr>
      <vt:lpstr>MinionPro-Regular</vt:lpstr>
      <vt:lpstr>Noto Sans Symbols</vt:lpstr>
      <vt:lpstr>OpenSans</vt:lpstr>
      <vt:lpstr>Times New Roman</vt:lpstr>
      <vt:lpstr>TYDLNE+UniversLTStd-Bold</vt:lpstr>
      <vt:lpstr>ULNRBC+UniversLTStd-Light</vt:lpstr>
      <vt:lpstr>Whitney</vt:lpstr>
      <vt:lpstr>Office Theme</vt:lpstr>
      <vt:lpstr>Παρουσίαση του PowerPoint</vt:lpstr>
      <vt:lpstr> Equity and assessment</vt:lpstr>
      <vt:lpstr>  10η εργασία στην τάξη   Τι παρατηρείτε; Αν το πλαίσιο της εικόνας ήταν η αξιολόγηση τι αντιπροσωπεύει ο φράκτης; </vt:lpstr>
      <vt:lpstr>Equity</vt:lpstr>
      <vt:lpstr>Equity and assessment</vt:lpstr>
      <vt:lpstr>Παρουσίαση του PowerPoint</vt:lpstr>
      <vt:lpstr>Str 1: Promoting equity through formative assessment</vt:lpstr>
      <vt:lpstr>Str 2: Promoting equity by considering “The Rights of the learners’ framework”</vt:lpstr>
      <vt:lpstr>Str 3: Promoting equity by creating ‘Learners’ profiles’ Diaries</vt:lpstr>
      <vt:lpstr>    Group activity 1-reporting in a Google doc  Watch the video clip and comment on its proposed ideas https://elvlc.educ.ubc.ca/culturally-responsive-mathematics-assessment/ 50:43-1:10:00 Session 2 – Looking to Nature: Math education assessment as cycles of feedback  </vt:lpstr>
      <vt:lpstr>Παρουσίαση του PowerPoint</vt:lpstr>
      <vt:lpstr>Strategies for Culturally responsive assessment</vt:lpstr>
      <vt:lpstr>Assessment accommodations for students with learning disabilities</vt:lpstr>
      <vt:lpstr>Summing up: How do I ensure my assessments are equitable for all students?</vt:lpstr>
      <vt:lpstr>Selected 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ICSE Academy Round Table</dc:title>
  <dc:subject/>
  <dc:creator>MARIA EVAGOROU</dc:creator>
  <cp:keywords/>
  <dc:description/>
  <cp:lastModifiedBy>Chrissavgi Triantafillou</cp:lastModifiedBy>
  <cp:revision>297</cp:revision>
  <dcterms:created xsi:type="dcterms:W3CDTF">2023-03-07T08:04:29Z</dcterms:created>
  <dcterms:modified xsi:type="dcterms:W3CDTF">2024-05-21T14:12:58Z</dcterms:modified>
  <cp:category/>
  <dc:identifier/>
  <cp:contentStatus/>
  <dc:language/>
  <cp:version/>
</cp:coreProperties>
</file>