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000"/>
    <a:srgbClr val="292929"/>
    <a:srgbClr val="FCEEEE"/>
    <a:srgbClr val="D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A41586-4956-4795-9B36-11E943356F53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0B4E2236-9515-4686-86D2-E95AF4D06882}">
      <dgm:prSet custT="1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108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l-G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Δημιουργικά προβλήματα </a:t>
          </a:r>
          <a:r>
            <a: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(ill-structured)</a:t>
          </a:r>
          <a:endParaRPr lang="el-GR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61669F-B7C9-45DF-A7CE-397FEA9FD9F2}" type="parTrans" cxnId="{2C835E6C-8006-4569-80D7-19A34FE14B92}">
      <dgm:prSet/>
      <dgm:spPr/>
      <dgm:t>
        <a:bodyPr/>
        <a:lstStyle/>
        <a:p>
          <a:endParaRPr lang="el-GR"/>
        </a:p>
      </dgm:t>
    </dgm:pt>
    <dgm:pt modelId="{297C3628-91A9-41C6-81F7-0841E9B09016}" type="sibTrans" cxnId="{2C835E6C-8006-4569-80D7-19A34FE14B92}">
      <dgm:prSet/>
      <dgm:spPr/>
      <dgm:t>
        <a:bodyPr/>
        <a:lstStyle/>
        <a:p>
          <a:endParaRPr lang="el-GR"/>
        </a:p>
      </dgm:t>
    </dgm:pt>
    <dgm:pt modelId="{AB0A12DE-2F16-48F9-8CB5-0DBCDDA28D18}">
      <dgm:prSet custT="1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108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l-GR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Πολυπλοκότητα, απαιτούν αναζήτηση, ανάλυση και πολλές στρατηγικές – πολλές πιθανές λύσεις.</a:t>
          </a:r>
        </a:p>
      </dgm:t>
    </dgm:pt>
    <dgm:pt modelId="{9EF52991-96C7-4497-A38B-E22F552C2166}" type="parTrans" cxnId="{B1586DE0-AFEA-4B80-BEE0-1CF1BDAEF4EC}">
      <dgm:prSet/>
      <dgm:spPr/>
      <dgm:t>
        <a:bodyPr/>
        <a:lstStyle/>
        <a:p>
          <a:endParaRPr lang="el-GR"/>
        </a:p>
      </dgm:t>
    </dgm:pt>
    <dgm:pt modelId="{5E947D67-9DF2-4B2D-AD4D-A230EB0F7BA3}" type="sibTrans" cxnId="{B1586DE0-AFEA-4B80-BEE0-1CF1BDAEF4EC}">
      <dgm:prSet/>
      <dgm:spPr/>
      <dgm:t>
        <a:bodyPr/>
        <a:lstStyle/>
        <a:p>
          <a:endParaRPr lang="el-GR"/>
        </a:p>
      </dgm:t>
    </dgm:pt>
    <dgm:pt modelId="{593859DF-9449-441A-B7F6-6E5F88B79014}">
      <dgm:prSet custT="1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108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l-GR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Συνδέονται με πραγματικές καταστάσεις, αυθεντικότητα, και ανώτερες γνωστικές δεξιότητες.</a:t>
          </a:r>
        </a:p>
      </dgm:t>
    </dgm:pt>
    <dgm:pt modelId="{2D3503F1-38EB-4C78-B945-B65F7A0C548C}" type="parTrans" cxnId="{9BB9889D-2C25-4186-AD5C-D94007494ABE}">
      <dgm:prSet/>
      <dgm:spPr/>
      <dgm:t>
        <a:bodyPr/>
        <a:lstStyle/>
        <a:p>
          <a:endParaRPr lang="el-GR"/>
        </a:p>
      </dgm:t>
    </dgm:pt>
    <dgm:pt modelId="{E42BC79F-1AD4-4A4E-A6D1-2624AEC722C5}" type="sibTrans" cxnId="{9BB9889D-2C25-4186-AD5C-D94007494ABE}">
      <dgm:prSet/>
      <dgm:spPr/>
      <dgm:t>
        <a:bodyPr/>
        <a:lstStyle/>
        <a:p>
          <a:endParaRPr lang="el-GR"/>
        </a:p>
      </dgm:t>
    </dgm:pt>
    <dgm:pt modelId="{95999320-4224-4594-BE79-45EA2729047B}">
      <dgm:prSet custT="1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0" scaled="1"/>
          <a:tileRect/>
        </a:gradFill>
        <a:effectLst>
          <a:outerShdw blurRad="50800" dist="38100" dir="5400000" algn="t" rotWithShape="0">
            <a:schemeClr val="bg1">
              <a:alpha val="40000"/>
            </a:schemeClr>
          </a:outerShdw>
        </a:effectLst>
      </dgm:spPr>
      <dgm:t>
        <a:bodyPr/>
        <a:lstStyle/>
        <a:p>
          <a:r>
            <a:rPr lang="el-G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Μη δημιουργικά προβλήματα </a:t>
          </a:r>
          <a:r>
            <a: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(well-structured)</a:t>
          </a:r>
          <a:endParaRPr lang="el-GR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57B042-3233-41A1-8F92-EAB64639BB14}" type="parTrans" cxnId="{E7609FCF-E0E1-4A07-BD94-8004A41CD9F4}">
      <dgm:prSet/>
      <dgm:spPr/>
      <dgm:t>
        <a:bodyPr/>
        <a:lstStyle/>
        <a:p>
          <a:endParaRPr lang="el-GR"/>
        </a:p>
      </dgm:t>
    </dgm:pt>
    <dgm:pt modelId="{4ABDE077-2E5F-4FE3-AA5D-BF6C0EEE1B32}" type="sibTrans" cxnId="{E7609FCF-E0E1-4A07-BD94-8004A41CD9F4}">
      <dgm:prSet/>
      <dgm:spPr/>
      <dgm:t>
        <a:bodyPr/>
        <a:lstStyle/>
        <a:p>
          <a:endParaRPr lang="el-GR"/>
        </a:p>
      </dgm:t>
    </dgm:pt>
    <dgm:pt modelId="{A1B38A6A-5D73-4BA3-8E94-A622735E4B34}">
      <dgm:prSet custT="1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0" scaled="1"/>
          <a:tileRect/>
        </a:gradFill>
        <a:effectLst>
          <a:outerShdw blurRad="50800" dist="38100" dir="5400000" algn="t" rotWithShape="0">
            <a:schemeClr val="bg1">
              <a:alpha val="40000"/>
            </a:schemeClr>
          </a:outerShdw>
        </a:effectLst>
      </dgm:spPr>
      <dgm:t>
        <a:bodyPr/>
        <a:lstStyle/>
        <a:p>
          <a:r>
            <a:rPr lang="el-GR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Ξεκάθαρη δομή, προβλέψιμη διαδικασία, μία σωστή λύση – αναπαραγωγή αλγορίθμων.</a:t>
          </a:r>
        </a:p>
      </dgm:t>
    </dgm:pt>
    <dgm:pt modelId="{BD0477A4-4D62-48EE-A15B-1D15D71EEB8E}" type="parTrans" cxnId="{02950198-98AF-45DB-9AA9-33965C6F058A}">
      <dgm:prSet/>
      <dgm:spPr/>
      <dgm:t>
        <a:bodyPr/>
        <a:lstStyle/>
        <a:p>
          <a:endParaRPr lang="el-GR"/>
        </a:p>
      </dgm:t>
    </dgm:pt>
    <dgm:pt modelId="{5B9A8CE2-4BB4-46B7-A900-F5AF733E58BB}" type="sibTrans" cxnId="{02950198-98AF-45DB-9AA9-33965C6F058A}">
      <dgm:prSet/>
      <dgm:spPr/>
      <dgm:t>
        <a:bodyPr/>
        <a:lstStyle/>
        <a:p>
          <a:endParaRPr lang="el-GR"/>
        </a:p>
      </dgm:t>
    </dgm:pt>
    <dgm:pt modelId="{7BA38E29-9A21-4D24-9650-4E6A72B62E29}" type="pres">
      <dgm:prSet presAssocID="{12A41586-4956-4795-9B36-11E943356F53}" presName="diagram" presStyleCnt="0">
        <dgm:presLayoutVars>
          <dgm:dir/>
          <dgm:resizeHandles val="exact"/>
        </dgm:presLayoutVars>
      </dgm:prSet>
      <dgm:spPr/>
    </dgm:pt>
    <dgm:pt modelId="{44B0DBFF-1D51-42D5-A238-CF525E5AB0A7}" type="pres">
      <dgm:prSet presAssocID="{0B4E2236-9515-4686-86D2-E95AF4D06882}" presName="arrow" presStyleLbl="node1" presStyleIdx="0" presStyleCnt="2" custScaleX="139121" custRadScaleRad="94946" custRadScaleInc="-485">
        <dgm:presLayoutVars>
          <dgm:bulletEnabled val="1"/>
        </dgm:presLayoutVars>
      </dgm:prSet>
      <dgm:spPr/>
    </dgm:pt>
    <dgm:pt modelId="{6B37AB46-6102-456A-A2B6-AB1B07DAB3AE}" type="pres">
      <dgm:prSet presAssocID="{95999320-4224-4594-BE79-45EA2729047B}" presName="arrow" presStyleLbl="node1" presStyleIdx="1" presStyleCnt="2" custScaleX="137576">
        <dgm:presLayoutVars>
          <dgm:bulletEnabled val="1"/>
        </dgm:presLayoutVars>
      </dgm:prSet>
      <dgm:spPr/>
    </dgm:pt>
  </dgm:ptLst>
  <dgm:cxnLst>
    <dgm:cxn modelId="{FD2B9723-42A9-49C4-B4EE-69962E6818BA}" type="presOf" srcId="{A1B38A6A-5D73-4BA3-8E94-A622735E4B34}" destId="{6B37AB46-6102-456A-A2B6-AB1B07DAB3AE}" srcOrd="0" destOrd="1" presId="urn:microsoft.com/office/officeart/2005/8/layout/arrow5"/>
    <dgm:cxn modelId="{2C835E6C-8006-4569-80D7-19A34FE14B92}" srcId="{12A41586-4956-4795-9B36-11E943356F53}" destId="{0B4E2236-9515-4686-86D2-E95AF4D06882}" srcOrd="0" destOrd="0" parTransId="{3661669F-B7C9-45DF-A7CE-397FEA9FD9F2}" sibTransId="{297C3628-91A9-41C6-81F7-0841E9B09016}"/>
    <dgm:cxn modelId="{02950198-98AF-45DB-9AA9-33965C6F058A}" srcId="{95999320-4224-4594-BE79-45EA2729047B}" destId="{A1B38A6A-5D73-4BA3-8E94-A622735E4B34}" srcOrd="0" destOrd="0" parTransId="{BD0477A4-4D62-48EE-A15B-1D15D71EEB8E}" sibTransId="{5B9A8CE2-4BB4-46B7-A900-F5AF733E58BB}"/>
    <dgm:cxn modelId="{9BB9889D-2C25-4186-AD5C-D94007494ABE}" srcId="{0B4E2236-9515-4686-86D2-E95AF4D06882}" destId="{593859DF-9449-441A-B7F6-6E5F88B79014}" srcOrd="1" destOrd="0" parTransId="{2D3503F1-38EB-4C78-B945-B65F7A0C548C}" sibTransId="{E42BC79F-1AD4-4A4E-A6D1-2624AEC722C5}"/>
    <dgm:cxn modelId="{54FFDFB7-63FB-4BE4-A5B2-988FC9AE3124}" type="presOf" srcId="{AB0A12DE-2F16-48F9-8CB5-0DBCDDA28D18}" destId="{44B0DBFF-1D51-42D5-A238-CF525E5AB0A7}" srcOrd="0" destOrd="1" presId="urn:microsoft.com/office/officeart/2005/8/layout/arrow5"/>
    <dgm:cxn modelId="{497216BC-2524-423E-A2A6-98631FB3A520}" type="presOf" srcId="{12A41586-4956-4795-9B36-11E943356F53}" destId="{7BA38E29-9A21-4D24-9650-4E6A72B62E29}" srcOrd="0" destOrd="0" presId="urn:microsoft.com/office/officeart/2005/8/layout/arrow5"/>
    <dgm:cxn modelId="{F8BF2EC4-54CB-477E-87BB-29A668C0F25C}" type="presOf" srcId="{593859DF-9449-441A-B7F6-6E5F88B79014}" destId="{44B0DBFF-1D51-42D5-A238-CF525E5AB0A7}" srcOrd="0" destOrd="2" presId="urn:microsoft.com/office/officeart/2005/8/layout/arrow5"/>
    <dgm:cxn modelId="{E7609FCF-E0E1-4A07-BD94-8004A41CD9F4}" srcId="{12A41586-4956-4795-9B36-11E943356F53}" destId="{95999320-4224-4594-BE79-45EA2729047B}" srcOrd="1" destOrd="0" parTransId="{E357B042-3233-41A1-8F92-EAB64639BB14}" sibTransId="{4ABDE077-2E5F-4FE3-AA5D-BF6C0EEE1B32}"/>
    <dgm:cxn modelId="{B1586DE0-AFEA-4B80-BEE0-1CF1BDAEF4EC}" srcId="{0B4E2236-9515-4686-86D2-E95AF4D06882}" destId="{AB0A12DE-2F16-48F9-8CB5-0DBCDDA28D18}" srcOrd="0" destOrd="0" parTransId="{9EF52991-96C7-4497-A38B-E22F552C2166}" sibTransId="{5E947D67-9DF2-4B2D-AD4D-A230EB0F7BA3}"/>
    <dgm:cxn modelId="{04C98EE8-3701-4D5C-8913-32575D962A16}" type="presOf" srcId="{0B4E2236-9515-4686-86D2-E95AF4D06882}" destId="{44B0DBFF-1D51-42D5-A238-CF525E5AB0A7}" srcOrd="0" destOrd="0" presId="urn:microsoft.com/office/officeart/2005/8/layout/arrow5"/>
    <dgm:cxn modelId="{2C70C3EE-45C8-4BBC-9863-4EB0A18DCF69}" type="presOf" srcId="{95999320-4224-4594-BE79-45EA2729047B}" destId="{6B37AB46-6102-456A-A2B6-AB1B07DAB3AE}" srcOrd="0" destOrd="0" presId="urn:microsoft.com/office/officeart/2005/8/layout/arrow5"/>
    <dgm:cxn modelId="{A54FBF4A-A136-46AF-9844-0C214BF57732}" type="presParOf" srcId="{7BA38E29-9A21-4D24-9650-4E6A72B62E29}" destId="{44B0DBFF-1D51-42D5-A238-CF525E5AB0A7}" srcOrd="0" destOrd="0" presId="urn:microsoft.com/office/officeart/2005/8/layout/arrow5"/>
    <dgm:cxn modelId="{85D2BAC2-450F-4C37-AF72-3E35F0BD9947}" type="presParOf" srcId="{7BA38E29-9A21-4D24-9650-4E6A72B62E29}" destId="{6B37AB46-6102-456A-A2B6-AB1B07DAB3A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0DBFF-1D51-42D5-A238-CF525E5AB0A7}">
      <dsp:nvSpPr>
        <dsp:cNvPr id="0" name=""/>
        <dsp:cNvSpPr/>
      </dsp:nvSpPr>
      <dsp:spPr>
        <a:xfrm rot="16200000">
          <a:off x="-448103" y="1263"/>
          <a:ext cx="3862820" cy="2776590"/>
        </a:xfrm>
        <a:prstGeom prst="downArrow">
          <a:avLst>
            <a:gd name="adj1" fmla="val 50000"/>
            <a:gd name="adj2" fmla="val 35000"/>
          </a:avLst>
        </a:prstGeom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10800000" scaled="1"/>
          <a:tileRect/>
        </a:gra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Δημιουργικά προβλήματα </a:t>
          </a:r>
          <a:r>
            <a:rPr lang="en-US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(ill-structured)</a:t>
          </a:r>
          <a:endParaRPr lang="el-GR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1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Πολυπλοκότητα, απαιτούν αναζήτηση, ανάλυση και πολλές στρατηγικές – πολλές πιθανές λύσεις.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1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Συνδέονται με πραγματικές καταστάσεις, αυθεντικότητα, και ανώτερες γνωστικές δεξιότητες.</a:t>
          </a:r>
        </a:p>
      </dsp:txBody>
      <dsp:txXfrm rot="5400000">
        <a:off x="95013" y="423852"/>
        <a:ext cx="2290687" cy="1931410"/>
      </dsp:txXfrm>
    </dsp:sp>
    <dsp:sp modelId="{6B37AB46-6102-456A-A2B6-AB1B07DAB3AE}">
      <dsp:nvSpPr>
        <dsp:cNvPr id="0" name=""/>
        <dsp:cNvSpPr/>
      </dsp:nvSpPr>
      <dsp:spPr>
        <a:xfrm rot="5400000">
          <a:off x="2793626" y="1263"/>
          <a:ext cx="3819922" cy="2776590"/>
        </a:xfrm>
        <a:prstGeom prst="downArrow">
          <a:avLst>
            <a:gd name="adj1" fmla="val 50000"/>
            <a:gd name="adj2" fmla="val 35000"/>
          </a:avLst>
        </a:prstGeom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0" scaled="1"/>
          <a:tileRect/>
        </a:gra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schemeClr val="bg1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Μη δημιουργικά προβλήματα </a:t>
          </a:r>
          <a:r>
            <a:rPr lang="en-US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(well-structured)</a:t>
          </a:r>
          <a:endParaRPr lang="el-GR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1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Ξεκάθαρη δομή, προβλέψιμη διαδικασία, μία σωστή λύση – αναπαραγωγή αλγορίθμων.</a:t>
          </a:r>
        </a:p>
      </dsp:txBody>
      <dsp:txXfrm rot="-5400000">
        <a:off x="3801195" y="434578"/>
        <a:ext cx="2290687" cy="19099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AAADB-EA8A-4A2A-8395-506FA4D7CD21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4CDFD-1DFF-4EFC-BE6C-FE629734947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12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84CDFD-1DFF-4EFC-BE6C-FE629734947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5555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68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761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3028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5419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9900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483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4301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426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943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176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647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561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61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791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507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79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40C9FD-27AD-4B82-9C57-0A54DD5368F5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41F481-36D0-4E98-989C-2E880364F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89490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F477920-793F-39C6-BEAC-566B62931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8" y="1856792"/>
            <a:ext cx="7859487" cy="2528939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Approaches to the Teaching of Creative and Non-Creative Mathematical Problems</a:t>
            </a:r>
            <a:b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Mei-</a:t>
            </a:r>
            <a:r>
              <a:rPr lang="en-US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Shiu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Chiu</a:t>
            </a:r>
            <a:b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national </a:t>
            </a:r>
            <a:r>
              <a:rPr lang="en-US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chengh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university</a:t>
            </a:r>
            <a:b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Article in international journal of science and mathematics education-February 2009</a:t>
            </a:r>
            <a:endParaRPr lang="el-GR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474D880E-32BD-6247-71B5-257711FB53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859486" cy="1405467"/>
          </a:xfrm>
        </p:spPr>
        <p:txBody>
          <a:bodyPr>
            <a:normAutofit/>
          </a:bodyPr>
          <a:lstStyle/>
          <a:p>
            <a:endParaRPr lang="en-US" sz="2400" i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Ανδριανη ΣκεπετΑρη Α.Μ.: 7112122400006</a:t>
            </a:r>
            <a:b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ΕλευθερΙα ΜπλετσογιΑννη Α.Μ.: 7112122400013</a:t>
            </a:r>
          </a:p>
        </p:txBody>
      </p:sp>
    </p:spTree>
    <p:extLst>
      <p:ext uri="{BB962C8B-B14F-4D97-AF65-F5344CB8AC3E}">
        <p14:creationId xmlns:p14="http://schemas.microsoft.com/office/powerpoint/2010/main" val="2185502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bg1">
                <a:shade val="96000"/>
                <a:satMod val="160000"/>
                <a:lumMod val="100000"/>
              </a:schemeClr>
            </a:gs>
          </a:gsLst>
          <a:lin ang="474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5C6116C-8EDB-2AC4-C852-AF3169C5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Εισαγωγη – Στοχος της Μελετης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1A52C1F-80C3-009C-D3A6-02FA2EE23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Εξετάζεται ο τρόπος με τον οποίο 3  δάσκαλοι της Ε΄ Δημοτικού στην Ταϊβάν διδάσκουν δημιουργικά και μη δημιουργικά προβλήματα με θέμα τα κλάσματα. Επικεντρώνεται:</a:t>
            </a:r>
          </a:p>
          <a:p>
            <a:pPr algn="just">
              <a:buClr>
                <a:srgbClr val="D5A5A5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στις αντιλήψεις τους για τα προβλήματα</a:t>
            </a:r>
          </a:p>
          <a:p>
            <a:pPr algn="just">
              <a:buClr>
                <a:srgbClr val="D5A5A5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στις μεθόδους που χρησιμοποιούν</a:t>
            </a:r>
          </a:p>
          <a:p>
            <a:pPr algn="just">
              <a:buClr>
                <a:srgbClr val="D5A5A5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στα προβλήματα που οι ίδιοι δημιουργούν. </a:t>
            </a:r>
          </a:p>
          <a:p>
            <a:pPr marL="0" indent="0" algn="just"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l-GR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Στόχος: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Ανάδειξη διαφορετικών διδακτικών προσεγγίσεων και η σύνδεσή τους με τη δημιουργικότητα στη διδασκαλία.</a:t>
            </a:r>
          </a:p>
        </p:txBody>
      </p:sp>
    </p:spTree>
    <p:extLst>
      <p:ext uri="{BB962C8B-B14F-4D97-AF65-F5344CB8AC3E}">
        <p14:creationId xmlns:p14="http://schemas.microsoft.com/office/powerpoint/2010/main" val="421741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F63D540-72DB-D2AF-E8ED-180BAF76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ΘεωρητικΟ ΠλαΙσιο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97DDF42F-972C-0C4E-6A7D-E56C37509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75" y="1617959"/>
            <a:ext cx="7173157" cy="733308"/>
          </a:xfrm>
        </p:spPr>
        <p:txBody>
          <a:bodyPr/>
          <a:lstStyle/>
          <a:p>
            <a:pPr algn="ctr"/>
            <a:r>
              <a:rPr lang="el-GR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Δημιουργικά </a:t>
            </a:r>
            <a:r>
              <a:rPr lang="el-GR" sz="1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l-GR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Μη Δημιουργικά Προβλήματα</a:t>
            </a:r>
          </a:p>
        </p:txBody>
      </p:sp>
      <p:graphicFrame>
        <p:nvGraphicFramePr>
          <p:cNvPr id="10" name="Θέση περιεχομένου 9">
            <a:extLst>
              <a:ext uri="{FF2B5EF4-FFF2-40B4-BE49-F238E27FC236}">
                <a16:creationId xmlns:a16="http://schemas.microsoft.com/office/drawing/2014/main" id="{AADACDB0-0774-A946-F58E-5A545036F04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13902620"/>
              </p:ext>
            </p:extLst>
          </p:nvPr>
        </p:nvGraphicFramePr>
        <p:xfrm>
          <a:off x="620868" y="3012082"/>
          <a:ext cx="6081773" cy="2779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CECDDB3-D9BB-AF28-3069-92290204568E}"/>
              </a:ext>
            </a:extLst>
          </p:cNvPr>
          <p:cNvSpPr txBox="1"/>
          <p:nvPr/>
        </p:nvSpPr>
        <p:spPr>
          <a:xfrm>
            <a:off x="6702641" y="1981935"/>
            <a:ext cx="5489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Διδακτικές Προσεγγίσεις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FD928D-856C-434B-5E15-C272F131E4DF}"/>
              </a:ext>
            </a:extLst>
          </p:cNvPr>
          <p:cNvSpPr txBox="1"/>
          <p:nvPr/>
        </p:nvSpPr>
        <p:spPr>
          <a:xfrm>
            <a:off x="6702640" y="2351267"/>
            <a:ext cx="5489359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l-GR" sz="12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Διαδικαστικά (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Procedural) </a:t>
            </a:r>
            <a:r>
              <a:rPr kumimoji="0" lang="el-GR" sz="12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Μαθηματικά Προβλήματα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Σύμφωνα με </a:t>
            </a:r>
            <a:r>
              <a:rPr kumimoji="0" lang="el-G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Stipek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l-G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l-G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1998, είναι τα προβλήματα που: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Εστιάζουν στην απομνημόνευση ή επανάληψη τύπων.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Μπορούν να λυθούν χωρίς βαθιά κατανόηση των μαθηματικών εννοιών.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Είναι συνδεδεμένα με παραδοσιακές διδακτικές πρακτικές.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l-GR" sz="12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Εννοιολογικά (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Conceptual) </a:t>
            </a:r>
            <a:r>
              <a:rPr kumimoji="0" lang="el-GR" sz="12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Μαθηματικά Προβλήματα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Είναι τα προβλήματα που: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Είναι γνωστικά απαιτητικά και απαιτούν κατανόηση των μαθηματικών εννοιών.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Συνδέονται με αναμορφωμένα προγράμματα σπουδών.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Ζητούν από τους μαθητές να εξηγήσουν "γιατί", όχι απλώς να υπολογίσουν το "τι".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35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FA7D2ED7-6C55-480D-A09D-E2FE43D31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0"/>
            <a:ext cx="10131425" cy="625151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ΜεθοδολογΙα</a:t>
            </a:r>
          </a:p>
        </p:txBody>
      </p:sp>
      <p:sp>
        <p:nvSpPr>
          <p:cNvPr id="8" name="Θέση περιεχομένου 7">
            <a:extLst>
              <a:ext uri="{FF2B5EF4-FFF2-40B4-BE49-F238E27FC236}">
                <a16:creationId xmlns:a16="http://schemas.microsoft.com/office/drawing/2014/main" id="{F78A143E-822B-5D94-7082-D6FC75C2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25151"/>
            <a:ext cx="12191999" cy="6232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Συμμετέχοντες: </a:t>
            </a:r>
          </a:p>
          <a:p>
            <a:pPr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δάσκαλοι μαθηματικών: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Mao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Tang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και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Όλοι διδάσκουν Πέμπτη Δημοτικού σε δημόσια σχολεία στην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Ταϊπέι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Ταϊβάν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Κάθε τάξη είχε 29 μαθητές με ισορροπία αγοριών–κοριτσιών.</a:t>
            </a:r>
          </a:p>
          <a:p>
            <a:pPr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Δεν υπήρχαν διαφορές στην επίδοση στα μαθηματικά μεταξύ των τμημάτων.</a:t>
            </a:r>
          </a:p>
          <a:p>
            <a:pPr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θέμα των κλασμάτων διδάχθηκε σε διάρκεια μίας εβδομάδας, με το ίδιο σχολικό βιβλίο, ταυτόχρονα και στις τρεις τάξεις.</a:t>
            </a:r>
          </a:p>
          <a:p>
            <a:pPr marL="6160" indent="0" algn="just">
              <a:buNone/>
            </a:pPr>
            <a:r>
              <a:rPr lang="el-GR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Τα Τέσσερα Προβλήματα:</a:t>
            </a:r>
          </a:p>
          <a:p>
            <a:pPr marL="6160" indent="0" algn="just">
              <a:buNone/>
            </a:pPr>
            <a:r>
              <a:rPr lang="el-GR" sz="1400" b="1" i="1" dirty="0">
                <a:solidFill>
                  <a:srgbClr val="D5A5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Δημιουργικά προβλήματα:</a:t>
            </a:r>
          </a:p>
          <a:p>
            <a:pPr algn="just"/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Πρόβλημα 1: «Χρησιμοποίησε τον υπολογισμό 7 ÷ 5 = 1 2/5 για να δημιουργήσεις ένα μαθηματικό πρόβλημα.»</a:t>
            </a:r>
          </a:p>
          <a:p>
            <a:pPr algn="just"/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Πρόβλημα 2: «Η μητέρα έφτιαξε πίτσες και η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Μπέτυ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πήρε 3/4 πίτσας. Με ποιους τρόπους θα μπορούσαν να είχαν μοιραστεί οι πίτσες;»</a:t>
            </a:r>
          </a:p>
          <a:p>
            <a:pPr marL="6160" indent="0" algn="just">
              <a:buNone/>
            </a:pPr>
            <a:r>
              <a:rPr lang="el-GR" sz="1400" b="1" i="1" dirty="0">
                <a:solidFill>
                  <a:srgbClr val="D5A5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Μη δημιουργικά προβλήματα:</a:t>
            </a:r>
          </a:p>
          <a:p>
            <a:pPr algn="just"/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Πρόβλημα 3: «36 καρτ </a:t>
            </a:r>
            <a:r>
              <a:rPr lang="el-G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ποστάλ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σε κάθε κουτί. Δέκα κουτιά μοιράζονται σε εννέα άτομα. Πόσο κουτί παίρνει το κάθε άτομο;»</a:t>
            </a:r>
          </a:p>
          <a:p>
            <a:pPr algn="just"/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Πρόβλημα 4: «Δύο κορδέλες ίδιου μήκους μοιράζονται σε έξι άτομα. Πόση κορδέλα παίρνει κάθε άτομο;»</a:t>
            </a:r>
          </a:p>
          <a:p>
            <a:pPr marL="6160" indent="0" algn="just">
              <a:buNone/>
            </a:pPr>
            <a:r>
              <a:rPr lang="el-GR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Εργαλεία: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1910" algn="just"/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Συνεντεύξεις καθηγητών</a:t>
            </a:r>
          </a:p>
          <a:p>
            <a:pPr marL="291910" algn="just"/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Παρατήρηση μαθήματος</a:t>
            </a:r>
          </a:p>
        </p:txBody>
      </p:sp>
    </p:spTree>
    <p:extLst>
      <p:ext uri="{BB962C8B-B14F-4D97-AF65-F5344CB8AC3E}">
        <p14:creationId xmlns:p14="http://schemas.microsoft.com/office/powerpoint/2010/main" val="2608218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Τίτλος 11">
            <a:extLst>
              <a:ext uri="{FF2B5EF4-FFF2-40B4-BE49-F238E27FC236}">
                <a16:creationId xmlns:a16="http://schemas.microsoft.com/office/drawing/2014/main" id="{1EEAFB6A-962A-BF2B-EAEF-46B6EEAFD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ΑνΑλυση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9B15F-17DF-9455-9744-3BFEE3B1740C}"/>
              </a:ext>
            </a:extLst>
          </p:cNvPr>
          <p:cNvSpPr txBox="1"/>
          <p:nvPr/>
        </p:nvSpPr>
        <p:spPr>
          <a:xfrm>
            <a:off x="522514" y="1706880"/>
            <a:ext cx="10945585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l-GR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Συγκριτική Ανάλυση – Θεματικά Συμπεράσματα</a:t>
            </a:r>
          </a:p>
          <a:p>
            <a:pPr marL="400050" indent="-400050">
              <a:buFont typeface="+mj-lt"/>
              <a:buAutoNum type="romanUcPeriod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UcPeriod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Διαφορές μεταξύ προβλημάτων: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Όλοι οι δάσκαλοι αναγνώρισαν ότι τα Π3–4 είναι παρόμοια, μη δημιουργικά.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Mao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Π1 και Π2 είναι ζεύγος δημιουργικών.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Tang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Π2 ξεχωρίζει — είναι γνωσιακά πιο απαιτητικό.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Προτιμήσεις: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Όλοι δείχνουν προτίμηση σε δημιουργικά προβλήματα, ειδικά ο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Mao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και η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Tang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αντιμετωπίζει το πρόβλημα ρουτίνας (Π3) ως ισάξιο με τα δημιουργικά.</a:t>
            </a:r>
          </a:p>
        </p:txBody>
      </p:sp>
    </p:spTree>
    <p:extLst>
      <p:ext uri="{BB962C8B-B14F-4D97-AF65-F5344CB8AC3E}">
        <p14:creationId xmlns:p14="http://schemas.microsoft.com/office/powerpoint/2010/main" val="577259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Τυποι διδακτικησ προσεγγισησ</a:t>
            </a:r>
            <a:br>
              <a:rPr lang="el-GR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br>
              <a:rPr lang="el-GR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Φιλελεύθερη Προσέγγιση (</a:t>
            </a:r>
            <a:r>
              <a:rPr lang="en-US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Liberal)</a:t>
            </a:r>
            <a:r>
              <a:rPr lang="el-GR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Mr. Mao</a:t>
            </a:r>
            <a:r>
              <a:rPr lang="el-GR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Προωθεί τη φαντασία, την ευελιξία, και τη χαλαρότητα.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Εστιάζει στην αυτορρύθμιση των μαθητών και στην εσωτερική παρακίνηση.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Αγαπά τα δημιουργικά προβλήματα (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ill-structured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δίνοντας χρόνο για ελεύθερη εξερεύνηση.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Δίνει έμφαση στην κατανόηση των βασικών εννοιών πριν προχωρήσει στην εξάσκηση.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Συνδέει τα μαθηματικά με καθημερινά προβλήματα που προκαλούν την φαντασία των παιδιών.</a:t>
            </a:r>
          </a:p>
          <a:p>
            <a:pPr marL="0" indent="0" algn="just">
              <a:buClr>
                <a:srgbClr val="C00000"/>
              </a:buClr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Διδάσκει πέρα από το σχολικό εγχειρίδιο με στόχο να καλλιεργήσει το μαθηματικό ενδιαφέρον και δημιουργικότητα.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68194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Τυποι διδακτικησ προσεγγισησ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Clr>
                <a:srgbClr val="C00000"/>
              </a:buClr>
              <a:buNone/>
            </a:pPr>
            <a:r>
              <a:rPr lang="el-GR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Εννοιολογική/Λογική Προσέγγιση (</a:t>
            </a:r>
            <a:r>
              <a:rPr lang="en-US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Reasoning)</a:t>
            </a:r>
            <a:r>
              <a:rPr lang="el-GR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Ms Tang</a:t>
            </a:r>
            <a:endParaRPr lang="el-GR" sz="2400" b="1" i="1" u="sng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Στοχεύει στη βαθιά κατανόηση των εννοιών, όχι στην απλή εφαρμογή τύπων.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Μετατρέπει όλα τα προβλήματα σε ερωτήματα τύπου "πώς" και "γιατί".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Χρησιμοποιεί καθοδηγητικές ερωτήσεις και οπτικές αναπαραστάσεις.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Εστιάζει στη σαφήνεια των μαθηματικών εννοιών, όπως τα κλάσματα μονάδας, το μέρισμα/διαιρέτης κ.λπ.</a:t>
            </a:r>
          </a:p>
          <a:p>
            <a:pPr marL="0" indent="0" algn="just">
              <a:buClr>
                <a:srgbClr val="C00000"/>
              </a:buClr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διδασκαλία βασίζεται σε δομημένο διάλογο, αναπαραστάσεις, και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ανακαλυπτική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μάθηση, ακόμα και αν περιορίζει εν μέρει τη φαντασία.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31786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Τυποι διδακτικησ προσεγγισησ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Clr>
                <a:srgbClr val="C00000"/>
              </a:buClr>
              <a:buNone/>
            </a:pPr>
            <a:r>
              <a:rPr lang="el-GR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Δεξιοτεχνική/Ρουτίνας Προσέγγιση (</a:t>
            </a:r>
            <a:r>
              <a:rPr lang="en-US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Skill-based)- Ms An</a:t>
            </a:r>
            <a:r>
              <a:rPr lang="el-GR" sz="2400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Εστιάζει στην ακρίβεια, τη σωστή λύση, και την εφαρμογή τύπων.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Διδάσκει με τεχνικές ρουτίνας, ανεξαρτήτως του τύπου προβλήματος.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Χρησιμοποιεί τεστ, βαθμούς, και ανατροφοδότηση για ενίσχυση της μάθησης.</a:t>
            </a: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Οι μαθητές εκπαιδεύονται να αναγνωρίζουν λέξεις-κλειδιά και να αποδίδουν σωστά τις πράξεις.</a:t>
            </a:r>
          </a:p>
          <a:p>
            <a:pPr marL="0" indent="0" algn="just">
              <a:buClr>
                <a:srgbClr val="C00000"/>
              </a:buClr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Προτιμά σταθερότητα και δομημένο έλεγχο, με έμφαση σε γενικές παιδαγωγικές τεχνικές, όχι απαραίτητα συνδεδεμένες με τα ίδια τα μαθηματικά.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53581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715F18A-3A89-C8D1-5E56-3921CF07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Educational Implications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8C43C31-6F70-4660-A85C-46A6880BD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809706"/>
            <a:ext cx="10131425" cy="3649133"/>
          </a:xfrm>
        </p:spPr>
        <p:txBody>
          <a:bodyPr/>
          <a:lstStyle/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Κάθε δάσκαλος έχει μοναδικό προσωπικό στυλ – και το προσαρμόζει στα προβλήματα.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C00000"/>
              </a:buClr>
              <a:buFont typeface="Wingdings 2" panose="05020102010507070707" pitchFamily="18" charset="2"/>
              <a:buChar char="ò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 θέλουμε πολυδιάστατους και δημιουργικούς μαθητές, χρειάζεται να:</a:t>
            </a:r>
          </a:p>
          <a:p>
            <a:pPr lvl="1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Ενισχύσουμε τη δημιουργική σκέψη και την ευέλικτη διδασκαλία.</a:t>
            </a:r>
          </a:p>
          <a:p>
            <a:pPr lvl="1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Συνδέουμε τύπους προβλημάτων με κατάλληλες διδακτικές προσεγγίσεις.</a:t>
            </a:r>
          </a:p>
          <a:p>
            <a:pPr lvl="1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Καλλιεργήσουμε παιδαγωγικές δεξιότητες που ανταποκρίνονται στις ανάγκες διαφορετικών τύπων μαθητών.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Clr>
                <a:srgbClr val="C00000"/>
              </a:buClr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δημιουργικότητα στη διδασκαλία δεν είναι απλώς προσωπική ικανότητα – είναι στάση, δεξιότητα και συνειδητή επιλογή μέσα σε θεσμικούς περιορισμούς.</a:t>
            </a:r>
          </a:p>
        </p:txBody>
      </p:sp>
    </p:spTree>
    <p:extLst>
      <p:ext uri="{BB962C8B-B14F-4D97-AF65-F5344CB8AC3E}">
        <p14:creationId xmlns:p14="http://schemas.microsoft.com/office/powerpoint/2010/main" val="1515692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Ουράνι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Ουράνιο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Σκούρο γυαλί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Ουράνιο</Template>
  <TotalTime>192</TotalTime>
  <Words>854</Words>
  <Application>Microsoft Office PowerPoint</Application>
  <PresentationFormat>Ευρεία οθόνη</PresentationFormat>
  <Paragraphs>90</Paragraphs>
  <Slides>9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Wingdings 2</vt:lpstr>
      <vt:lpstr>Ουράνιο</vt:lpstr>
      <vt:lpstr>Approaches to the Teaching of Creative and Non-Creative Mathematical Problems Mei-Shiu Chiu national chengh university Article in international journal of science and mathematics education-February 2009</vt:lpstr>
      <vt:lpstr>Εισαγωγη – Στοχος της Μελετης</vt:lpstr>
      <vt:lpstr>ΘεωρητικΟ ΠλαΙσιο</vt:lpstr>
      <vt:lpstr>ΜεθοδολογΙα</vt:lpstr>
      <vt:lpstr>ΑνΑλυση </vt:lpstr>
      <vt:lpstr>Τυποι διδακτικησ προσεγγισησ  </vt:lpstr>
      <vt:lpstr>Τυποι διδακτικησ προσεγγισησ</vt:lpstr>
      <vt:lpstr>Τυποι διδακτικησ προσεγγισησ</vt:lpstr>
      <vt:lpstr>Educational Implications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Approaches to the Teaching of Creative and Non-Creative Mathematical Problems Mei-Shiu Chiu national chengh university Article in international journal of science and mathematics education-February 2009</dc:title>
  <dc:creator>ant1g</dc:creator>
  <cp:lastModifiedBy>ant1g</cp:lastModifiedBy>
  <cp:revision>43</cp:revision>
  <dcterms:created xsi:type="dcterms:W3CDTF">2025-04-14T22:37:36Z</dcterms:created>
  <dcterms:modified xsi:type="dcterms:W3CDTF">2025-04-27T12:01:08Z</dcterms:modified>
</cp:coreProperties>
</file>