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2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9" r:id="rId11"/>
    <p:sldId id="267" r:id="rId12"/>
    <p:sldId id="273" r:id="rId1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D2DF"/>
    <a:srgbClr val="E8E8E8"/>
    <a:srgbClr val="9462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F67C85-5E29-4EE3-B253-B2CAA9CA6E31}" v="196" dt="2025-04-27T16:12:35.3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954" y="2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ΣΤΑΥΡΟΥΛΑ ΚΑΣΒΙΚΗ" userId="5aa2a030fbbe0f87" providerId="Windows Live" clId="Web-{2294C051-D634-84C9-B333-EAF9008A0D3D}"/>
    <pc:docChg chg="addSld delSld modSld">
      <pc:chgData name="ΣΤΑΥΡΟΥΛΑ ΚΑΣΒΙΚΗ" userId="5aa2a030fbbe0f87" providerId="Windows Live" clId="Web-{2294C051-D634-84C9-B333-EAF9008A0D3D}" dt="2025-04-24T22:05:49.518" v="281" actId="20577"/>
      <pc:docMkLst>
        <pc:docMk/>
      </pc:docMkLst>
      <pc:sldChg chg="modSp">
        <pc:chgData name="ΣΤΑΥΡΟΥΛΑ ΚΑΣΒΙΚΗ" userId="5aa2a030fbbe0f87" providerId="Windows Live" clId="Web-{2294C051-D634-84C9-B333-EAF9008A0D3D}" dt="2025-04-24T20:32:10.613" v="68" actId="20577"/>
        <pc:sldMkLst>
          <pc:docMk/>
          <pc:sldMk cId="3739757582" sldId="256"/>
        </pc:sldMkLst>
      </pc:sldChg>
      <pc:sldChg chg="modSp">
        <pc:chgData name="ΣΤΑΥΡΟΥΛΑ ΚΑΣΒΙΚΗ" userId="5aa2a030fbbe0f87" providerId="Windows Live" clId="Web-{2294C051-D634-84C9-B333-EAF9008A0D3D}" dt="2025-04-24T20:32:56.177" v="74" actId="20577"/>
        <pc:sldMkLst>
          <pc:docMk/>
          <pc:sldMk cId="101717738" sldId="257"/>
        </pc:sldMkLst>
      </pc:sldChg>
      <pc:sldChg chg="modSp">
        <pc:chgData name="ΣΤΑΥΡΟΥΛΑ ΚΑΣΒΙΚΗ" userId="5aa2a030fbbe0f87" providerId="Windows Live" clId="Web-{2294C051-D634-84C9-B333-EAF9008A0D3D}" dt="2025-04-24T20:41:12.464" v="130" actId="20577"/>
        <pc:sldMkLst>
          <pc:docMk/>
          <pc:sldMk cId="263736511" sldId="261"/>
        </pc:sldMkLst>
      </pc:sldChg>
      <pc:sldChg chg="modSp">
        <pc:chgData name="ΣΤΑΥΡΟΥΛΑ ΚΑΣΒΙΚΗ" userId="5aa2a030fbbe0f87" providerId="Windows Live" clId="Web-{2294C051-D634-84C9-B333-EAF9008A0D3D}" dt="2025-04-24T20:37:32.408" v="93" actId="20577"/>
        <pc:sldMkLst>
          <pc:docMk/>
          <pc:sldMk cId="1839239572" sldId="262"/>
        </pc:sldMkLst>
        <pc:spChg chg="mod">
          <ac:chgData name="ΣΤΑΥΡΟΥΛΑ ΚΑΣΒΙΚΗ" userId="5aa2a030fbbe0f87" providerId="Windows Live" clId="Web-{2294C051-D634-84C9-B333-EAF9008A0D3D}" dt="2025-04-24T20:37:32.408" v="93" actId="20577"/>
          <ac:spMkLst>
            <pc:docMk/>
            <pc:sldMk cId="1839239572" sldId="262"/>
            <ac:spMk id="3" creationId="{00000000-0000-0000-0000-000000000000}"/>
          </ac:spMkLst>
        </pc:spChg>
      </pc:sldChg>
      <pc:sldChg chg="modSp">
        <pc:chgData name="ΣΤΑΥΡΟΥΛΑ ΚΑΣΒΙΚΗ" userId="5aa2a030fbbe0f87" providerId="Windows Live" clId="Web-{2294C051-D634-84C9-B333-EAF9008A0D3D}" dt="2025-04-24T20:38:42.974" v="110" actId="20577"/>
        <pc:sldMkLst>
          <pc:docMk/>
          <pc:sldMk cId="660589412" sldId="263"/>
        </pc:sldMkLst>
        <pc:spChg chg="mod">
          <ac:chgData name="ΣΤΑΥΡΟΥΛΑ ΚΑΣΒΙΚΗ" userId="5aa2a030fbbe0f87" providerId="Windows Live" clId="Web-{2294C051-D634-84C9-B333-EAF9008A0D3D}" dt="2025-04-24T20:38:42.974" v="110" actId="20577"/>
          <ac:spMkLst>
            <pc:docMk/>
            <pc:sldMk cId="660589412" sldId="263"/>
            <ac:spMk id="3" creationId="{00000000-0000-0000-0000-000000000000}"/>
          </ac:spMkLst>
        </pc:spChg>
      </pc:sldChg>
      <pc:sldChg chg="modSp">
        <pc:chgData name="ΣΤΑΥΡΟΥΛΑ ΚΑΣΒΙΚΗ" userId="5aa2a030fbbe0f87" providerId="Windows Live" clId="Web-{2294C051-D634-84C9-B333-EAF9008A0D3D}" dt="2025-04-24T20:39:07.271" v="113" actId="20577"/>
        <pc:sldMkLst>
          <pc:docMk/>
          <pc:sldMk cId="2092904773" sldId="264"/>
        </pc:sldMkLst>
      </pc:sldChg>
      <pc:sldChg chg="addSp delSp modSp new mod setBg modClrScheme delDesignElem chgLayout">
        <pc:chgData name="ΣΤΑΥΡΟΥΛΑ ΚΑΣΒΙΚΗ" userId="5aa2a030fbbe0f87" providerId="Windows Live" clId="Web-{2294C051-D634-84C9-B333-EAF9008A0D3D}" dt="2025-04-24T21:37:28.427" v="172" actId="14100"/>
        <pc:sldMkLst>
          <pc:docMk/>
          <pc:sldMk cId="1624022911" sldId="265"/>
        </pc:sldMkLst>
        <pc:picChg chg="add mod ord">
          <ac:chgData name="ΣΤΑΥΡΟΥΛΑ ΚΑΣΒΙΚΗ" userId="5aa2a030fbbe0f87" providerId="Windows Live" clId="Web-{2294C051-D634-84C9-B333-EAF9008A0D3D}" dt="2025-04-24T21:37:16.192" v="170" actId="14100"/>
          <ac:picMkLst>
            <pc:docMk/>
            <pc:sldMk cId="1624022911" sldId="265"/>
            <ac:picMk id="4" creationId="{B5C97F82-8A98-F0BE-E86E-D7DB80306A7B}"/>
          </ac:picMkLst>
        </pc:picChg>
        <pc:picChg chg="add mod">
          <ac:chgData name="ΣΤΑΥΡΟΥΛΑ ΚΑΣΒΙΚΗ" userId="5aa2a030fbbe0f87" providerId="Windows Live" clId="Web-{2294C051-D634-84C9-B333-EAF9008A0D3D}" dt="2025-04-24T21:37:28.427" v="172" actId="14100"/>
          <ac:picMkLst>
            <pc:docMk/>
            <pc:sldMk cId="1624022911" sldId="265"/>
            <ac:picMk id="5" creationId="{62A56CFD-2DCC-F92B-9F10-8DEB48B4102A}"/>
          </ac:picMkLst>
        </pc:picChg>
      </pc:sldChg>
      <pc:sldChg chg="modSp new">
        <pc:chgData name="ΣΤΑΥΡΟΥΛΑ ΚΑΣΒΙΚΗ" userId="5aa2a030fbbe0f87" providerId="Windows Live" clId="Web-{2294C051-D634-84C9-B333-EAF9008A0D3D}" dt="2025-04-24T22:01:53.010" v="229" actId="14100"/>
        <pc:sldMkLst>
          <pc:docMk/>
          <pc:sldMk cId="3780379015" sldId="266"/>
        </pc:sldMkLst>
        <pc:spChg chg="mod">
          <ac:chgData name="ΣΤΑΥΡΟΥΛΑ ΚΑΣΒΙΚΗ" userId="5aa2a030fbbe0f87" providerId="Windows Live" clId="Web-{2294C051-D634-84C9-B333-EAF9008A0D3D}" dt="2025-04-24T21:52:51.975" v="184" actId="20577"/>
          <ac:spMkLst>
            <pc:docMk/>
            <pc:sldMk cId="3780379015" sldId="266"/>
            <ac:spMk id="2" creationId="{3A8CC497-82C5-CC35-9E09-6907714833EA}"/>
          </ac:spMkLst>
        </pc:spChg>
      </pc:sldChg>
      <pc:sldChg chg="modSp new">
        <pc:chgData name="ΣΤΑΥΡΟΥΛΑ ΚΑΣΒΙΚΗ" userId="5aa2a030fbbe0f87" providerId="Windows Live" clId="Web-{2294C051-D634-84C9-B333-EAF9008A0D3D}" dt="2025-04-24T22:05:27.908" v="270" actId="20577"/>
        <pc:sldMkLst>
          <pc:docMk/>
          <pc:sldMk cId="340590586" sldId="267"/>
        </pc:sldMkLst>
        <pc:spChg chg="mod">
          <ac:chgData name="ΣΤΑΥΡΟΥΛΑ ΚΑΣΒΙΚΗ" userId="5aa2a030fbbe0f87" providerId="Windows Live" clId="Web-{2294C051-D634-84C9-B333-EAF9008A0D3D}" dt="2025-04-24T21:53:58.556" v="217" actId="20577"/>
          <ac:spMkLst>
            <pc:docMk/>
            <pc:sldMk cId="340590586" sldId="267"/>
            <ac:spMk id="2" creationId="{F0661066-3F3D-C147-531C-8517FC5DAA3A}"/>
          </ac:spMkLst>
        </pc:spChg>
        <pc:spChg chg="mod">
          <ac:chgData name="ΣΤΑΥΡΟΥΛΑ ΚΑΣΒΙΚΗ" userId="5aa2a030fbbe0f87" providerId="Windows Live" clId="Web-{2294C051-D634-84C9-B333-EAF9008A0D3D}" dt="2025-04-24T22:05:27.908" v="270" actId="20577"/>
          <ac:spMkLst>
            <pc:docMk/>
            <pc:sldMk cId="340590586" sldId="267"/>
            <ac:spMk id="3" creationId="{FE636F84-3E85-A378-9C13-FA65F85AAD90}"/>
          </ac:spMkLst>
        </pc:spChg>
      </pc:sldChg>
      <pc:sldChg chg="new del">
        <pc:chgData name="ΣΤΑΥΡΟΥΛΑ ΚΑΣΒΙΚΗ" userId="5aa2a030fbbe0f87" providerId="Windows Live" clId="Web-{2294C051-D634-84C9-B333-EAF9008A0D3D}" dt="2025-04-24T22:04:10.093" v="263"/>
        <pc:sldMkLst>
          <pc:docMk/>
          <pc:sldMk cId="1773965505" sldId="268"/>
        </pc:sldMkLst>
      </pc:sldChg>
      <pc:sldChg chg="modSp new">
        <pc:chgData name="ΣΤΑΥΡΟΥΛΑ ΚΑΣΒΙΚΗ" userId="5aa2a030fbbe0f87" providerId="Windows Live" clId="Web-{2294C051-D634-84C9-B333-EAF9008A0D3D}" dt="2025-04-24T22:03:59.358" v="262" actId="20577"/>
        <pc:sldMkLst>
          <pc:docMk/>
          <pc:sldMk cId="1238693921" sldId="269"/>
        </pc:sldMkLst>
        <pc:spChg chg="mod">
          <ac:chgData name="ΣΤΑΥΡΟΥΛΑ ΚΑΣΒΙΚΗ" userId="5aa2a030fbbe0f87" providerId="Windows Live" clId="Web-{2294C051-D634-84C9-B333-EAF9008A0D3D}" dt="2025-04-24T21:53:28.133" v="193" actId="20577"/>
          <ac:spMkLst>
            <pc:docMk/>
            <pc:sldMk cId="1238693921" sldId="269"/>
            <ac:spMk id="2" creationId="{B59865E0-6ECE-0D19-0FC3-72BBD710791C}"/>
          </ac:spMkLst>
        </pc:spChg>
      </pc:sldChg>
      <pc:sldChg chg="modSp new">
        <pc:chgData name="ΣΤΑΥΡΟΥΛΑ ΚΑΣΒΙΚΗ" userId="5aa2a030fbbe0f87" providerId="Windows Live" clId="Web-{2294C051-D634-84C9-B333-EAF9008A0D3D}" dt="2025-04-24T22:05:49.518" v="281" actId="20577"/>
        <pc:sldMkLst>
          <pc:docMk/>
          <pc:sldMk cId="2372110281" sldId="270"/>
        </pc:sldMkLst>
      </pc:sldChg>
    </pc:docChg>
  </pc:docChgLst>
  <pc:docChgLst>
    <pc:chgData name="Christine Bitsidi" userId="1fabcf4717dff6bd" providerId="LiveId" clId="{0CF67C85-5E29-4EE3-B253-B2CAA9CA6E31}"/>
    <pc:docChg chg="custSel modSld">
      <pc:chgData name="Christine Bitsidi" userId="1fabcf4717dff6bd" providerId="LiveId" clId="{0CF67C85-5E29-4EE3-B253-B2CAA9CA6E31}" dt="2025-04-27T16:12:35.353" v="196" actId="123"/>
      <pc:docMkLst>
        <pc:docMk/>
      </pc:docMkLst>
      <pc:sldChg chg="modSp">
        <pc:chgData name="Christine Bitsidi" userId="1fabcf4717dff6bd" providerId="LiveId" clId="{0CF67C85-5E29-4EE3-B253-B2CAA9CA6E31}" dt="2025-04-27T15:54:06.442" v="194" actId="20577"/>
        <pc:sldMkLst>
          <pc:docMk/>
          <pc:sldMk cId="101717738" sldId="257"/>
        </pc:sldMkLst>
        <pc:graphicFrameChg chg="mod">
          <ac:chgData name="Christine Bitsidi" userId="1fabcf4717dff6bd" providerId="LiveId" clId="{0CF67C85-5E29-4EE3-B253-B2CAA9CA6E31}" dt="2025-04-27T15:54:06.442" v="194" actId="20577"/>
          <ac:graphicFrameMkLst>
            <pc:docMk/>
            <pc:sldMk cId="101717738" sldId="257"/>
            <ac:graphicFrameMk id="5" creationId="{0B592DB8-5842-7FFB-FAAA-8CB83FD7F380}"/>
          </ac:graphicFrameMkLst>
        </pc:graphicFrameChg>
      </pc:sldChg>
      <pc:sldChg chg="modSp">
        <pc:chgData name="Christine Bitsidi" userId="1fabcf4717dff6bd" providerId="LiveId" clId="{0CF67C85-5E29-4EE3-B253-B2CAA9CA6E31}" dt="2025-04-27T15:41:37.407" v="156" actId="20577"/>
        <pc:sldMkLst>
          <pc:docMk/>
          <pc:sldMk cId="1148205746" sldId="258"/>
        </pc:sldMkLst>
        <pc:graphicFrameChg chg="mod">
          <ac:chgData name="Christine Bitsidi" userId="1fabcf4717dff6bd" providerId="LiveId" clId="{0CF67C85-5E29-4EE3-B253-B2CAA9CA6E31}" dt="2025-04-27T15:41:37.407" v="156" actId="20577"/>
          <ac:graphicFrameMkLst>
            <pc:docMk/>
            <pc:sldMk cId="1148205746" sldId="258"/>
            <ac:graphicFrameMk id="27" creationId="{855432B9-1D91-F803-F782-9416E9EEDDC6}"/>
          </ac:graphicFrameMkLst>
        </pc:graphicFrameChg>
      </pc:sldChg>
      <pc:sldChg chg="modSp mod">
        <pc:chgData name="Christine Bitsidi" userId="1fabcf4717dff6bd" providerId="LiveId" clId="{0CF67C85-5E29-4EE3-B253-B2CAA9CA6E31}" dt="2025-04-27T15:33:43.751" v="153" actId="27636"/>
        <pc:sldMkLst>
          <pc:docMk/>
          <pc:sldMk cId="1839239572" sldId="262"/>
        </pc:sldMkLst>
        <pc:spChg chg="mod">
          <ac:chgData name="Christine Bitsidi" userId="1fabcf4717dff6bd" providerId="LiveId" clId="{0CF67C85-5E29-4EE3-B253-B2CAA9CA6E31}" dt="2025-04-27T15:33:43.751" v="153" actId="27636"/>
          <ac:spMkLst>
            <pc:docMk/>
            <pc:sldMk cId="1839239572" sldId="262"/>
            <ac:spMk id="3" creationId="{00000000-0000-0000-0000-000000000000}"/>
          </ac:spMkLst>
        </pc:spChg>
      </pc:sldChg>
      <pc:sldChg chg="modSp">
        <pc:chgData name="Christine Bitsidi" userId="1fabcf4717dff6bd" providerId="LiveId" clId="{0CF67C85-5E29-4EE3-B253-B2CAA9CA6E31}" dt="2025-04-27T15:47:40.572" v="173" actId="20577"/>
        <pc:sldMkLst>
          <pc:docMk/>
          <pc:sldMk cId="2092904773" sldId="264"/>
        </pc:sldMkLst>
        <pc:graphicFrameChg chg="mod">
          <ac:chgData name="Christine Bitsidi" userId="1fabcf4717dff6bd" providerId="LiveId" clId="{0CF67C85-5E29-4EE3-B253-B2CAA9CA6E31}" dt="2025-04-27T15:47:40.572" v="173" actId="20577"/>
          <ac:graphicFrameMkLst>
            <pc:docMk/>
            <pc:sldMk cId="2092904773" sldId="264"/>
            <ac:graphicFrameMk id="5" creationId="{ABC2C19C-0681-3781-87ED-7D4A7467A378}"/>
          </ac:graphicFrameMkLst>
        </pc:graphicFrameChg>
      </pc:sldChg>
      <pc:sldChg chg="modSp">
        <pc:chgData name="Christine Bitsidi" userId="1fabcf4717dff6bd" providerId="LiveId" clId="{0CF67C85-5E29-4EE3-B253-B2CAA9CA6E31}" dt="2025-04-27T16:12:35.353" v="196" actId="123"/>
        <pc:sldMkLst>
          <pc:docMk/>
          <pc:sldMk cId="1238693921" sldId="269"/>
        </pc:sldMkLst>
        <pc:graphicFrameChg chg="mod">
          <ac:chgData name="Christine Bitsidi" userId="1fabcf4717dff6bd" providerId="LiveId" clId="{0CF67C85-5E29-4EE3-B253-B2CAA9CA6E31}" dt="2025-04-27T16:12:35.353" v="196" actId="123"/>
          <ac:graphicFrameMkLst>
            <pc:docMk/>
            <pc:sldMk cId="1238693921" sldId="269"/>
            <ac:graphicFrameMk id="5" creationId="{7F3A41C8-AEF5-A295-3232-DF843EC9DBDB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478C23-5653-4331-B536-4901A9780E94}" type="doc">
      <dgm:prSet loTypeId="urn:microsoft.com/office/officeart/2005/8/layout/vList2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68E4695A-30D4-4082-831B-536A7F0D0D92}">
      <dgm:prSet/>
      <dgm:spPr/>
      <dgm:t>
        <a:bodyPr/>
        <a:lstStyle/>
        <a:p>
          <a:r>
            <a:rPr lang="el-GR" b="1" dirty="0"/>
            <a:t>Τι εξετάζει το άρθρο</a:t>
          </a:r>
          <a:endParaRPr lang="en-US" dirty="0"/>
        </a:p>
      </dgm:t>
    </dgm:pt>
    <dgm:pt modelId="{CE5BBCD7-914F-45CE-96B6-CF34F2012E39}" type="parTrans" cxnId="{9186870B-5A2F-4F55-83DF-3B8FB9B786DD}">
      <dgm:prSet/>
      <dgm:spPr/>
      <dgm:t>
        <a:bodyPr/>
        <a:lstStyle/>
        <a:p>
          <a:endParaRPr lang="en-US"/>
        </a:p>
      </dgm:t>
    </dgm:pt>
    <dgm:pt modelId="{22574597-430F-4BEE-B496-99AAFE6D277E}" type="sibTrans" cxnId="{9186870B-5A2F-4F55-83DF-3B8FB9B786DD}">
      <dgm:prSet/>
      <dgm:spPr/>
      <dgm:t>
        <a:bodyPr/>
        <a:lstStyle/>
        <a:p>
          <a:endParaRPr lang="en-US"/>
        </a:p>
      </dgm:t>
    </dgm:pt>
    <dgm:pt modelId="{0EFA42C1-8A0E-46C6-823C-D9DA1B4ACD80}">
      <dgm:prSet/>
      <dgm:spPr/>
      <dgm:t>
        <a:bodyPr/>
        <a:lstStyle/>
        <a:p>
          <a:pPr algn="just"/>
          <a:r>
            <a:rPr lang="el-GR" dirty="0"/>
            <a:t>Ο </a:t>
          </a:r>
          <a:r>
            <a:rPr lang="el-GR" b="1" dirty="0" err="1"/>
            <a:t>Higinio</a:t>
          </a:r>
          <a:r>
            <a:rPr lang="el-GR" b="1" dirty="0"/>
            <a:t> </a:t>
          </a:r>
          <a:r>
            <a:rPr lang="el-GR" b="1" dirty="0" err="1"/>
            <a:t>Domínguez</a:t>
          </a:r>
          <a:r>
            <a:rPr lang="el-GR" dirty="0"/>
            <a:t> μελετά πώς η </a:t>
          </a:r>
          <a:r>
            <a:rPr lang="el-GR" b="1" dirty="0"/>
            <a:t>διγλωσσία</a:t>
          </a:r>
          <a:r>
            <a:rPr lang="el-GR" dirty="0"/>
            <a:t> και οι </a:t>
          </a:r>
          <a:r>
            <a:rPr lang="el-GR" b="1" dirty="0"/>
            <a:t>καθημερινές εμπειρίες</a:t>
          </a:r>
          <a:r>
            <a:rPr lang="el-GR" dirty="0"/>
            <a:t> των μαθητών στηρίζουν τη μάθηση μαθηματικών.</a:t>
          </a:r>
          <a:endParaRPr lang="en-US" dirty="0"/>
        </a:p>
      </dgm:t>
    </dgm:pt>
    <dgm:pt modelId="{E9D0E3B1-32FE-4E03-B38E-4ABE7D96AF98}" type="parTrans" cxnId="{ED5EE1FF-CCA3-44C3-B2F2-31A2B4A9FDC9}">
      <dgm:prSet/>
      <dgm:spPr/>
      <dgm:t>
        <a:bodyPr/>
        <a:lstStyle/>
        <a:p>
          <a:endParaRPr lang="en-US"/>
        </a:p>
      </dgm:t>
    </dgm:pt>
    <dgm:pt modelId="{9C1DA704-E472-48CA-9896-990242D9BB68}" type="sibTrans" cxnId="{ED5EE1FF-CCA3-44C3-B2F2-31A2B4A9FDC9}">
      <dgm:prSet/>
      <dgm:spPr/>
      <dgm:t>
        <a:bodyPr/>
        <a:lstStyle/>
        <a:p>
          <a:endParaRPr lang="en-US"/>
        </a:p>
      </dgm:t>
    </dgm:pt>
    <dgm:pt modelId="{E1F7833B-7618-4711-80CE-83E155E3018B}">
      <dgm:prSet/>
      <dgm:spPr/>
      <dgm:t>
        <a:bodyPr/>
        <a:lstStyle/>
        <a:p>
          <a:pPr algn="just"/>
          <a:r>
            <a:rPr lang="el-GR" dirty="0"/>
            <a:t>Η έρευνα έγινε σε </a:t>
          </a:r>
          <a:r>
            <a:rPr lang="el-GR" b="1" dirty="0"/>
            <a:t>δημοτικό σχολείο στο Όστιν του Τέξας</a:t>
          </a:r>
          <a:r>
            <a:rPr lang="el-GR" dirty="0"/>
            <a:t>, με </a:t>
          </a:r>
          <a:r>
            <a:rPr lang="el-GR" b="1" dirty="0"/>
            <a:t>δίγλωσσους μαθητές [Ισπανικά (μητρική γλώσσα)–Αγγλικά]</a:t>
          </a:r>
          <a:r>
            <a:rPr lang="el-GR" dirty="0"/>
            <a:t>.</a:t>
          </a:r>
          <a:endParaRPr lang="en-US" dirty="0"/>
        </a:p>
      </dgm:t>
    </dgm:pt>
    <dgm:pt modelId="{594DB7BA-E853-430B-8660-24926F97C2D7}" type="parTrans" cxnId="{89BC4A32-1C69-46F7-8C86-7BC8BF70A281}">
      <dgm:prSet/>
      <dgm:spPr/>
      <dgm:t>
        <a:bodyPr/>
        <a:lstStyle/>
        <a:p>
          <a:endParaRPr lang="en-US"/>
        </a:p>
      </dgm:t>
    </dgm:pt>
    <dgm:pt modelId="{D840EF86-ED0D-4A03-9CB5-49C5BA9AA343}" type="sibTrans" cxnId="{89BC4A32-1C69-46F7-8C86-7BC8BF70A281}">
      <dgm:prSet/>
      <dgm:spPr/>
      <dgm:t>
        <a:bodyPr/>
        <a:lstStyle/>
        <a:p>
          <a:endParaRPr lang="en-US"/>
        </a:p>
      </dgm:t>
    </dgm:pt>
    <dgm:pt modelId="{5E8958CE-8DC8-481D-BF3E-2A0A6A3BAB6D}">
      <dgm:prSet/>
      <dgm:spPr/>
      <dgm:t>
        <a:bodyPr/>
        <a:lstStyle/>
        <a:p>
          <a:pPr algn="just"/>
          <a:r>
            <a:rPr lang="el-GR" dirty="0"/>
            <a:t>Οι μαθητές εργάστηκαν </a:t>
          </a:r>
          <a:r>
            <a:rPr lang="el-GR" b="1" dirty="0"/>
            <a:t>σε ζεύγη</a:t>
          </a:r>
          <a:r>
            <a:rPr lang="el-GR" dirty="0"/>
            <a:t>, επιλύοντας προβλήματα βασισμένα στη </a:t>
          </a:r>
          <a:r>
            <a:rPr lang="el-GR" b="1" dirty="0"/>
            <a:t>γλώσσα και τις εμπειρίες τους</a:t>
          </a:r>
          <a:r>
            <a:rPr lang="el-GR" dirty="0"/>
            <a:t>.</a:t>
          </a:r>
          <a:endParaRPr lang="en-US" dirty="0"/>
        </a:p>
      </dgm:t>
    </dgm:pt>
    <dgm:pt modelId="{0D37C4DC-A479-46CB-AB8A-2401D1EACB6E}" type="parTrans" cxnId="{9288C7B1-A58C-4E86-83F7-355F9AD23963}">
      <dgm:prSet/>
      <dgm:spPr/>
      <dgm:t>
        <a:bodyPr/>
        <a:lstStyle/>
        <a:p>
          <a:endParaRPr lang="en-US"/>
        </a:p>
      </dgm:t>
    </dgm:pt>
    <dgm:pt modelId="{99004B86-429A-4A0C-B4B9-EF71DC4B432A}" type="sibTrans" cxnId="{9288C7B1-A58C-4E86-83F7-355F9AD23963}">
      <dgm:prSet/>
      <dgm:spPr/>
      <dgm:t>
        <a:bodyPr/>
        <a:lstStyle/>
        <a:p>
          <a:endParaRPr lang="en-US"/>
        </a:p>
      </dgm:t>
    </dgm:pt>
    <dgm:pt modelId="{75DDD7CF-3292-4859-BB36-2A120C4239D6}">
      <dgm:prSet/>
      <dgm:spPr/>
      <dgm:t>
        <a:bodyPr/>
        <a:lstStyle/>
        <a:p>
          <a:pPr algn="just"/>
          <a:r>
            <a:rPr lang="el-GR" dirty="0"/>
            <a:t>Πρόκειται για </a:t>
          </a:r>
          <a:r>
            <a:rPr lang="el-GR" b="1" dirty="0"/>
            <a:t>ποιοτική μελέτη</a:t>
          </a:r>
          <a:r>
            <a:rPr lang="el-GR" dirty="0"/>
            <a:t> με </a:t>
          </a:r>
          <a:r>
            <a:rPr lang="el-GR" b="1" dirty="0"/>
            <a:t>ανάλυση αλληλεπιδράσεων</a:t>
          </a:r>
          <a:r>
            <a:rPr lang="el-GR" dirty="0"/>
            <a:t>, ενταγμένη σε ευρύτερο </a:t>
          </a:r>
          <a:r>
            <a:rPr lang="el-GR" b="1" dirty="0"/>
            <a:t>ποσοτικό ερευνητικό πλαίσιο</a:t>
          </a:r>
          <a:r>
            <a:rPr lang="el-GR" dirty="0"/>
            <a:t>.</a:t>
          </a:r>
          <a:endParaRPr lang="en-US" dirty="0"/>
        </a:p>
      </dgm:t>
    </dgm:pt>
    <dgm:pt modelId="{B0AD65DC-F9E9-4346-9F75-E7080B200FDD}" type="parTrans" cxnId="{5F1A98D0-6F7D-4D33-B578-3C9903B8B0A3}">
      <dgm:prSet/>
      <dgm:spPr/>
      <dgm:t>
        <a:bodyPr/>
        <a:lstStyle/>
        <a:p>
          <a:endParaRPr lang="en-US"/>
        </a:p>
      </dgm:t>
    </dgm:pt>
    <dgm:pt modelId="{F6418D72-FDFB-4E6B-8145-B4042AAA8798}" type="sibTrans" cxnId="{5F1A98D0-6F7D-4D33-B578-3C9903B8B0A3}">
      <dgm:prSet/>
      <dgm:spPr/>
      <dgm:t>
        <a:bodyPr/>
        <a:lstStyle/>
        <a:p>
          <a:endParaRPr lang="en-US"/>
        </a:p>
      </dgm:t>
    </dgm:pt>
    <dgm:pt modelId="{FECEF00B-1CC7-478B-AE11-174AD15E47F5}">
      <dgm:prSet/>
      <dgm:spPr/>
      <dgm:t>
        <a:bodyPr/>
        <a:lstStyle/>
        <a:p>
          <a:r>
            <a:rPr lang="el-GR" b="1" dirty="0"/>
            <a:t>Σκοπός &amp; Τοποθέτηση της Έρευνας</a:t>
          </a:r>
          <a:endParaRPr lang="en-US" dirty="0"/>
        </a:p>
      </dgm:t>
    </dgm:pt>
    <dgm:pt modelId="{FEC399EC-4511-48F8-992B-939D7FEA86CF}" type="parTrans" cxnId="{401D4F97-4E01-4970-AB82-6EC9780569B7}">
      <dgm:prSet/>
      <dgm:spPr/>
      <dgm:t>
        <a:bodyPr/>
        <a:lstStyle/>
        <a:p>
          <a:endParaRPr lang="en-US"/>
        </a:p>
      </dgm:t>
    </dgm:pt>
    <dgm:pt modelId="{4F13C161-6D79-447B-B547-D9BE2A3642CC}" type="sibTrans" cxnId="{401D4F97-4E01-4970-AB82-6EC9780569B7}">
      <dgm:prSet/>
      <dgm:spPr/>
      <dgm:t>
        <a:bodyPr/>
        <a:lstStyle/>
        <a:p>
          <a:endParaRPr lang="en-US"/>
        </a:p>
      </dgm:t>
    </dgm:pt>
    <dgm:pt modelId="{0AD9EF95-647F-4E1C-BA12-7E384BBA66EF}">
      <dgm:prSet/>
      <dgm:spPr/>
      <dgm:t>
        <a:bodyPr/>
        <a:lstStyle/>
        <a:p>
          <a:pPr algn="just"/>
          <a:r>
            <a:rPr lang="el-GR" b="1" dirty="0"/>
            <a:t>Σκοπός</a:t>
          </a:r>
          <a:r>
            <a:rPr lang="el-GR" dirty="0"/>
            <a:t>: Να μελετηθεί πώς η διγλωσσία και οι καθημερινές εμπειρίες των μαθητών μπορούν να αξιοποιηθούν στη διδασκαλία των μαθηματικών ως </a:t>
          </a:r>
          <a:r>
            <a:rPr lang="el-GR" b="1" dirty="0"/>
            <a:t>ενεργοί γνωσιακοί μηχανισμοί</a:t>
          </a:r>
          <a:r>
            <a:rPr lang="el-GR" dirty="0"/>
            <a:t>.</a:t>
          </a:r>
          <a:endParaRPr lang="en-US" dirty="0"/>
        </a:p>
      </dgm:t>
    </dgm:pt>
    <dgm:pt modelId="{CE357D59-9DB7-4D14-91B8-6C98DC0F8164}" type="parTrans" cxnId="{6C324548-DC33-46F6-B99E-3CF9E16D2824}">
      <dgm:prSet/>
      <dgm:spPr/>
      <dgm:t>
        <a:bodyPr/>
        <a:lstStyle/>
        <a:p>
          <a:endParaRPr lang="en-US"/>
        </a:p>
      </dgm:t>
    </dgm:pt>
    <dgm:pt modelId="{8EC1F1B5-D607-4614-A51F-63A597B17ACF}" type="sibTrans" cxnId="{6C324548-DC33-46F6-B99E-3CF9E16D2824}">
      <dgm:prSet/>
      <dgm:spPr/>
      <dgm:t>
        <a:bodyPr/>
        <a:lstStyle/>
        <a:p>
          <a:endParaRPr lang="en-US"/>
        </a:p>
      </dgm:t>
    </dgm:pt>
    <dgm:pt modelId="{84F9EB29-E1E6-4731-8B05-8BF2C5B88F36}">
      <dgm:prSet/>
      <dgm:spPr/>
      <dgm:t>
        <a:bodyPr/>
        <a:lstStyle/>
        <a:p>
          <a:pPr algn="just"/>
          <a:r>
            <a:rPr lang="el-GR" dirty="0"/>
            <a:t>Το άρθρο </a:t>
          </a:r>
          <a:r>
            <a:rPr lang="el-GR" b="1" dirty="0"/>
            <a:t>απορρίπτει την παραδοσιακή αντίληψη</a:t>
          </a:r>
          <a:r>
            <a:rPr lang="el-GR" dirty="0"/>
            <a:t> που βλέπει την εξωσχολική εμπειρία ως απλό πεδίο εφαρμογής της σχολικής γνώσης.</a:t>
          </a:r>
          <a:endParaRPr lang="en-US" dirty="0"/>
        </a:p>
      </dgm:t>
    </dgm:pt>
    <dgm:pt modelId="{182F52F5-185E-4D49-BCBB-16A81E00C4E4}" type="parTrans" cxnId="{03D0A5D0-61CE-4DAD-A32E-C77BE8263AA0}">
      <dgm:prSet/>
      <dgm:spPr/>
      <dgm:t>
        <a:bodyPr/>
        <a:lstStyle/>
        <a:p>
          <a:endParaRPr lang="en-US"/>
        </a:p>
      </dgm:t>
    </dgm:pt>
    <dgm:pt modelId="{9659120D-A1BF-4D44-8439-76C69926A31E}" type="sibTrans" cxnId="{03D0A5D0-61CE-4DAD-A32E-C77BE8263AA0}">
      <dgm:prSet/>
      <dgm:spPr/>
      <dgm:t>
        <a:bodyPr/>
        <a:lstStyle/>
        <a:p>
          <a:endParaRPr lang="en-US"/>
        </a:p>
      </dgm:t>
    </dgm:pt>
    <dgm:pt modelId="{8A973487-76FF-44D3-BF47-39F14006B405}">
      <dgm:prSet/>
      <dgm:spPr/>
      <dgm:t>
        <a:bodyPr/>
        <a:lstStyle/>
        <a:p>
          <a:pPr algn="just"/>
          <a:r>
            <a:rPr lang="el-GR" dirty="0"/>
            <a:t>Αντ’ αυτού, υιοθετεί μια </a:t>
          </a:r>
          <a:r>
            <a:rPr lang="el-GR" b="1" dirty="0" err="1"/>
            <a:t>καταστασιακή</a:t>
          </a:r>
          <a:r>
            <a:rPr lang="el-GR" b="1" dirty="0"/>
            <a:t> προσέγγιση</a:t>
          </a:r>
          <a:r>
            <a:rPr lang="el-GR" dirty="0"/>
            <a:t>, σύμφωνα με την οποία οι εμπειρίες των μαθητών </a:t>
          </a:r>
          <a:r>
            <a:rPr lang="el-GR" b="1" dirty="0"/>
            <a:t>συμμετέχουν στην ίδια τη συγκρότηση της γνώσης</a:t>
          </a:r>
          <a:r>
            <a:rPr lang="el-GR" dirty="0"/>
            <a:t>.</a:t>
          </a:r>
          <a:endParaRPr lang="en-US" dirty="0"/>
        </a:p>
      </dgm:t>
    </dgm:pt>
    <dgm:pt modelId="{57FC8A97-3A4B-4F72-A209-8AD2A6166781}" type="parTrans" cxnId="{F1D1D531-B199-4F27-9A26-D666911397BC}">
      <dgm:prSet/>
      <dgm:spPr/>
      <dgm:t>
        <a:bodyPr/>
        <a:lstStyle/>
        <a:p>
          <a:endParaRPr lang="en-US"/>
        </a:p>
      </dgm:t>
    </dgm:pt>
    <dgm:pt modelId="{8B9D6165-A051-4067-BC67-489BFE41E08B}" type="sibTrans" cxnId="{F1D1D531-B199-4F27-9A26-D666911397BC}">
      <dgm:prSet/>
      <dgm:spPr/>
      <dgm:t>
        <a:bodyPr/>
        <a:lstStyle/>
        <a:p>
          <a:endParaRPr lang="en-US"/>
        </a:p>
      </dgm:t>
    </dgm:pt>
    <dgm:pt modelId="{756D08BD-A1C8-4B79-B56E-CC2B51327261}" type="pres">
      <dgm:prSet presAssocID="{8D478C23-5653-4331-B536-4901A9780E94}" presName="linear" presStyleCnt="0">
        <dgm:presLayoutVars>
          <dgm:animLvl val="lvl"/>
          <dgm:resizeHandles val="exact"/>
        </dgm:presLayoutVars>
      </dgm:prSet>
      <dgm:spPr/>
    </dgm:pt>
    <dgm:pt modelId="{62F200F6-B4F7-41C0-932A-F2BC4352B494}" type="pres">
      <dgm:prSet presAssocID="{68E4695A-30D4-4082-831B-536A7F0D0D9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2FEC4F7-3CAE-463C-AC12-2E1863A178DC}" type="pres">
      <dgm:prSet presAssocID="{68E4695A-30D4-4082-831B-536A7F0D0D92}" presName="childText" presStyleLbl="revTx" presStyleIdx="0" presStyleCnt="2" custScaleY="111329">
        <dgm:presLayoutVars>
          <dgm:bulletEnabled val="1"/>
        </dgm:presLayoutVars>
      </dgm:prSet>
      <dgm:spPr/>
    </dgm:pt>
    <dgm:pt modelId="{52B3270C-3136-4DE8-AF3E-E76A9BF3B457}" type="pres">
      <dgm:prSet presAssocID="{FECEF00B-1CC7-478B-AE11-174AD15E47F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5B38E301-32AA-4651-9464-CFDA2F7BE4A3}" type="pres">
      <dgm:prSet presAssocID="{FECEF00B-1CC7-478B-AE11-174AD15E47F5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9186870B-5A2F-4F55-83DF-3B8FB9B786DD}" srcId="{8D478C23-5653-4331-B536-4901A9780E94}" destId="{68E4695A-30D4-4082-831B-536A7F0D0D92}" srcOrd="0" destOrd="0" parTransId="{CE5BBCD7-914F-45CE-96B6-CF34F2012E39}" sibTransId="{22574597-430F-4BEE-B496-99AAFE6D277E}"/>
    <dgm:cxn modelId="{C71ABE11-2911-4A46-9892-ECCFE4946136}" type="presOf" srcId="{8A973487-76FF-44D3-BF47-39F14006B405}" destId="{5B38E301-32AA-4651-9464-CFDA2F7BE4A3}" srcOrd="0" destOrd="2" presId="urn:microsoft.com/office/officeart/2005/8/layout/vList2"/>
    <dgm:cxn modelId="{23CF6027-A5F4-4BAE-A8EF-C49562054FAF}" type="presOf" srcId="{8D478C23-5653-4331-B536-4901A9780E94}" destId="{756D08BD-A1C8-4B79-B56E-CC2B51327261}" srcOrd="0" destOrd="0" presId="urn:microsoft.com/office/officeart/2005/8/layout/vList2"/>
    <dgm:cxn modelId="{F1D1D531-B199-4F27-9A26-D666911397BC}" srcId="{FECEF00B-1CC7-478B-AE11-174AD15E47F5}" destId="{8A973487-76FF-44D3-BF47-39F14006B405}" srcOrd="2" destOrd="0" parTransId="{57FC8A97-3A4B-4F72-A209-8AD2A6166781}" sibTransId="{8B9D6165-A051-4067-BC67-489BFE41E08B}"/>
    <dgm:cxn modelId="{89BC4A32-1C69-46F7-8C86-7BC8BF70A281}" srcId="{68E4695A-30D4-4082-831B-536A7F0D0D92}" destId="{E1F7833B-7618-4711-80CE-83E155E3018B}" srcOrd="1" destOrd="0" parTransId="{594DB7BA-E853-430B-8660-24926F97C2D7}" sibTransId="{D840EF86-ED0D-4A03-9CB5-49C5BA9AA343}"/>
    <dgm:cxn modelId="{0DE29561-C8B3-4D6F-AC55-6BFDB07E653E}" type="presOf" srcId="{84F9EB29-E1E6-4731-8B05-8BF2C5B88F36}" destId="{5B38E301-32AA-4651-9464-CFDA2F7BE4A3}" srcOrd="0" destOrd="1" presId="urn:microsoft.com/office/officeart/2005/8/layout/vList2"/>
    <dgm:cxn modelId="{6C324548-DC33-46F6-B99E-3CF9E16D2824}" srcId="{FECEF00B-1CC7-478B-AE11-174AD15E47F5}" destId="{0AD9EF95-647F-4E1C-BA12-7E384BBA66EF}" srcOrd="0" destOrd="0" parTransId="{CE357D59-9DB7-4D14-91B8-6C98DC0F8164}" sibTransId="{8EC1F1B5-D607-4614-A51F-63A597B17ACF}"/>
    <dgm:cxn modelId="{9E99236E-82C7-4621-BBE2-55032B1CB1CC}" type="presOf" srcId="{68E4695A-30D4-4082-831B-536A7F0D0D92}" destId="{62F200F6-B4F7-41C0-932A-F2BC4352B494}" srcOrd="0" destOrd="0" presId="urn:microsoft.com/office/officeart/2005/8/layout/vList2"/>
    <dgm:cxn modelId="{5EBB5455-B884-42AC-B800-E3C635DED08B}" type="presOf" srcId="{0AD9EF95-647F-4E1C-BA12-7E384BBA66EF}" destId="{5B38E301-32AA-4651-9464-CFDA2F7BE4A3}" srcOrd="0" destOrd="0" presId="urn:microsoft.com/office/officeart/2005/8/layout/vList2"/>
    <dgm:cxn modelId="{19275688-FD00-462F-A464-D03ECE18833D}" type="presOf" srcId="{5E8958CE-8DC8-481D-BF3E-2A0A6A3BAB6D}" destId="{C2FEC4F7-3CAE-463C-AC12-2E1863A178DC}" srcOrd="0" destOrd="2" presId="urn:microsoft.com/office/officeart/2005/8/layout/vList2"/>
    <dgm:cxn modelId="{0A044796-C697-4840-A34A-866B2E426384}" type="presOf" srcId="{0EFA42C1-8A0E-46C6-823C-D9DA1B4ACD80}" destId="{C2FEC4F7-3CAE-463C-AC12-2E1863A178DC}" srcOrd="0" destOrd="0" presId="urn:microsoft.com/office/officeart/2005/8/layout/vList2"/>
    <dgm:cxn modelId="{401D4F97-4E01-4970-AB82-6EC9780569B7}" srcId="{8D478C23-5653-4331-B536-4901A9780E94}" destId="{FECEF00B-1CC7-478B-AE11-174AD15E47F5}" srcOrd="1" destOrd="0" parTransId="{FEC399EC-4511-48F8-992B-939D7FEA86CF}" sibTransId="{4F13C161-6D79-447B-B547-D9BE2A3642CC}"/>
    <dgm:cxn modelId="{9288C7B1-A58C-4E86-83F7-355F9AD23963}" srcId="{68E4695A-30D4-4082-831B-536A7F0D0D92}" destId="{5E8958CE-8DC8-481D-BF3E-2A0A6A3BAB6D}" srcOrd="2" destOrd="0" parTransId="{0D37C4DC-A479-46CB-AB8A-2401D1EACB6E}" sibTransId="{99004B86-429A-4A0C-B4B9-EF71DC4B432A}"/>
    <dgm:cxn modelId="{983667B8-0743-450F-A031-D1A0C6866A86}" type="presOf" srcId="{E1F7833B-7618-4711-80CE-83E155E3018B}" destId="{C2FEC4F7-3CAE-463C-AC12-2E1863A178DC}" srcOrd="0" destOrd="1" presId="urn:microsoft.com/office/officeart/2005/8/layout/vList2"/>
    <dgm:cxn modelId="{5F1A98D0-6F7D-4D33-B578-3C9903B8B0A3}" srcId="{68E4695A-30D4-4082-831B-536A7F0D0D92}" destId="{75DDD7CF-3292-4859-BB36-2A120C4239D6}" srcOrd="3" destOrd="0" parTransId="{B0AD65DC-F9E9-4346-9F75-E7080B200FDD}" sibTransId="{F6418D72-FDFB-4E6B-8145-B4042AAA8798}"/>
    <dgm:cxn modelId="{03D0A5D0-61CE-4DAD-A32E-C77BE8263AA0}" srcId="{FECEF00B-1CC7-478B-AE11-174AD15E47F5}" destId="{84F9EB29-E1E6-4731-8B05-8BF2C5B88F36}" srcOrd="1" destOrd="0" parTransId="{182F52F5-185E-4D49-BCBB-16A81E00C4E4}" sibTransId="{9659120D-A1BF-4D44-8439-76C69926A31E}"/>
    <dgm:cxn modelId="{99817DEA-5DFE-4E41-B9A2-6AA6550B67C1}" type="presOf" srcId="{75DDD7CF-3292-4859-BB36-2A120C4239D6}" destId="{C2FEC4F7-3CAE-463C-AC12-2E1863A178DC}" srcOrd="0" destOrd="3" presId="urn:microsoft.com/office/officeart/2005/8/layout/vList2"/>
    <dgm:cxn modelId="{1265B8EF-D895-4A4F-8CA0-DAF916FD68AC}" type="presOf" srcId="{FECEF00B-1CC7-478B-AE11-174AD15E47F5}" destId="{52B3270C-3136-4DE8-AF3E-E76A9BF3B457}" srcOrd="0" destOrd="0" presId="urn:microsoft.com/office/officeart/2005/8/layout/vList2"/>
    <dgm:cxn modelId="{ED5EE1FF-CCA3-44C3-B2F2-31A2B4A9FDC9}" srcId="{68E4695A-30D4-4082-831B-536A7F0D0D92}" destId="{0EFA42C1-8A0E-46C6-823C-D9DA1B4ACD80}" srcOrd="0" destOrd="0" parTransId="{E9D0E3B1-32FE-4E03-B38E-4ABE7D96AF98}" sibTransId="{9C1DA704-E472-48CA-9896-990242D9BB68}"/>
    <dgm:cxn modelId="{A178A1D0-F8A4-42D4-A7BF-B7FD5A15733A}" type="presParOf" srcId="{756D08BD-A1C8-4B79-B56E-CC2B51327261}" destId="{62F200F6-B4F7-41C0-932A-F2BC4352B494}" srcOrd="0" destOrd="0" presId="urn:microsoft.com/office/officeart/2005/8/layout/vList2"/>
    <dgm:cxn modelId="{48A6E7C5-77B4-4D6C-97EE-18EB0AEA8FC2}" type="presParOf" srcId="{756D08BD-A1C8-4B79-B56E-CC2B51327261}" destId="{C2FEC4F7-3CAE-463C-AC12-2E1863A178DC}" srcOrd="1" destOrd="0" presId="urn:microsoft.com/office/officeart/2005/8/layout/vList2"/>
    <dgm:cxn modelId="{6370CBCA-4CFA-4B5F-9205-DCBB17791775}" type="presParOf" srcId="{756D08BD-A1C8-4B79-B56E-CC2B51327261}" destId="{52B3270C-3136-4DE8-AF3E-E76A9BF3B457}" srcOrd="2" destOrd="0" presId="urn:microsoft.com/office/officeart/2005/8/layout/vList2"/>
    <dgm:cxn modelId="{2CB142EF-0738-4283-B171-BF81F668C93D}" type="presParOf" srcId="{756D08BD-A1C8-4B79-B56E-CC2B51327261}" destId="{5B38E301-32AA-4651-9464-CFDA2F7BE4A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795A6D-3AA0-4910-ACA7-26BA492E39BB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A67777D-E36F-4BF3-9DD6-3C676A1A95F8}">
      <dgm:prSet/>
      <dgm:spPr/>
      <dgm:t>
        <a:bodyPr/>
        <a:lstStyle/>
        <a:p>
          <a:r>
            <a:rPr lang="el-GR" b="1"/>
            <a:t>Ερευνητικό Ερώτημα</a:t>
          </a:r>
          <a:endParaRPr lang="en-US"/>
        </a:p>
      </dgm:t>
    </dgm:pt>
    <dgm:pt modelId="{00482BF5-198D-4372-B28B-D822C2D929DE}" type="parTrans" cxnId="{BB2EF0AA-6C67-4BFD-874B-DD7BBB1E3755}">
      <dgm:prSet/>
      <dgm:spPr/>
      <dgm:t>
        <a:bodyPr/>
        <a:lstStyle/>
        <a:p>
          <a:endParaRPr lang="en-US"/>
        </a:p>
      </dgm:t>
    </dgm:pt>
    <dgm:pt modelId="{F28CDB8B-B34D-4326-8AC7-5CCE3126D23B}" type="sibTrans" cxnId="{BB2EF0AA-6C67-4BFD-874B-DD7BBB1E3755}">
      <dgm:prSet/>
      <dgm:spPr/>
      <dgm:t>
        <a:bodyPr/>
        <a:lstStyle/>
        <a:p>
          <a:endParaRPr lang="en-US"/>
        </a:p>
      </dgm:t>
    </dgm:pt>
    <dgm:pt modelId="{F9CB3AE0-D657-439F-8351-47C408F804F4}">
      <dgm:prSet/>
      <dgm:spPr/>
      <dgm:t>
        <a:bodyPr/>
        <a:lstStyle/>
        <a:p>
          <a:pPr algn="just"/>
          <a:r>
            <a:rPr lang="el-GR" b="1" dirty="0"/>
            <a:t>Πώς μπορούν η διγλωσσία και οι καθημερινές εμπειρίες να λειτουργήσουν ως γνωσιακοί πόροι για τη μάθηση των μαθηματικών;</a:t>
          </a:r>
          <a:endParaRPr lang="en-US" dirty="0"/>
        </a:p>
      </dgm:t>
    </dgm:pt>
    <dgm:pt modelId="{7F610CD3-EA41-43E6-8EDD-254B1B37DC03}" type="parTrans" cxnId="{7E55170B-BE2F-4FD6-83D8-476E23E75CB0}">
      <dgm:prSet/>
      <dgm:spPr/>
      <dgm:t>
        <a:bodyPr/>
        <a:lstStyle/>
        <a:p>
          <a:endParaRPr lang="en-US"/>
        </a:p>
      </dgm:t>
    </dgm:pt>
    <dgm:pt modelId="{43C4524D-C7E0-48EB-BDC8-FAC198C6AAF1}" type="sibTrans" cxnId="{7E55170B-BE2F-4FD6-83D8-476E23E75CB0}">
      <dgm:prSet/>
      <dgm:spPr/>
      <dgm:t>
        <a:bodyPr/>
        <a:lstStyle/>
        <a:p>
          <a:endParaRPr lang="en-US"/>
        </a:p>
      </dgm:t>
    </dgm:pt>
    <dgm:pt modelId="{2C838D8C-6E10-48EF-899A-D774DCCD7744}">
      <dgm:prSet/>
      <dgm:spPr/>
      <dgm:t>
        <a:bodyPr/>
        <a:lstStyle/>
        <a:p>
          <a:pPr algn="just"/>
          <a:r>
            <a:rPr lang="el-GR" dirty="0"/>
            <a:t>Το ερώτημα προκύπτει από τις </a:t>
          </a:r>
          <a:r>
            <a:rPr lang="el-GR" b="1" dirty="0"/>
            <a:t>θεσμικές ελλείψεις</a:t>
          </a:r>
          <a:r>
            <a:rPr lang="el-GR" dirty="0"/>
            <a:t> της εκπαιδευτικής πρακτικής:</a:t>
          </a:r>
          <a:endParaRPr lang="en-US" dirty="0"/>
        </a:p>
      </dgm:t>
    </dgm:pt>
    <dgm:pt modelId="{B21C590E-DD55-41E7-B154-EB140E6C72DA}" type="parTrans" cxnId="{B6F10F12-126A-4AEB-8318-D514C39077E1}">
      <dgm:prSet/>
      <dgm:spPr/>
      <dgm:t>
        <a:bodyPr/>
        <a:lstStyle/>
        <a:p>
          <a:endParaRPr lang="en-US"/>
        </a:p>
      </dgm:t>
    </dgm:pt>
    <dgm:pt modelId="{43B71A76-BE05-4FE1-8113-EF4E8BE17F14}" type="sibTrans" cxnId="{B6F10F12-126A-4AEB-8318-D514C39077E1}">
      <dgm:prSet/>
      <dgm:spPr/>
      <dgm:t>
        <a:bodyPr/>
        <a:lstStyle/>
        <a:p>
          <a:endParaRPr lang="en-US"/>
        </a:p>
      </dgm:t>
    </dgm:pt>
    <dgm:pt modelId="{3EF17343-559F-4D54-95FB-7F00B4F44712}">
      <dgm:prSet/>
      <dgm:spPr/>
      <dgm:t>
        <a:bodyPr/>
        <a:lstStyle/>
        <a:p>
          <a:pPr algn="just">
            <a:buFont typeface="Wingdings" panose="05000000000000000000" pitchFamily="2" charset="2"/>
            <a:buChar char="ü"/>
          </a:pPr>
          <a:r>
            <a:rPr lang="el-GR" dirty="0"/>
            <a:t>περιορισμένα δίγλωσσα προγράμματα,</a:t>
          </a:r>
          <a:endParaRPr lang="en-US" dirty="0"/>
        </a:p>
      </dgm:t>
    </dgm:pt>
    <dgm:pt modelId="{EB52DB8D-D023-4142-9A07-D7E5A23174B9}" type="parTrans" cxnId="{BEA6C12E-1496-49BF-BC8C-FC62B990AC03}">
      <dgm:prSet/>
      <dgm:spPr/>
      <dgm:t>
        <a:bodyPr/>
        <a:lstStyle/>
        <a:p>
          <a:endParaRPr lang="en-US"/>
        </a:p>
      </dgm:t>
    </dgm:pt>
    <dgm:pt modelId="{68F8BF8E-CDE4-410A-927B-CED30E6ABC43}" type="sibTrans" cxnId="{BEA6C12E-1496-49BF-BC8C-FC62B990AC03}">
      <dgm:prSet/>
      <dgm:spPr/>
      <dgm:t>
        <a:bodyPr/>
        <a:lstStyle/>
        <a:p>
          <a:endParaRPr lang="en-US"/>
        </a:p>
      </dgm:t>
    </dgm:pt>
    <dgm:pt modelId="{FDC84560-7ED8-431E-B3D5-D9F6EB9ACEB6}">
      <dgm:prSet/>
      <dgm:spPr/>
      <dgm:t>
        <a:bodyPr/>
        <a:lstStyle/>
        <a:p>
          <a:pPr algn="just">
            <a:buFont typeface="Wingdings" panose="05000000000000000000" pitchFamily="2" charset="2"/>
            <a:buChar char="ü"/>
          </a:pPr>
          <a:r>
            <a:rPr lang="el-GR" dirty="0"/>
            <a:t>υποβάθμιση της γλωσσικής ταυτότητας,</a:t>
          </a:r>
          <a:endParaRPr lang="en-US" dirty="0"/>
        </a:p>
      </dgm:t>
    </dgm:pt>
    <dgm:pt modelId="{B9CEA364-B554-4576-8472-F264FFA82420}" type="parTrans" cxnId="{1D93B478-3B40-4748-A2FD-7F350722D1A4}">
      <dgm:prSet/>
      <dgm:spPr/>
      <dgm:t>
        <a:bodyPr/>
        <a:lstStyle/>
        <a:p>
          <a:endParaRPr lang="en-US"/>
        </a:p>
      </dgm:t>
    </dgm:pt>
    <dgm:pt modelId="{B0C2797D-3F48-42CE-A8FC-F66DB6FFEBD2}" type="sibTrans" cxnId="{1D93B478-3B40-4748-A2FD-7F350722D1A4}">
      <dgm:prSet/>
      <dgm:spPr/>
      <dgm:t>
        <a:bodyPr/>
        <a:lstStyle/>
        <a:p>
          <a:endParaRPr lang="en-US"/>
        </a:p>
      </dgm:t>
    </dgm:pt>
    <dgm:pt modelId="{8DB5D589-69DD-4486-A9A8-21DCA1FA5350}">
      <dgm:prSet/>
      <dgm:spPr/>
      <dgm:t>
        <a:bodyPr/>
        <a:lstStyle/>
        <a:p>
          <a:pPr algn="just">
            <a:buFont typeface="Wingdings" panose="05000000000000000000" pitchFamily="2" charset="2"/>
            <a:buChar char="ü"/>
          </a:pPr>
          <a:r>
            <a:rPr lang="el-GR" dirty="0"/>
            <a:t>αποσύνδεση μεταξύ σχολείου και ζωής των μαθητών.</a:t>
          </a:r>
          <a:r>
            <a:rPr lang="el-GR" b="1" dirty="0"/>
            <a:t> </a:t>
          </a:r>
          <a:endParaRPr lang="en-US" dirty="0"/>
        </a:p>
      </dgm:t>
    </dgm:pt>
    <dgm:pt modelId="{BDA87421-2CE1-423D-83D8-0D207DC7C812}" type="parTrans" cxnId="{928B735B-7AB2-4A13-940B-D5E1B0B0BC48}">
      <dgm:prSet/>
      <dgm:spPr/>
      <dgm:t>
        <a:bodyPr/>
        <a:lstStyle/>
        <a:p>
          <a:endParaRPr lang="en-US"/>
        </a:p>
      </dgm:t>
    </dgm:pt>
    <dgm:pt modelId="{B70641B1-5F17-401F-AC18-324EBE7179F2}" type="sibTrans" cxnId="{928B735B-7AB2-4A13-940B-D5E1B0B0BC48}">
      <dgm:prSet/>
      <dgm:spPr/>
      <dgm:t>
        <a:bodyPr/>
        <a:lstStyle/>
        <a:p>
          <a:endParaRPr lang="en-US"/>
        </a:p>
      </dgm:t>
    </dgm:pt>
    <dgm:pt modelId="{42604E1E-65C4-458B-8DC0-301D5559E499}">
      <dgm:prSet/>
      <dgm:spPr/>
      <dgm:t>
        <a:bodyPr/>
        <a:lstStyle/>
        <a:p>
          <a:r>
            <a:rPr lang="el-GR" b="1"/>
            <a:t>Θεωρητικό Πλαίσιο </a:t>
          </a:r>
          <a:endParaRPr lang="en-US"/>
        </a:p>
      </dgm:t>
    </dgm:pt>
    <dgm:pt modelId="{682B7212-8EAA-4B41-961B-4C2C7C51F55F}" type="parTrans" cxnId="{8350876D-944D-49E7-A87B-4A281D29CF1D}">
      <dgm:prSet/>
      <dgm:spPr/>
      <dgm:t>
        <a:bodyPr/>
        <a:lstStyle/>
        <a:p>
          <a:endParaRPr lang="en-US"/>
        </a:p>
      </dgm:t>
    </dgm:pt>
    <dgm:pt modelId="{6D2A2E05-9F8D-493C-8221-22984D369CC8}" type="sibTrans" cxnId="{8350876D-944D-49E7-A87B-4A281D29CF1D}">
      <dgm:prSet/>
      <dgm:spPr/>
      <dgm:t>
        <a:bodyPr/>
        <a:lstStyle/>
        <a:p>
          <a:endParaRPr lang="en-US"/>
        </a:p>
      </dgm:t>
    </dgm:pt>
    <dgm:pt modelId="{46A9EF33-2A7B-4057-BC32-F1A85E676BE7}">
      <dgm:prSet/>
      <dgm:spPr/>
      <dgm:t>
        <a:bodyPr/>
        <a:lstStyle/>
        <a:p>
          <a:pPr algn="just"/>
          <a:r>
            <a:rPr lang="el-GR" dirty="0"/>
            <a:t>Το θεωρητικό πλαίσιο βασίζεται στη θεωρία του </a:t>
          </a:r>
          <a:r>
            <a:rPr lang="el-GR" b="1" dirty="0" err="1"/>
            <a:t>Bruner</a:t>
          </a:r>
          <a:r>
            <a:rPr lang="el-GR" dirty="0"/>
            <a:t> για τη γλώσσα ως </a:t>
          </a:r>
          <a:r>
            <a:rPr lang="el-GR" b="1" dirty="0"/>
            <a:t>πράξη (</a:t>
          </a:r>
          <a:r>
            <a:rPr lang="el-GR" b="1" dirty="0" err="1"/>
            <a:t>praxis</a:t>
          </a:r>
          <a:r>
            <a:rPr lang="el-GR" b="1" dirty="0"/>
            <a:t>)</a:t>
          </a:r>
          <a:r>
            <a:rPr lang="el-GR" dirty="0"/>
            <a:t>.</a:t>
          </a:r>
          <a:endParaRPr lang="en-US" dirty="0"/>
        </a:p>
      </dgm:t>
    </dgm:pt>
    <dgm:pt modelId="{1A33E82E-C969-4682-AF9E-1989285F44B1}" type="parTrans" cxnId="{D73446E3-88D3-4F22-86B2-B79CC8747CD9}">
      <dgm:prSet/>
      <dgm:spPr/>
      <dgm:t>
        <a:bodyPr/>
        <a:lstStyle/>
        <a:p>
          <a:endParaRPr lang="en-US"/>
        </a:p>
      </dgm:t>
    </dgm:pt>
    <dgm:pt modelId="{26495EE8-82C9-4C45-84A7-0CAC9D6458E6}" type="sibTrans" cxnId="{D73446E3-88D3-4F22-86B2-B79CC8747CD9}">
      <dgm:prSet/>
      <dgm:spPr/>
      <dgm:t>
        <a:bodyPr/>
        <a:lstStyle/>
        <a:p>
          <a:endParaRPr lang="en-US"/>
        </a:p>
      </dgm:t>
    </dgm:pt>
    <dgm:pt modelId="{3968D2BA-AD45-4659-A127-BEE635DAB956}">
      <dgm:prSet/>
      <dgm:spPr/>
      <dgm:t>
        <a:bodyPr/>
        <a:lstStyle/>
        <a:p>
          <a:pPr algn="just"/>
          <a:r>
            <a:rPr lang="el-GR" dirty="0"/>
            <a:t>Η γλώσσα δεν είναι απλώς εργαλείο επικοινωνίας, αλλά </a:t>
          </a:r>
          <a:r>
            <a:rPr lang="el-GR" b="1" dirty="0"/>
            <a:t>μέσο δράσης και νοηματοδότησης</a:t>
          </a:r>
          <a:r>
            <a:rPr lang="el-GR" dirty="0"/>
            <a:t>.</a:t>
          </a:r>
          <a:endParaRPr lang="en-US" dirty="0"/>
        </a:p>
      </dgm:t>
    </dgm:pt>
    <dgm:pt modelId="{23816367-9202-44D4-A29F-DD0BE4833D53}" type="parTrans" cxnId="{39445801-4973-45EF-B6E8-5C482AD42F7E}">
      <dgm:prSet/>
      <dgm:spPr/>
      <dgm:t>
        <a:bodyPr/>
        <a:lstStyle/>
        <a:p>
          <a:endParaRPr lang="en-US"/>
        </a:p>
      </dgm:t>
    </dgm:pt>
    <dgm:pt modelId="{33166BED-EB96-4A3A-B123-0B13AE50FE3E}" type="sibTrans" cxnId="{39445801-4973-45EF-B6E8-5C482AD42F7E}">
      <dgm:prSet/>
      <dgm:spPr/>
      <dgm:t>
        <a:bodyPr/>
        <a:lstStyle/>
        <a:p>
          <a:endParaRPr lang="en-US"/>
        </a:p>
      </dgm:t>
    </dgm:pt>
    <dgm:pt modelId="{21DE120A-40DC-4F30-8118-632EFF9AE2F7}">
      <dgm:prSet/>
      <dgm:spPr/>
      <dgm:t>
        <a:bodyPr/>
        <a:lstStyle/>
        <a:p>
          <a:pPr algn="just"/>
          <a:r>
            <a:rPr lang="el-GR"/>
            <a:t>Ο Domínguez εισάγει την έννοια του </a:t>
          </a:r>
          <a:r>
            <a:rPr lang="el-GR" b="1"/>
            <a:t>"languaging"</a:t>
          </a:r>
          <a:r>
            <a:rPr lang="el-GR"/>
            <a:t>:</a:t>
          </a:r>
          <a:endParaRPr lang="en-US"/>
        </a:p>
      </dgm:t>
    </dgm:pt>
    <dgm:pt modelId="{21F2C6CA-98DF-4D9C-8AEB-1181777EE4BE}" type="parTrans" cxnId="{DAD23BF7-FFB8-4424-A1F6-A9D662CFEF2C}">
      <dgm:prSet/>
      <dgm:spPr/>
      <dgm:t>
        <a:bodyPr/>
        <a:lstStyle/>
        <a:p>
          <a:endParaRPr lang="en-US"/>
        </a:p>
      </dgm:t>
    </dgm:pt>
    <dgm:pt modelId="{CD4348F3-D95A-4A4E-A878-4C5F4B89322F}" type="sibTrans" cxnId="{DAD23BF7-FFB8-4424-A1F6-A9D662CFEF2C}">
      <dgm:prSet/>
      <dgm:spPr/>
      <dgm:t>
        <a:bodyPr/>
        <a:lstStyle/>
        <a:p>
          <a:endParaRPr lang="en-US"/>
        </a:p>
      </dgm:t>
    </dgm:pt>
    <dgm:pt modelId="{4F46F148-FA65-4E50-B92A-97650754EC50}">
      <dgm:prSet/>
      <dgm:spPr/>
      <dgm:t>
        <a:bodyPr/>
        <a:lstStyle/>
        <a:p>
          <a:pPr algn="just">
            <a:buFont typeface="Wingdings" panose="05000000000000000000" pitchFamily="2" charset="2"/>
            <a:buChar char="Ø"/>
          </a:pPr>
          <a:r>
            <a:rPr lang="el-GR" dirty="0"/>
            <a:t>η διαδικασία μέσω της οποίας οι μαθητές </a:t>
          </a:r>
          <a:r>
            <a:rPr lang="el-GR" b="1" dirty="0"/>
            <a:t>μετατρέπουν τις σκέψεις τους σε λόγο με προσωπικό και πολιτισμικό νόημα</a:t>
          </a:r>
          <a:r>
            <a:rPr lang="el-GR" dirty="0"/>
            <a:t>.</a:t>
          </a:r>
          <a:endParaRPr lang="en-US" dirty="0"/>
        </a:p>
      </dgm:t>
    </dgm:pt>
    <dgm:pt modelId="{7003005A-2DD6-45E7-8AEB-C0B6688AA061}" type="parTrans" cxnId="{34A9D410-4BCC-4427-A352-696CBE380F0C}">
      <dgm:prSet/>
      <dgm:spPr/>
      <dgm:t>
        <a:bodyPr/>
        <a:lstStyle/>
        <a:p>
          <a:endParaRPr lang="en-US"/>
        </a:p>
      </dgm:t>
    </dgm:pt>
    <dgm:pt modelId="{F9409FDD-EECF-41C6-AB58-8C0C7D111003}" type="sibTrans" cxnId="{34A9D410-4BCC-4427-A352-696CBE380F0C}">
      <dgm:prSet/>
      <dgm:spPr/>
      <dgm:t>
        <a:bodyPr/>
        <a:lstStyle/>
        <a:p>
          <a:endParaRPr lang="en-US"/>
        </a:p>
      </dgm:t>
    </dgm:pt>
    <dgm:pt modelId="{5FE9DA4A-BC80-468E-A219-0AAF4FD485FD}">
      <dgm:prSet/>
      <dgm:spPr/>
      <dgm:t>
        <a:bodyPr/>
        <a:lstStyle/>
        <a:p>
          <a:pPr algn="just"/>
          <a:r>
            <a:rPr lang="el-GR" dirty="0"/>
            <a:t>Για να αξιοποιηθεί η διγλωσσία στην τάξη, χρειάζεται ένα περιβάλλον που επιτρέπει στους μαθητές  να </a:t>
          </a:r>
          <a:r>
            <a:rPr lang="el-GR" b="1" dirty="0"/>
            <a:t>"κάνουν πράγματα με λέξεις«.</a:t>
          </a:r>
          <a:endParaRPr lang="en-US" dirty="0"/>
        </a:p>
      </dgm:t>
    </dgm:pt>
    <dgm:pt modelId="{377ABF1A-CCF1-4981-A03F-8343B629436A}" type="parTrans" cxnId="{89416851-B3DB-4A1D-B6A1-0A035B9A420B}">
      <dgm:prSet/>
      <dgm:spPr/>
      <dgm:t>
        <a:bodyPr/>
        <a:lstStyle/>
        <a:p>
          <a:endParaRPr lang="en-US"/>
        </a:p>
      </dgm:t>
    </dgm:pt>
    <dgm:pt modelId="{FA0BF00D-A3A2-47D7-9CE7-AEA15A9C505F}" type="sibTrans" cxnId="{89416851-B3DB-4A1D-B6A1-0A035B9A420B}">
      <dgm:prSet/>
      <dgm:spPr/>
      <dgm:t>
        <a:bodyPr/>
        <a:lstStyle/>
        <a:p>
          <a:endParaRPr lang="en-US"/>
        </a:p>
      </dgm:t>
    </dgm:pt>
    <dgm:pt modelId="{EEF00ECA-20A2-43A0-BC3F-53464463E232}" type="pres">
      <dgm:prSet presAssocID="{71795A6D-3AA0-4910-ACA7-26BA492E39BB}" presName="linear" presStyleCnt="0">
        <dgm:presLayoutVars>
          <dgm:dir/>
          <dgm:animLvl val="lvl"/>
          <dgm:resizeHandles val="exact"/>
        </dgm:presLayoutVars>
      </dgm:prSet>
      <dgm:spPr/>
    </dgm:pt>
    <dgm:pt modelId="{B652817D-1948-427C-A82B-49D55D0E7B4C}" type="pres">
      <dgm:prSet presAssocID="{5A67777D-E36F-4BF3-9DD6-3C676A1A95F8}" presName="parentLin" presStyleCnt="0"/>
      <dgm:spPr/>
    </dgm:pt>
    <dgm:pt modelId="{A0B62ECF-55C3-4A84-8243-25EC70006099}" type="pres">
      <dgm:prSet presAssocID="{5A67777D-E36F-4BF3-9DD6-3C676A1A95F8}" presName="parentLeftMargin" presStyleLbl="node1" presStyleIdx="0" presStyleCnt="2"/>
      <dgm:spPr/>
    </dgm:pt>
    <dgm:pt modelId="{8A6C45A3-4A80-437F-B09A-A6C0815120AA}" type="pres">
      <dgm:prSet presAssocID="{5A67777D-E36F-4BF3-9DD6-3C676A1A95F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0669D34-AEED-4113-B0B5-55B88B10D271}" type="pres">
      <dgm:prSet presAssocID="{5A67777D-E36F-4BF3-9DD6-3C676A1A95F8}" presName="negativeSpace" presStyleCnt="0"/>
      <dgm:spPr/>
    </dgm:pt>
    <dgm:pt modelId="{970B7051-F6BF-4BD3-A4AF-8CD54CCEA5F8}" type="pres">
      <dgm:prSet presAssocID="{5A67777D-E36F-4BF3-9DD6-3C676A1A95F8}" presName="childText" presStyleLbl="conFgAcc1" presStyleIdx="0" presStyleCnt="2">
        <dgm:presLayoutVars>
          <dgm:bulletEnabled val="1"/>
        </dgm:presLayoutVars>
      </dgm:prSet>
      <dgm:spPr/>
    </dgm:pt>
    <dgm:pt modelId="{A99E1CE3-C57A-4AD3-B287-B6EE32452EB1}" type="pres">
      <dgm:prSet presAssocID="{F28CDB8B-B34D-4326-8AC7-5CCE3126D23B}" presName="spaceBetweenRectangles" presStyleCnt="0"/>
      <dgm:spPr/>
    </dgm:pt>
    <dgm:pt modelId="{73FF096B-07C0-46B9-93E9-476190E8F64C}" type="pres">
      <dgm:prSet presAssocID="{42604E1E-65C4-458B-8DC0-301D5559E499}" presName="parentLin" presStyleCnt="0"/>
      <dgm:spPr/>
    </dgm:pt>
    <dgm:pt modelId="{2B7B1D44-9310-4E3D-801E-BCE4295DC77E}" type="pres">
      <dgm:prSet presAssocID="{42604E1E-65C4-458B-8DC0-301D5559E499}" presName="parentLeftMargin" presStyleLbl="node1" presStyleIdx="0" presStyleCnt="2"/>
      <dgm:spPr/>
    </dgm:pt>
    <dgm:pt modelId="{CC8E93F7-114B-401D-8687-E81FE2C31581}" type="pres">
      <dgm:prSet presAssocID="{42604E1E-65C4-458B-8DC0-301D5559E499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E07E2AA-823E-49E0-BF61-9097EF89CB9C}" type="pres">
      <dgm:prSet presAssocID="{42604E1E-65C4-458B-8DC0-301D5559E499}" presName="negativeSpace" presStyleCnt="0"/>
      <dgm:spPr/>
    </dgm:pt>
    <dgm:pt modelId="{EDB31E7D-587E-40F1-AE15-9CD9DC954485}" type="pres">
      <dgm:prSet presAssocID="{42604E1E-65C4-458B-8DC0-301D5559E49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9445801-4973-45EF-B6E8-5C482AD42F7E}" srcId="{42604E1E-65C4-458B-8DC0-301D5559E499}" destId="{3968D2BA-AD45-4659-A127-BEE635DAB956}" srcOrd="1" destOrd="0" parTransId="{23816367-9202-44D4-A29F-DD0BE4833D53}" sibTransId="{33166BED-EB96-4A3A-B123-0B13AE50FE3E}"/>
    <dgm:cxn modelId="{7E55170B-BE2F-4FD6-83D8-476E23E75CB0}" srcId="{5A67777D-E36F-4BF3-9DD6-3C676A1A95F8}" destId="{F9CB3AE0-D657-439F-8351-47C408F804F4}" srcOrd="0" destOrd="0" parTransId="{7F610CD3-EA41-43E6-8EDD-254B1B37DC03}" sibTransId="{43C4524D-C7E0-48EB-BDC8-FAC198C6AAF1}"/>
    <dgm:cxn modelId="{34A9D410-4BCC-4427-A352-696CBE380F0C}" srcId="{21DE120A-40DC-4F30-8118-632EFF9AE2F7}" destId="{4F46F148-FA65-4E50-B92A-97650754EC50}" srcOrd="0" destOrd="0" parTransId="{7003005A-2DD6-45E7-8AEB-C0B6688AA061}" sibTransId="{F9409FDD-EECF-41C6-AB58-8C0C7D111003}"/>
    <dgm:cxn modelId="{B6F10F12-126A-4AEB-8318-D514C39077E1}" srcId="{5A67777D-E36F-4BF3-9DD6-3C676A1A95F8}" destId="{2C838D8C-6E10-48EF-899A-D774DCCD7744}" srcOrd="1" destOrd="0" parTransId="{B21C590E-DD55-41E7-B154-EB140E6C72DA}" sibTransId="{43B71A76-BE05-4FE1-8113-EF4E8BE17F14}"/>
    <dgm:cxn modelId="{0D8FA51E-F853-4166-9A73-5B4C38D57A26}" type="presOf" srcId="{3968D2BA-AD45-4659-A127-BEE635DAB956}" destId="{EDB31E7D-587E-40F1-AE15-9CD9DC954485}" srcOrd="0" destOrd="1" presId="urn:microsoft.com/office/officeart/2005/8/layout/list1"/>
    <dgm:cxn modelId="{18CAA61F-9050-43C6-95E7-A78EF7628707}" type="presOf" srcId="{8DB5D589-69DD-4486-A9A8-21DCA1FA5350}" destId="{970B7051-F6BF-4BD3-A4AF-8CD54CCEA5F8}" srcOrd="0" destOrd="4" presId="urn:microsoft.com/office/officeart/2005/8/layout/list1"/>
    <dgm:cxn modelId="{C787A526-0B09-453B-A7FB-5763A89FEEB6}" type="presOf" srcId="{42604E1E-65C4-458B-8DC0-301D5559E499}" destId="{2B7B1D44-9310-4E3D-801E-BCE4295DC77E}" srcOrd="0" destOrd="0" presId="urn:microsoft.com/office/officeart/2005/8/layout/list1"/>
    <dgm:cxn modelId="{BEA6C12E-1496-49BF-BC8C-FC62B990AC03}" srcId="{2C838D8C-6E10-48EF-899A-D774DCCD7744}" destId="{3EF17343-559F-4D54-95FB-7F00B4F44712}" srcOrd="0" destOrd="0" parTransId="{EB52DB8D-D023-4142-9A07-D7E5A23174B9}" sibTransId="{68F8BF8E-CDE4-410A-927B-CED30E6ABC43}"/>
    <dgm:cxn modelId="{34E44834-892E-4466-B257-41D5A66C71F1}" type="presOf" srcId="{3EF17343-559F-4D54-95FB-7F00B4F44712}" destId="{970B7051-F6BF-4BD3-A4AF-8CD54CCEA5F8}" srcOrd="0" destOrd="2" presId="urn:microsoft.com/office/officeart/2005/8/layout/list1"/>
    <dgm:cxn modelId="{DC106C3C-BBFA-4008-87E3-18CEEDC1CC96}" type="presOf" srcId="{42604E1E-65C4-458B-8DC0-301D5559E499}" destId="{CC8E93F7-114B-401D-8687-E81FE2C31581}" srcOrd="1" destOrd="0" presId="urn:microsoft.com/office/officeart/2005/8/layout/list1"/>
    <dgm:cxn modelId="{928B735B-7AB2-4A13-940B-D5E1B0B0BC48}" srcId="{2C838D8C-6E10-48EF-899A-D774DCCD7744}" destId="{8DB5D589-69DD-4486-A9A8-21DCA1FA5350}" srcOrd="2" destOrd="0" parTransId="{BDA87421-2CE1-423D-83D8-0D207DC7C812}" sibTransId="{B70641B1-5F17-401F-AC18-324EBE7179F2}"/>
    <dgm:cxn modelId="{9A244D47-46FF-42F6-84EA-C7296C69780B}" type="presOf" srcId="{FDC84560-7ED8-431E-B3D5-D9F6EB9ACEB6}" destId="{970B7051-F6BF-4BD3-A4AF-8CD54CCEA5F8}" srcOrd="0" destOrd="3" presId="urn:microsoft.com/office/officeart/2005/8/layout/list1"/>
    <dgm:cxn modelId="{612AF16B-716D-47F4-9E4C-615A3B38459E}" type="presOf" srcId="{F9CB3AE0-D657-439F-8351-47C408F804F4}" destId="{970B7051-F6BF-4BD3-A4AF-8CD54CCEA5F8}" srcOrd="0" destOrd="0" presId="urn:microsoft.com/office/officeart/2005/8/layout/list1"/>
    <dgm:cxn modelId="{7089066D-C07E-4CAD-8A1F-990186ED07F6}" type="presOf" srcId="{21DE120A-40DC-4F30-8118-632EFF9AE2F7}" destId="{EDB31E7D-587E-40F1-AE15-9CD9DC954485}" srcOrd="0" destOrd="2" presId="urn:microsoft.com/office/officeart/2005/8/layout/list1"/>
    <dgm:cxn modelId="{8350876D-944D-49E7-A87B-4A281D29CF1D}" srcId="{71795A6D-3AA0-4910-ACA7-26BA492E39BB}" destId="{42604E1E-65C4-458B-8DC0-301D5559E499}" srcOrd="1" destOrd="0" parTransId="{682B7212-8EAA-4B41-961B-4C2C7C51F55F}" sibTransId="{6D2A2E05-9F8D-493C-8221-22984D369CC8}"/>
    <dgm:cxn modelId="{89416851-B3DB-4A1D-B6A1-0A035B9A420B}" srcId="{42604E1E-65C4-458B-8DC0-301D5559E499}" destId="{5FE9DA4A-BC80-468E-A219-0AAF4FD485FD}" srcOrd="3" destOrd="0" parTransId="{377ABF1A-CCF1-4981-A03F-8343B629436A}" sibTransId="{FA0BF00D-A3A2-47D7-9CE7-AEA15A9C505F}"/>
    <dgm:cxn modelId="{1D93B478-3B40-4748-A2FD-7F350722D1A4}" srcId="{2C838D8C-6E10-48EF-899A-D774DCCD7744}" destId="{FDC84560-7ED8-431E-B3D5-D9F6EB9ACEB6}" srcOrd="1" destOrd="0" parTransId="{B9CEA364-B554-4576-8472-F264FFA82420}" sibTransId="{B0C2797D-3F48-42CE-A8FC-F66DB6FFEBD2}"/>
    <dgm:cxn modelId="{51B3C758-2EE1-4584-B9B6-D79860A8674C}" type="presOf" srcId="{5A67777D-E36F-4BF3-9DD6-3C676A1A95F8}" destId="{8A6C45A3-4A80-437F-B09A-A6C0815120AA}" srcOrd="1" destOrd="0" presId="urn:microsoft.com/office/officeart/2005/8/layout/list1"/>
    <dgm:cxn modelId="{7D8F2A7F-64EF-47CE-A9B4-7D49A1570804}" type="presOf" srcId="{5A67777D-E36F-4BF3-9DD6-3C676A1A95F8}" destId="{A0B62ECF-55C3-4A84-8243-25EC70006099}" srcOrd="0" destOrd="0" presId="urn:microsoft.com/office/officeart/2005/8/layout/list1"/>
    <dgm:cxn modelId="{A8B96F89-60B0-4E87-B2C0-6976713B8CC9}" type="presOf" srcId="{2C838D8C-6E10-48EF-899A-D774DCCD7744}" destId="{970B7051-F6BF-4BD3-A4AF-8CD54CCEA5F8}" srcOrd="0" destOrd="1" presId="urn:microsoft.com/office/officeart/2005/8/layout/list1"/>
    <dgm:cxn modelId="{BB2EF0AA-6C67-4BFD-874B-DD7BBB1E3755}" srcId="{71795A6D-3AA0-4910-ACA7-26BA492E39BB}" destId="{5A67777D-E36F-4BF3-9DD6-3C676A1A95F8}" srcOrd="0" destOrd="0" parTransId="{00482BF5-198D-4372-B28B-D822C2D929DE}" sibTransId="{F28CDB8B-B34D-4326-8AC7-5CCE3126D23B}"/>
    <dgm:cxn modelId="{D73446E3-88D3-4F22-86B2-B79CC8747CD9}" srcId="{42604E1E-65C4-458B-8DC0-301D5559E499}" destId="{46A9EF33-2A7B-4057-BC32-F1A85E676BE7}" srcOrd="0" destOrd="0" parTransId="{1A33E82E-C969-4682-AF9E-1989285F44B1}" sibTransId="{26495EE8-82C9-4C45-84A7-0CAC9D6458E6}"/>
    <dgm:cxn modelId="{E1CEE4E5-62AC-418E-870C-C8E62BCC3BA8}" type="presOf" srcId="{4F46F148-FA65-4E50-B92A-97650754EC50}" destId="{EDB31E7D-587E-40F1-AE15-9CD9DC954485}" srcOrd="0" destOrd="3" presId="urn:microsoft.com/office/officeart/2005/8/layout/list1"/>
    <dgm:cxn modelId="{AFC2C2F3-AC1F-439E-9444-2D61D716EF5E}" type="presOf" srcId="{46A9EF33-2A7B-4057-BC32-F1A85E676BE7}" destId="{EDB31E7D-587E-40F1-AE15-9CD9DC954485}" srcOrd="0" destOrd="0" presId="urn:microsoft.com/office/officeart/2005/8/layout/list1"/>
    <dgm:cxn modelId="{DAD23BF7-FFB8-4424-A1F6-A9D662CFEF2C}" srcId="{42604E1E-65C4-458B-8DC0-301D5559E499}" destId="{21DE120A-40DC-4F30-8118-632EFF9AE2F7}" srcOrd="2" destOrd="0" parTransId="{21F2C6CA-98DF-4D9C-8AEB-1181777EE4BE}" sibTransId="{CD4348F3-D95A-4A4E-A878-4C5F4B89322F}"/>
    <dgm:cxn modelId="{013524FD-8C93-4E29-AFD1-7F8453CA7C67}" type="presOf" srcId="{71795A6D-3AA0-4910-ACA7-26BA492E39BB}" destId="{EEF00ECA-20A2-43A0-BC3F-53464463E232}" srcOrd="0" destOrd="0" presId="urn:microsoft.com/office/officeart/2005/8/layout/list1"/>
    <dgm:cxn modelId="{031E0EFF-F785-4D0D-B819-F04ECB6D294B}" type="presOf" srcId="{5FE9DA4A-BC80-468E-A219-0AAF4FD485FD}" destId="{EDB31E7D-587E-40F1-AE15-9CD9DC954485}" srcOrd="0" destOrd="4" presId="urn:microsoft.com/office/officeart/2005/8/layout/list1"/>
    <dgm:cxn modelId="{137CA0D1-9990-4B75-8B9F-DE95C593BC78}" type="presParOf" srcId="{EEF00ECA-20A2-43A0-BC3F-53464463E232}" destId="{B652817D-1948-427C-A82B-49D55D0E7B4C}" srcOrd="0" destOrd="0" presId="urn:microsoft.com/office/officeart/2005/8/layout/list1"/>
    <dgm:cxn modelId="{B62EE91D-9DA2-4D13-A141-D7EC41A4B044}" type="presParOf" srcId="{B652817D-1948-427C-A82B-49D55D0E7B4C}" destId="{A0B62ECF-55C3-4A84-8243-25EC70006099}" srcOrd="0" destOrd="0" presId="urn:microsoft.com/office/officeart/2005/8/layout/list1"/>
    <dgm:cxn modelId="{4AFED6F8-CF07-44F8-AF91-747C486FD4C9}" type="presParOf" srcId="{B652817D-1948-427C-A82B-49D55D0E7B4C}" destId="{8A6C45A3-4A80-437F-B09A-A6C0815120AA}" srcOrd="1" destOrd="0" presId="urn:microsoft.com/office/officeart/2005/8/layout/list1"/>
    <dgm:cxn modelId="{3B833F1C-1060-4BE9-A0A6-B9EC54AB8A6D}" type="presParOf" srcId="{EEF00ECA-20A2-43A0-BC3F-53464463E232}" destId="{C0669D34-AEED-4113-B0B5-55B88B10D271}" srcOrd="1" destOrd="0" presId="urn:microsoft.com/office/officeart/2005/8/layout/list1"/>
    <dgm:cxn modelId="{E51BDF46-9A4E-4019-AF8F-391BC54B549B}" type="presParOf" srcId="{EEF00ECA-20A2-43A0-BC3F-53464463E232}" destId="{970B7051-F6BF-4BD3-A4AF-8CD54CCEA5F8}" srcOrd="2" destOrd="0" presId="urn:microsoft.com/office/officeart/2005/8/layout/list1"/>
    <dgm:cxn modelId="{A7666C3D-7611-48DB-BB9B-F6B23FF56E48}" type="presParOf" srcId="{EEF00ECA-20A2-43A0-BC3F-53464463E232}" destId="{A99E1CE3-C57A-4AD3-B287-B6EE32452EB1}" srcOrd="3" destOrd="0" presId="urn:microsoft.com/office/officeart/2005/8/layout/list1"/>
    <dgm:cxn modelId="{8F3711E1-B8A5-463B-AF54-B0C04CC0BB85}" type="presParOf" srcId="{EEF00ECA-20A2-43A0-BC3F-53464463E232}" destId="{73FF096B-07C0-46B9-93E9-476190E8F64C}" srcOrd="4" destOrd="0" presId="urn:microsoft.com/office/officeart/2005/8/layout/list1"/>
    <dgm:cxn modelId="{6E450B3A-BEFD-4D67-A07F-3FC35EFD443E}" type="presParOf" srcId="{73FF096B-07C0-46B9-93E9-476190E8F64C}" destId="{2B7B1D44-9310-4E3D-801E-BCE4295DC77E}" srcOrd="0" destOrd="0" presId="urn:microsoft.com/office/officeart/2005/8/layout/list1"/>
    <dgm:cxn modelId="{4642774F-FEAA-413C-9BED-B50111E91016}" type="presParOf" srcId="{73FF096B-07C0-46B9-93E9-476190E8F64C}" destId="{CC8E93F7-114B-401D-8687-E81FE2C31581}" srcOrd="1" destOrd="0" presId="urn:microsoft.com/office/officeart/2005/8/layout/list1"/>
    <dgm:cxn modelId="{C04113AF-8555-49C7-B107-DA68C3FEAE71}" type="presParOf" srcId="{EEF00ECA-20A2-43A0-BC3F-53464463E232}" destId="{6E07E2AA-823E-49E0-BF61-9097EF89CB9C}" srcOrd="5" destOrd="0" presId="urn:microsoft.com/office/officeart/2005/8/layout/list1"/>
    <dgm:cxn modelId="{AD122142-30F6-4284-AA47-D6FFDB5079C9}" type="presParOf" srcId="{EEF00ECA-20A2-43A0-BC3F-53464463E232}" destId="{EDB31E7D-587E-40F1-AE15-9CD9DC95448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CEF70A-733F-4480-B957-BAB6C573CE6E}" type="doc">
      <dgm:prSet loTypeId="urn:microsoft.com/office/officeart/2005/8/layout/vList5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C9B0875F-CF3C-4AB3-9D22-4D937E8D5561}">
      <dgm:prSet/>
      <dgm:spPr/>
      <dgm:t>
        <a:bodyPr/>
        <a:lstStyle/>
        <a:p>
          <a:r>
            <a:rPr lang="el-GR" dirty="0"/>
            <a:t>Οι μαθητές δούλεψαν σε ζευγάρια και λύσανε προβλήματα </a:t>
          </a:r>
          <a:r>
            <a:rPr lang="el-GR" b="1" dirty="0"/>
            <a:t>είτε πρώτα στα ισπανικά είτε στα αγγλικά.</a:t>
          </a:r>
          <a:r>
            <a:rPr lang="el-GR" dirty="0"/>
            <a:t> Ο ερευνητής κατέγραψε:</a:t>
          </a:r>
          <a:endParaRPr lang="en-US" dirty="0"/>
        </a:p>
      </dgm:t>
    </dgm:pt>
    <dgm:pt modelId="{198ED578-5F85-414F-8F5D-CC2DE98A595E}" type="parTrans" cxnId="{B0BDB8DE-80D4-42F0-B445-462FD436CFFE}">
      <dgm:prSet/>
      <dgm:spPr/>
      <dgm:t>
        <a:bodyPr/>
        <a:lstStyle/>
        <a:p>
          <a:endParaRPr lang="en-US"/>
        </a:p>
      </dgm:t>
    </dgm:pt>
    <dgm:pt modelId="{F2CE6387-EF9C-44E9-80ED-1FBC06B38439}" type="sibTrans" cxnId="{B0BDB8DE-80D4-42F0-B445-462FD436CFFE}">
      <dgm:prSet/>
      <dgm:spPr/>
      <dgm:t>
        <a:bodyPr/>
        <a:lstStyle/>
        <a:p>
          <a:endParaRPr lang="en-US"/>
        </a:p>
      </dgm:t>
    </dgm:pt>
    <dgm:pt modelId="{57889223-EE49-4A6A-A816-69789C80D21E}">
      <dgm:prSet/>
      <dgm:spPr/>
      <dgm:t>
        <a:bodyPr/>
        <a:lstStyle/>
        <a:p>
          <a:r>
            <a:rPr lang="el-GR"/>
            <a:t>Τι λένε οι μαθητές.</a:t>
          </a:r>
          <a:endParaRPr lang="en-US"/>
        </a:p>
      </dgm:t>
    </dgm:pt>
    <dgm:pt modelId="{5FC5AB58-34D9-46B4-AD14-DDD537E9096E}" type="parTrans" cxnId="{9C84B1DF-A0FB-4C12-B631-E0ABCDEC5E4E}">
      <dgm:prSet/>
      <dgm:spPr/>
      <dgm:t>
        <a:bodyPr/>
        <a:lstStyle/>
        <a:p>
          <a:endParaRPr lang="en-US"/>
        </a:p>
      </dgm:t>
    </dgm:pt>
    <dgm:pt modelId="{D7497CEC-D393-4FD2-AA2D-24C0ADA53C22}" type="sibTrans" cxnId="{9C84B1DF-A0FB-4C12-B631-E0ABCDEC5E4E}">
      <dgm:prSet/>
      <dgm:spPr/>
      <dgm:t>
        <a:bodyPr/>
        <a:lstStyle/>
        <a:p>
          <a:endParaRPr lang="en-US"/>
        </a:p>
      </dgm:t>
    </dgm:pt>
    <dgm:pt modelId="{A9765531-E9F7-4FB4-B6C2-6D7E0C903B6B}">
      <dgm:prSet/>
      <dgm:spPr/>
      <dgm:t>
        <a:bodyPr/>
        <a:lstStyle/>
        <a:p>
          <a:r>
            <a:rPr lang="el-GR"/>
            <a:t>Πώς αλληλεπιδρούν.</a:t>
          </a:r>
          <a:endParaRPr lang="en-US"/>
        </a:p>
      </dgm:t>
    </dgm:pt>
    <dgm:pt modelId="{21ACF682-701D-4DF6-9EA7-0564C54026F0}" type="parTrans" cxnId="{0190ED55-1DBE-4B38-B7BC-9E4C413874F1}">
      <dgm:prSet/>
      <dgm:spPr/>
      <dgm:t>
        <a:bodyPr/>
        <a:lstStyle/>
        <a:p>
          <a:endParaRPr lang="en-US"/>
        </a:p>
      </dgm:t>
    </dgm:pt>
    <dgm:pt modelId="{425B6C75-0800-404E-945F-9F75CFC5D792}" type="sibTrans" cxnId="{0190ED55-1DBE-4B38-B7BC-9E4C413874F1}">
      <dgm:prSet/>
      <dgm:spPr/>
      <dgm:t>
        <a:bodyPr/>
        <a:lstStyle/>
        <a:p>
          <a:endParaRPr lang="en-US"/>
        </a:p>
      </dgm:t>
    </dgm:pt>
    <dgm:pt modelId="{DFDEB94C-2F93-4D35-97AF-89E38C5D03F3}">
      <dgm:prSet/>
      <dgm:spPr/>
      <dgm:t>
        <a:bodyPr/>
        <a:lstStyle/>
        <a:p>
          <a:r>
            <a:rPr lang="el-GR"/>
            <a:t>Πώς σκέφτονται μεγαλόφωνα (languaging).</a:t>
          </a:r>
          <a:endParaRPr lang="en-US"/>
        </a:p>
      </dgm:t>
    </dgm:pt>
    <dgm:pt modelId="{2F2EA399-66C4-42CD-9C75-BCF0CCCB3ADA}" type="parTrans" cxnId="{A0EDD0C8-0E8B-4317-AD62-122C217F39CC}">
      <dgm:prSet/>
      <dgm:spPr/>
      <dgm:t>
        <a:bodyPr/>
        <a:lstStyle/>
        <a:p>
          <a:endParaRPr lang="en-US"/>
        </a:p>
      </dgm:t>
    </dgm:pt>
    <dgm:pt modelId="{1230295D-0766-40F4-A1AD-D2ED873CAB7C}" type="sibTrans" cxnId="{A0EDD0C8-0E8B-4317-AD62-122C217F39CC}">
      <dgm:prSet/>
      <dgm:spPr/>
      <dgm:t>
        <a:bodyPr/>
        <a:lstStyle/>
        <a:p>
          <a:endParaRPr lang="en-US"/>
        </a:p>
      </dgm:t>
    </dgm:pt>
    <dgm:pt modelId="{4FCA7D24-A97B-456F-9B29-792220B641C8}">
      <dgm:prSet/>
      <dgm:spPr/>
      <dgm:t>
        <a:bodyPr/>
        <a:lstStyle/>
        <a:p>
          <a:r>
            <a:rPr lang="el-GR"/>
            <a:t>Πόσο ανταποκρίνεται ο ένας στον άλλο.</a:t>
          </a:r>
          <a:endParaRPr lang="en-US"/>
        </a:p>
      </dgm:t>
    </dgm:pt>
    <dgm:pt modelId="{C865D0CB-0270-479D-91F2-C54514EDDCD5}" type="parTrans" cxnId="{54A017F7-1189-4F02-8C1D-2A6A6CAA481B}">
      <dgm:prSet/>
      <dgm:spPr/>
      <dgm:t>
        <a:bodyPr/>
        <a:lstStyle/>
        <a:p>
          <a:endParaRPr lang="en-US"/>
        </a:p>
      </dgm:t>
    </dgm:pt>
    <dgm:pt modelId="{9E413A0F-C77D-44C8-B4DD-93D7286F290D}" type="sibTrans" cxnId="{54A017F7-1189-4F02-8C1D-2A6A6CAA481B}">
      <dgm:prSet/>
      <dgm:spPr/>
      <dgm:t>
        <a:bodyPr/>
        <a:lstStyle/>
        <a:p>
          <a:endParaRPr lang="en-US"/>
        </a:p>
      </dgm:t>
    </dgm:pt>
    <dgm:pt modelId="{83EFDE93-5FD9-458D-9706-C427C6CAF310}">
      <dgm:prSet/>
      <dgm:spPr/>
      <dgm:t>
        <a:bodyPr/>
        <a:lstStyle/>
        <a:p>
          <a:r>
            <a:rPr lang="el-GR"/>
            <a:t>Κατηγοριοποίησε τις απαντήσεις τους ως:</a:t>
          </a:r>
          <a:endParaRPr lang="en-US"/>
        </a:p>
      </dgm:t>
    </dgm:pt>
    <dgm:pt modelId="{6894AA27-590E-4BAE-904B-373E1C4C1985}" type="parTrans" cxnId="{BCAAC639-D62C-4C72-B1FE-D5B1FD01DB66}">
      <dgm:prSet/>
      <dgm:spPr/>
      <dgm:t>
        <a:bodyPr/>
        <a:lstStyle/>
        <a:p>
          <a:endParaRPr lang="en-US"/>
        </a:p>
      </dgm:t>
    </dgm:pt>
    <dgm:pt modelId="{C8C5B5D3-D2B9-4077-A365-44750D0AECE8}" type="sibTrans" cxnId="{BCAAC639-D62C-4C72-B1FE-D5B1FD01DB66}">
      <dgm:prSet/>
      <dgm:spPr/>
      <dgm:t>
        <a:bodyPr/>
        <a:lstStyle/>
        <a:p>
          <a:endParaRPr lang="en-US"/>
        </a:p>
      </dgm:t>
    </dgm:pt>
    <dgm:pt modelId="{C81C396B-9A2B-4208-B8E0-4149907A5B9F}">
      <dgm:prSet/>
      <dgm:spPr/>
      <dgm:t>
        <a:bodyPr/>
        <a:lstStyle/>
        <a:p>
          <a:r>
            <a:rPr lang="el-GR" b="1" dirty="0" err="1"/>
            <a:t>Reinvention</a:t>
          </a:r>
          <a:r>
            <a:rPr lang="el-GR" b="1" dirty="0"/>
            <a:t> </a:t>
          </a:r>
          <a:r>
            <a:rPr lang="el-GR" b="1" dirty="0" err="1"/>
            <a:t>actions</a:t>
          </a:r>
          <a:r>
            <a:rPr lang="el-GR" b="1" dirty="0"/>
            <a:t> </a:t>
          </a:r>
          <a:r>
            <a:rPr lang="el-GR" dirty="0"/>
            <a:t>– Δημιουργικές πράξεις κατανόησης (π.χ. πρόταση ιδεών, ρεαλιστική κρίση).</a:t>
          </a:r>
          <a:endParaRPr lang="en-US" dirty="0"/>
        </a:p>
      </dgm:t>
    </dgm:pt>
    <dgm:pt modelId="{23B64A6A-46E7-4434-986D-7F20102AB9AF}" type="parTrans" cxnId="{8879213C-D05C-42A8-852B-4B815C5DAB6E}">
      <dgm:prSet/>
      <dgm:spPr/>
      <dgm:t>
        <a:bodyPr/>
        <a:lstStyle/>
        <a:p>
          <a:endParaRPr lang="en-US"/>
        </a:p>
      </dgm:t>
    </dgm:pt>
    <dgm:pt modelId="{9D518E70-91A3-45B7-A699-43DF3E690F88}" type="sibTrans" cxnId="{8879213C-D05C-42A8-852B-4B815C5DAB6E}">
      <dgm:prSet/>
      <dgm:spPr/>
      <dgm:t>
        <a:bodyPr/>
        <a:lstStyle/>
        <a:p>
          <a:endParaRPr lang="en-US"/>
        </a:p>
      </dgm:t>
    </dgm:pt>
    <dgm:pt modelId="{ECC2C582-EE2A-41F9-B67F-4695C49D5254}">
      <dgm:prSet/>
      <dgm:spPr/>
      <dgm:t>
        <a:bodyPr/>
        <a:lstStyle/>
        <a:p>
          <a:r>
            <a:rPr lang="el-GR" b="1"/>
            <a:t>Reproduction actions </a:t>
          </a:r>
          <a:r>
            <a:rPr lang="el-GR"/>
            <a:t>– Μηχανιστική αναπαραγωγή τύπων χωρίς νόημα (π.χ. ''έτσι μας το’ παν'').</a:t>
          </a:r>
          <a:endParaRPr lang="en-US"/>
        </a:p>
      </dgm:t>
    </dgm:pt>
    <dgm:pt modelId="{08DD57B9-60DA-4D6F-978C-B32C3CF65D64}" type="parTrans" cxnId="{87834FDA-9243-45D1-A02E-5328072CE1DD}">
      <dgm:prSet/>
      <dgm:spPr/>
      <dgm:t>
        <a:bodyPr/>
        <a:lstStyle/>
        <a:p>
          <a:endParaRPr lang="en-US"/>
        </a:p>
      </dgm:t>
    </dgm:pt>
    <dgm:pt modelId="{E20B53DC-4131-4E04-B23E-4E97D1F94AB7}" type="sibTrans" cxnId="{87834FDA-9243-45D1-A02E-5328072CE1DD}">
      <dgm:prSet/>
      <dgm:spPr/>
      <dgm:t>
        <a:bodyPr/>
        <a:lstStyle/>
        <a:p>
          <a:endParaRPr lang="en-US"/>
        </a:p>
      </dgm:t>
    </dgm:pt>
    <dgm:pt modelId="{AFBA597A-455B-4D99-8E39-BD982DF444D4}">
      <dgm:prSet/>
      <dgm:spPr/>
      <dgm:t>
        <a:bodyPr/>
        <a:lstStyle/>
        <a:p>
          <a:r>
            <a:rPr lang="el-GR"/>
            <a:t>Οι ''</a:t>
          </a:r>
          <a:r>
            <a:rPr lang="el-GR" b="1"/>
            <a:t>καλές'' ιδέες (reinventions) </a:t>
          </a:r>
          <a:r>
            <a:rPr lang="el-GR"/>
            <a:t>συνέβαιναν πολύ περισσότερο όταν: </a:t>
          </a:r>
          <a:endParaRPr lang="en-US"/>
        </a:p>
      </dgm:t>
    </dgm:pt>
    <dgm:pt modelId="{22B81EBA-399E-4914-8B02-0521D3BF32C9}" type="parTrans" cxnId="{2DF2AEE3-F035-4893-9D1E-AD75964A09A3}">
      <dgm:prSet/>
      <dgm:spPr/>
      <dgm:t>
        <a:bodyPr/>
        <a:lstStyle/>
        <a:p>
          <a:endParaRPr lang="en-US"/>
        </a:p>
      </dgm:t>
    </dgm:pt>
    <dgm:pt modelId="{6B9821AA-4219-4F40-831A-F2EC627AA8AF}" type="sibTrans" cxnId="{2DF2AEE3-F035-4893-9D1E-AD75964A09A3}">
      <dgm:prSet/>
      <dgm:spPr/>
      <dgm:t>
        <a:bodyPr/>
        <a:lstStyle/>
        <a:p>
          <a:endParaRPr lang="en-US"/>
        </a:p>
      </dgm:t>
    </dgm:pt>
    <dgm:pt modelId="{8394E57E-4531-4BE4-A9B4-6767AD7BC946}">
      <dgm:prSet/>
      <dgm:spPr/>
      <dgm:t>
        <a:bodyPr/>
        <a:lstStyle/>
        <a:p>
          <a:r>
            <a:rPr lang="el-GR"/>
            <a:t>το πρόβλημα ήταν οικείο και </a:t>
          </a:r>
          <a:endParaRPr lang="en-US"/>
        </a:p>
      </dgm:t>
    </dgm:pt>
    <dgm:pt modelId="{BE44CDBE-8B70-42FD-B3E4-84565908E32B}" type="parTrans" cxnId="{1AF9B992-17DA-4CD0-9FFA-5A744994662A}">
      <dgm:prSet/>
      <dgm:spPr/>
      <dgm:t>
        <a:bodyPr/>
        <a:lstStyle/>
        <a:p>
          <a:endParaRPr lang="en-US"/>
        </a:p>
      </dgm:t>
    </dgm:pt>
    <dgm:pt modelId="{59F8E2F5-CBC9-41A4-9651-534F7F09284E}" type="sibTrans" cxnId="{1AF9B992-17DA-4CD0-9FFA-5A744994662A}">
      <dgm:prSet/>
      <dgm:spPr/>
      <dgm:t>
        <a:bodyPr/>
        <a:lstStyle/>
        <a:p>
          <a:endParaRPr lang="en-US"/>
        </a:p>
      </dgm:t>
    </dgm:pt>
    <dgm:pt modelId="{04543CBC-3D6E-433A-835F-1306EF8B7D5B}">
      <dgm:prSet/>
      <dgm:spPr/>
      <dgm:t>
        <a:bodyPr/>
        <a:lstStyle/>
        <a:p>
          <a:r>
            <a:rPr lang="el-GR"/>
            <a:t>οι μαθητές μιλούσαν </a:t>
          </a:r>
          <a:r>
            <a:rPr lang="el-GR" b="1"/>
            <a:t>τη μητρική τους γλώσσα.</a:t>
          </a:r>
          <a:endParaRPr lang="en-US"/>
        </a:p>
      </dgm:t>
    </dgm:pt>
    <dgm:pt modelId="{5C704A46-C5C2-4269-9976-A08A11E19D11}" type="parTrans" cxnId="{5D56AC8B-1010-476E-A72C-AF654486A56B}">
      <dgm:prSet/>
      <dgm:spPr/>
      <dgm:t>
        <a:bodyPr/>
        <a:lstStyle/>
        <a:p>
          <a:endParaRPr lang="en-US"/>
        </a:p>
      </dgm:t>
    </dgm:pt>
    <dgm:pt modelId="{E92AD383-C36E-4070-8EE3-88C08F829857}" type="sibTrans" cxnId="{5D56AC8B-1010-476E-A72C-AF654486A56B}">
      <dgm:prSet/>
      <dgm:spPr/>
      <dgm:t>
        <a:bodyPr/>
        <a:lstStyle/>
        <a:p>
          <a:endParaRPr lang="en-US"/>
        </a:p>
      </dgm:t>
    </dgm:pt>
    <dgm:pt modelId="{CB356BB4-FAE1-425E-A3B9-90E45B1EC1E8}" type="pres">
      <dgm:prSet presAssocID="{34CEF70A-733F-4480-B957-BAB6C573CE6E}" presName="Name0" presStyleCnt="0">
        <dgm:presLayoutVars>
          <dgm:dir/>
          <dgm:animLvl val="lvl"/>
          <dgm:resizeHandles val="exact"/>
        </dgm:presLayoutVars>
      </dgm:prSet>
      <dgm:spPr/>
    </dgm:pt>
    <dgm:pt modelId="{DEC89CCD-1896-4F8E-9B38-9A4477EFDB80}" type="pres">
      <dgm:prSet presAssocID="{C9B0875F-CF3C-4AB3-9D22-4D937E8D5561}" presName="linNode" presStyleCnt="0"/>
      <dgm:spPr/>
    </dgm:pt>
    <dgm:pt modelId="{E052B570-D9A8-417A-88A9-C2CA32239315}" type="pres">
      <dgm:prSet presAssocID="{C9B0875F-CF3C-4AB3-9D22-4D937E8D556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101F1042-F1DB-46A6-A09F-C8A36DF6F758}" type="pres">
      <dgm:prSet presAssocID="{C9B0875F-CF3C-4AB3-9D22-4D937E8D5561}" presName="descendantText" presStyleLbl="alignAccFollowNode1" presStyleIdx="0" presStyleCnt="3">
        <dgm:presLayoutVars>
          <dgm:bulletEnabled val="1"/>
        </dgm:presLayoutVars>
      </dgm:prSet>
      <dgm:spPr/>
    </dgm:pt>
    <dgm:pt modelId="{D1A19195-43CA-4131-950A-98B1CB1434D9}" type="pres">
      <dgm:prSet presAssocID="{F2CE6387-EF9C-44E9-80ED-1FBC06B38439}" presName="sp" presStyleCnt="0"/>
      <dgm:spPr/>
    </dgm:pt>
    <dgm:pt modelId="{E0343278-C386-4048-B0FC-5CC20E538439}" type="pres">
      <dgm:prSet presAssocID="{83EFDE93-5FD9-458D-9706-C427C6CAF310}" presName="linNode" presStyleCnt="0"/>
      <dgm:spPr/>
    </dgm:pt>
    <dgm:pt modelId="{1B0215BE-B1D8-4B95-84D6-055023BBB0AF}" type="pres">
      <dgm:prSet presAssocID="{83EFDE93-5FD9-458D-9706-C427C6CAF310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9104D02F-8FAC-4E17-B9C0-BE73A0B9E871}" type="pres">
      <dgm:prSet presAssocID="{83EFDE93-5FD9-458D-9706-C427C6CAF310}" presName="descendantText" presStyleLbl="alignAccFollowNode1" presStyleIdx="1" presStyleCnt="3">
        <dgm:presLayoutVars>
          <dgm:bulletEnabled val="1"/>
        </dgm:presLayoutVars>
      </dgm:prSet>
      <dgm:spPr/>
    </dgm:pt>
    <dgm:pt modelId="{57F20DBC-3023-420B-A5BC-74E7365E0FFE}" type="pres">
      <dgm:prSet presAssocID="{C8C5B5D3-D2B9-4077-A365-44750D0AECE8}" presName="sp" presStyleCnt="0"/>
      <dgm:spPr/>
    </dgm:pt>
    <dgm:pt modelId="{D56EB11B-FFCC-42BD-B8AA-6130280A4147}" type="pres">
      <dgm:prSet presAssocID="{AFBA597A-455B-4D99-8E39-BD982DF444D4}" presName="linNode" presStyleCnt="0"/>
      <dgm:spPr/>
    </dgm:pt>
    <dgm:pt modelId="{8FB0D691-EF24-4EAB-9F36-4FF29A9CC4F4}" type="pres">
      <dgm:prSet presAssocID="{AFBA597A-455B-4D99-8E39-BD982DF444D4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620049AB-0B0E-423B-9DA4-0708270BB004}" type="pres">
      <dgm:prSet presAssocID="{AFBA597A-455B-4D99-8E39-BD982DF444D4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E5BA2E0F-DD55-4A6E-A93D-161AB216D1E0}" type="presOf" srcId="{83EFDE93-5FD9-458D-9706-C427C6CAF310}" destId="{1B0215BE-B1D8-4B95-84D6-055023BBB0AF}" srcOrd="0" destOrd="0" presId="urn:microsoft.com/office/officeart/2005/8/layout/vList5"/>
    <dgm:cxn modelId="{00421F13-DB1C-4E34-9DA6-8B93E9963F0B}" type="presOf" srcId="{DFDEB94C-2F93-4D35-97AF-89E38C5D03F3}" destId="{101F1042-F1DB-46A6-A09F-C8A36DF6F758}" srcOrd="0" destOrd="2" presId="urn:microsoft.com/office/officeart/2005/8/layout/vList5"/>
    <dgm:cxn modelId="{D52FA72B-7308-40C3-A250-73C394BEC820}" type="presOf" srcId="{C9B0875F-CF3C-4AB3-9D22-4D937E8D5561}" destId="{E052B570-D9A8-417A-88A9-C2CA32239315}" srcOrd="0" destOrd="0" presId="urn:microsoft.com/office/officeart/2005/8/layout/vList5"/>
    <dgm:cxn modelId="{3FEB622F-329B-4227-BE14-25C9F5F42D92}" type="presOf" srcId="{ECC2C582-EE2A-41F9-B67F-4695C49D5254}" destId="{9104D02F-8FAC-4E17-B9C0-BE73A0B9E871}" srcOrd="0" destOrd="1" presId="urn:microsoft.com/office/officeart/2005/8/layout/vList5"/>
    <dgm:cxn modelId="{BCAAC639-D62C-4C72-B1FE-D5B1FD01DB66}" srcId="{34CEF70A-733F-4480-B957-BAB6C573CE6E}" destId="{83EFDE93-5FD9-458D-9706-C427C6CAF310}" srcOrd="1" destOrd="0" parTransId="{6894AA27-590E-4BAE-904B-373E1C4C1985}" sibTransId="{C8C5B5D3-D2B9-4077-A365-44750D0AECE8}"/>
    <dgm:cxn modelId="{8879213C-D05C-42A8-852B-4B815C5DAB6E}" srcId="{83EFDE93-5FD9-458D-9706-C427C6CAF310}" destId="{C81C396B-9A2B-4208-B8E0-4149907A5B9F}" srcOrd="0" destOrd="0" parTransId="{23B64A6A-46E7-4434-986D-7F20102AB9AF}" sibTransId="{9D518E70-91A3-45B7-A699-43DF3E690F88}"/>
    <dgm:cxn modelId="{FDA36A6B-AB4D-41F7-A1F8-F00B1FCB25BD}" type="presOf" srcId="{A9765531-E9F7-4FB4-B6C2-6D7E0C903B6B}" destId="{101F1042-F1DB-46A6-A09F-C8A36DF6F758}" srcOrd="0" destOrd="1" presId="urn:microsoft.com/office/officeart/2005/8/layout/vList5"/>
    <dgm:cxn modelId="{0190ED55-1DBE-4B38-B7BC-9E4C413874F1}" srcId="{C9B0875F-CF3C-4AB3-9D22-4D937E8D5561}" destId="{A9765531-E9F7-4FB4-B6C2-6D7E0C903B6B}" srcOrd="1" destOrd="0" parTransId="{21ACF682-701D-4DF6-9EA7-0564C54026F0}" sibTransId="{425B6C75-0800-404E-945F-9F75CFC5D792}"/>
    <dgm:cxn modelId="{5D56AC8B-1010-476E-A72C-AF654486A56B}" srcId="{AFBA597A-455B-4D99-8E39-BD982DF444D4}" destId="{04543CBC-3D6E-433A-835F-1306EF8B7D5B}" srcOrd="1" destOrd="0" parTransId="{5C704A46-C5C2-4269-9976-A08A11E19D11}" sibTransId="{E92AD383-C36E-4070-8EE3-88C08F829857}"/>
    <dgm:cxn modelId="{1AF9B992-17DA-4CD0-9FFA-5A744994662A}" srcId="{AFBA597A-455B-4D99-8E39-BD982DF444D4}" destId="{8394E57E-4531-4BE4-A9B4-6767AD7BC946}" srcOrd="0" destOrd="0" parTransId="{BE44CDBE-8B70-42FD-B3E4-84565908E32B}" sibTransId="{59F8E2F5-CBC9-41A4-9651-534F7F09284E}"/>
    <dgm:cxn modelId="{0AEC0693-176A-4093-A57E-F34DD4891107}" type="presOf" srcId="{8394E57E-4531-4BE4-A9B4-6767AD7BC946}" destId="{620049AB-0B0E-423B-9DA4-0708270BB004}" srcOrd="0" destOrd="0" presId="urn:microsoft.com/office/officeart/2005/8/layout/vList5"/>
    <dgm:cxn modelId="{1D0A3395-B333-41AB-BBB5-E50A48B25371}" type="presOf" srcId="{34CEF70A-733F-4480-B957-BAB6C573CE6E}" destId="{CB356BB4-FAE1-425E-A3B9-90E45B1EC1E8}" srcOrd="0" destOrd="0" presId="urn:microsoft.com/office/officeart/2005/8/layout/vList5"/>
    <dgm:cxn modelId="{3CB2E6A0-D44D-47C5-97CF-14D7E8D5297B}" type="presOf" srcId="{C81C396B-9A2B-4208-B8E0-4149907A5B9F}" destId="{9104D02F-8FAC-4E17-B9C0-BE73A0B9E871}" srcOrd="0" destOrd="0" presId="urn:microsoft.com/office/officeart/2005/8/layout/vList5"/>
    <dgm:cxn modelId="{FA35A8A8-B8D3-48B8-B976-008891EB1B2A}" type="presOf" srcId="{4FCA7D24-A97B-456F-9B29-792220B641C8}" destId="{101F1042-F1DB-46A6-A09F-C8A36DF6F758}" srcOrd="0" destOrd="3" presId="urn:microsoft.com/office/officeart/2005/8/layout/vList5"/>
    <dgm:cxn modelId="{B58DCEC3-22A0-48B7-AE85-118247F9E562}" type="presOf" srcId="{04543CBC-3D6E-433A-835F-1306EF8B7D5B}" destId="{620049AB-0B0E-423B-9DA4-0708270BB004}" srcOrd="0" destOrd="1" presId="urn:microsoft.com/office/officeart/2005/8/layout/vList5"/>
    <dgm:cxn modelId="{A0EDD0C8-0E8B-4317-AD62-122C217F39CC}" srcId="{C9B0875F-CF3C-4AB3-9D22-4D937E8D5561}" destId="{DFDEB94C-2F93-4D35-97AF-89E38C5D03F3}" srcOrd="2" destOrd="0" parTransId="{2F2EA399-66C4-42CD-9C75-BCF0CCCB3ADA}" sibTransId="{1230295D-0766-40F4-A1AD-D2ED873CAB7C}"/>
    <dgm:cxn modelId="{EC4967D9-001D-4966-89A0-4E47F1BEDB9C}" type="presOf" srcId="{57889223-EE49-4A6A-A816-69789C80D21E}" destId="{101F1042-F1DB-46A6-A09F-C8A36DF6F758}" srcOrd="0" destOrd="0" presId="urn:microsoft.com/office/officeart/2005/8/layout/vList5"/>
    <dgm:cxn modelId="{87834FDA-9243-45D1-A02E-5328072CE1DD}" srcId="{83EFDE93-5FD9-458D-9706-C427C6CAF310}" destId="{ECC2C582-EE2A-41F9-B67F-4695C49D5254}" srcOrd="1" destOrd="0" parTransId="{08DD57B9-60DA-4D6F-978C-B32C3CF65D64}" sibTransId="{E20B53DC-4131-4E04-B23E-4E97D1F94AB7}"/>
    <dgm:cxn modelId="{B0BDB8DE-80D4-42F0-B445-462FD436CFFE}" srcId="{34CEF70A-733F-4480-B957-BAB6C573CE6E}" destId="{C9B0875F-CF3C-4AB3-9D22-4D937E8D5561}" srcOrd="0" destOrd="0" parTransId="{198ED578-5F85-414F-8F5D-CC2DE98A595E}" sibTransId="{F2CE6387-EF9C-44E9-80ED-1FBC06B38439}"/>
    <dgm:cxn modelId="{9C84B1DF-A0FB-4C12-B631-E0ABCDEC5E4E}" srcId="{C9B0875F-CF3C-4AB3-9D22-4D937E8D5561}" destId="{57889223-EE49-4A6A-A816-69789C80D21E}" srcOrd="0" destOrd="0" parTransId="{5FC5AB58-34D9-46B4-AD14-DDD537E9096E}" sibTransId="{D7497CEC-D393-4FD2-AA2D-24C0ADA53C22}"/>
    <dgm:cxn modelId="{2DF2AEE3-F035-4893-9D1E-AD75964A09A3}" srcId="{34CEF70A-733F-4480-B957-BAB6C573CE6E}" destId="{AFBA597A-455B-4D99-8E39-BD982DF444D4}" srcOrd="2" destOrd="0" parTransId="{22B81EBA-399E-4914-8B02-0521D3BF32C9}" sibTransId="{6B9821AA-4219-4F40-831A-F2EC627AA8AF}"/>
    <dgm:cxn modelId="{54A017F7-1189-4F02-8C1D-2A6A6CAA481B}" srcId="{C9B0875F-CF3C-4AB3-9D22-4D937E8D5561}" destId="{4FCA7D24-A97B-456F-9B29-792220B641C8}" srcOrd="3" destOrd="0" parTransId="{C865D0CB-0270-479D-91F2-C54514EDDCD5}" sibTransId="{9E413A0F-C77D-44C8-B4DD-93D7286F290D}"/>
    <dgm:cxn modelId="{65CD70FD-735F-4310-A532-528EC934EEBA}" type="presOf" srcId="{AFBA597A-455B-4D99-8E39-BD982DF444D4}" destId="{8FB0D691-EF24-4EAB-9F36-4FF29A9CC4F4}" srcOrd="0" destOrd="0" presId="urn:microsoft.com/office/officeart/2005/8/layout/vList5"/>
    <dgm:cxn modelId="{77E3B28D-F1F6-46FA-AFA6-6021446C79E8}" type="presParOf" srcId="{CB356BB4-FAE1-425E-A3B9-90E45B1EC1E8}" destId="{DEC89CCD-1896-4F8E-9B38-9A4477EFDB80}" srcOrd="0" destOrd="0" presId="urn:microsoft.com/office/officeart/2005/8/layout/vList5"/>
    <dgm:cxn modelId="{C968FBF2-D273-4891-9881-0F4D8AF14ADF}" type="presParOf" srcId="{DEC89CCD-1896-4F8E-9B38-9A4477EFDB80}" destId="{E052B570-D9A8-417A-88A9-C2CA32239315}" srcOrd="0" destOrd="0" presId="urn:microsoft.com/office/officeart/2005/8/layout/vList5"/>
    <dgm:cxn modelId="{4AFE90B6-B84A-440A-8657-157FEDE8D5B4}" type="presParOf" srcId="{DEC89CCD-1896-4F8E-9B38-9A4477EFDB80}" destId="{101F1042-F1DB-46A6-A09F-C8A36DF6F758}" srcOrd="1" destOrd="0" presId="urn:microsoft.com/office/officeart/2005/8/layout/vList5"/>
    <dgm:cxn modelId="{D59EDF1F-DDB8-4932-92AC-7B2BD3BF76CB}" type="presParOf" srcId="{CB356BB4-FAE1-425E-A3B9-90E45B1EC1E8}" destId="{D1A19195-43CA-4131-950A-98B1CB1434D9}" srcOrd="1" destOrd="0" presId="urn:microsoft.com/office/officeart/2005/8/layout/vList5"/>
    <dgm:cxn modelId="{79874F2D-A598-4002-98DE-CCF096DEB067}" type="presParOf" srcId="{CB356BB4-FAE1-425E-A3B9-90E45B1EC1E8}" destId="{E0343278-C386-4048-B0FC-5CC20E538439}" srcOrd="2" destOrd="0" presId="urn:microsoft.com/office/officeart/2005/8/layout/vList5"/>
    <dgm:cxn modelId="{8E719FEE-54E7-45AB-85B5-5ADB4C43D9A9}" type="presParOf" srcId="{E0343278-C386-4048-B0FC-5CC20E538439}" destId="{1B0215BE-B1D8-4B95-84D6-055023BBB0AF}" srcOrd="0" destOrd="0" presId="urn:microsoft.com/office/officeart/2005/8/layout/vList5"/>
    <dgm:cxn modelId="{7CEA2BCB-7815-4DD8-AABA-76E330A7DCD6}" type="presParOf" srcId="{E0343278-C386-4048-B0FC-5CC20E538439}" destId="{9104D02F-8FAC-4E17-B9C0-BE73A0B9E871}" srcOrd="1" destOrd="0" presId="urn:microsoft.com/office/officeart/2005/8/layout/vList5"/>
    <dgm:cxn modelId="{6E469694-2172-46FE-A82B-CF14C4456735}" type="presParOf" srcId="{CB356BB4-FAE1-425E-A3B9-90E45B1EC1E8}" destId="{57F20DBC-3023-420B-A5BC-74E7365E0FFE}" srcOrd="3" destOrd="0" presId="urn:microsoft.com/office/officeart/2005/8/layout/vList5"/>
    <dgm:cxn modelId="{423D3C26-7FE4-4630-A668-E56696B99FDD}" type="presParOf" srcId="{CB356BB4-FAE1-425E-A3B9-90E45B1EC1E8}" destId="{D56EB11B-FFCC-42BD-B8AA-6130280A4147}" srcOrd="4" destOrd="0" presId="urn:microsoft.com/office/officeart/2005/8/layout/vList5"/>
    <dgm:cxn modelId="{A057D222-843B-411E-B343-94CAC597A5C3}" type="presParOf" srcId="{D56EB11B-FFCC-42BD-B8AA-6130280A4147}" destId="{8FB0D691-EF24-4EAB-9F36-4FF29A9CC4F4}" srcOrd="0" destOrd="0" presId="urn:microsoft.com/office/officeart/2005/8/layout/vList5"/>
    <dgm:cxn modelId="{65AF0FAB-7E5F-4EF2-AA42-F3A008DD93D5}" type="presParOf" srcId="{D56EB11B-FFCC-42BD-B8AA-6130280A4147}" destId="{620049AB-0B0E-423B-9DA4-0708270BB00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FB1CFA5-E9AC-4341-914B-1C166F61F142}" type="doc">
      <dgm:prSet loTypeId="urn:microsoft.com/office/officeart/2005/8/layout/vList2" loCatId="list" qsTypeId="urn:microsoft.com/office/officeart/2005/8/quickstyle/simple1" qsCatId="simple" csTypeId="urn:microsoft.com/office/officeart/2005/8/colors/accent5_3" csCatId="accent5"/>
      <dgm:spPr/>
      <dgm:t>
        <a:bodyPr/>
        <a:lstStyle/>
        <a:p>
          <a:endParaRPr lang="en-US"/>
        </a:p>
      </dgm:t>
    </dgm:pt>
    <dgm:pt modelId="{1FDC5647-2C18-4C3D-810E-752FAE16436A}">
      <dgm:prSet/>
      <dgm:spPr/>
      <dgm:t>
        <a:bodyPr/>
        <a:lstStyle/>
        <a:p>
          <a:r>
            <a:rPr lang="el-GR"/>
            <a:t>Οι μαθητές τείνουν σε </a:t>
          </a:r>
          <a:r>
            <a:rPr lang="el-GR" b="1"/>
            <a:t>επανεφευρέσεις </a:t>
          </a:r>
          <a:r>
            <a:rPr lang="el-GR"/>
            <a:t>όταν τα προβλήματα συνδέονταν με</a:t>
          </a:r>
          <a:r>
            <a:rPr lang="en-US"/>
            <a:t> </a:t>
          </a:r>
          <a:r>
            <a:rPr lang="el-GR" b="1"/>
            <a:t>οικείες εμπειρίες </a:t>
          </a:r>
          <a:r>
            <a:rPr lang="el-GR"/>
            <a:t>τους.</a:t>
          </a:r>
          <a:endParaRPr lang="en-US"/>
        </a:p>
      </dgm:t>
    </dgm:pt>
    <dgm:pt modelId="{4DE8CCDE-5D63-460F-B920-207474882010}" type="parTrans" cxnId="{CC8E6208-E187-4F13-BDB9-1FBF415E05E4}">
      <dgm:prSet/>
      <dgm:spPr/>
      <dgm:t>
        <a:bodyPr/>
        <a:lstStyle/>
        <a:p>
          <a:endParaRPr lang="en-US"/>
        </a:p>
      </dgm:t>
    </dgm:pt>
    <dgm:pt modelId="{6DF38ABF-BF19-4E11-AE72-D6EB360EF87F}" type="sibTrans" cxnId="{CC8E6208-E187-4F13-BDB9-1FBF415E05E4}">
      <dgm:prSet/>
      <dgm:spPr/>
      <dgm:t>
        <a:bodyPr/>
        <a:lstStyle/>
        <a:p>
          <a:endParaRPr lang="en-US"/>
        </a:p>
      </dgm:t>
    </dgm:pt>
    <dgm:pt modelId="{1703A28A-69E0-4ABA-BBA8-F161F144EF13}">
      <dgm:prSet/>
      <dgm:spPr/>
      <dgm:t>
        <a:bodyPr/>
        <a:lstStyle/>
        <a:p>
          <a:r>
            <a:rPr lang="el-GR"/>
            <a:t>Η «γλωσσική δραστηριότητα» (languaging) ήταν πιο έντονη στα </a:t>
          </a:r>
          <a:r>
            <a:rPr lang="el-GR" u="sng"/>
            <a:t>ισπανικά</a:t>
          </a:r>
          <a:r>
            <a:rPr lang="el-GR"/>
            <a:t>, με</a:t>
          </a:r>
          <a:r>
            <a:rPr lang="en-US"/>
            <a:t> </a:t>
          </a:r>
          <a:r>
            <a:rPr lang="el-GR" u="sng"/>
            <a:t>περισσότερη συνεργασία </a:t>
          </a:r>
          <a:r>
            <a:rPr lang="el-GR"/>
            <a:t>μεταξύ μαθητών, ενώ στα αγγλικά οι</a:t>
          </a:r>
          <a:r>
            <a:rPr lang="en-US"/>
            <a:t> </a:t>
          </a:r>
          <a:r>
            <a:rPr lang="el-GR"/>
            <a:t>μαθητές εργάζονται πιο ατομικά.</a:t>
          </a:r>
          <a:endParaRPr lang="en-US"/>
        </a:p>
      </dgm:t>
    </dgm:pt>
    <dgm:pt modelId="{C58A04AD-4B59-4441-8FC2-44D4B8FEC889}" type="parTrans" cxnId="{F2860B13-0D8E-46FE-B71B-D77B51A919A2}">
      <dgm:prSet/>
      <dgm:spPr/>
      <dgm:t>
        <a:bodyPr/>
        <a:lstStyle/>
        <a:p>
          <a:endParaRPr lang="en-US"/>
        </a:p>
      </dgm:t>
    </dgm:pt>
    <dgm:pt modelId="{E92CDB14-6E16-4FD4-A4B6-FD633FCE52CC}" type="sibTrans" cxnId="{F2860B13-0D8E-46FE-B71B-D77B51A919A2}">
      <dgm:prSet/>
      <dgm:spPr/>
      <dgm:t>
        <a:bodyPr/>
        <a:lstStyle/>
        <a:p>
          <a:endParaRPr lang="en-US"/>
        </a:p>
      </dgm:t>
    </dgm:pt>
    <dgm:pt modelId="{47D49E56-CECC-4414-8040-9FE4AFB0BF3D}">
      <dgm:prSet/>
      <dgm:spPr/>
      <dgm:t>
        <a:bodyPr/>
        <a:lstStyle/>
        <a:p>
          <a:r>
            <a:rPr lang="el-GR"/>
            <a:t>Η διγλωσσία δεν είναι μόνο εργαλείο μεταφοράς γνώσεων αλλά και </a:t>
          </a:r>
          <a:r>
            <a:rPr lang="el-GR" b="1"/>
            <a:t>πολιτισμικός</a:t>
          </a:r>
          <a:r>
            <a:rPr lang="en-US" b="1"/>
            <a:t> </a:t>
          </a:r>
          <a:r>
            <a:rPr lang="el-GR" b="1"/>
            <a:t>δείκτης </a:t>
          </a:r>
          <a:r>
            <a:rPr lang="el-GR"/>
            <a:t>που διαμορφώνει το πώς </a:t>
          </a:r>
          <a:r>
            <a:rPr lang="el-GR" b="1"/>
            <a:t>οι μαθητές εμπλέκονται νοητικά και</a:t>
          </a:r>
          <a:r>
            <a:rPr lang="en-US" b="1"/>
            <a:t> </a:t>
          </a:r>
          <a:r>
            <a:rPr lang="el-GR" b="1"/>
            <a:t>κοινωνικά με τα μαθηματικά.</a:t>
          </a:r>
          <a:endParaRPr lang="en-US"/>
        </a:p>
      </dgm:t>
    </dgm:pt>
    <dgm:pt modelId="{4156FD35-AA8D-4BF6-A6A8-2864B9A59AA0}" type="parTrans" cxnId="{9125A964-24CF-48EB-95E5-BB285C6FDD2B}">
      <dgm:prSet/>
      <dgm:spPr/>
      <dgm:t>
        <a:bodyPr/>
        <a:lstStyle/>
        <a:p>
          <a:endParaRPr lang="en-US"/>
        </a:p>
      </dgm:t>
    </dgm:pt>
    <dgm:pt modelId="{7BFBE43D-AE1F-4E3C-A438-53CA222195B3}" type="sibTrans" cxnId="{9125A964-24CF-48EB-95E5-BB285C6FDD2B}">
      <dgm:prSet/>
      <dgm:spPr/>
      <dgm:t>
        <a:bodyPr/>
        <a:lstStyle/>
        <a:p>
          <a:endParaRPr lang="en-US"/>
        </a:p>
      </dgm:t>
    </dgm:pt>
    <dgm:pt modelId="{D7FA9687-DC35-4FA1-AC97-1A668FA8A855}" type="pres">
      <dgm:prSet presAssocID="{AFB1CFA5-E9AC-4341-914B-1C166F61F142}" presName="linear" presStyleCnt="0">
        <dgm:presLayoutVars>
          <dgm:animLvl val="lvl"/>
          <dgm:resizeHandles val="exact"/>
        </dgm:presLayoutVars>
      </dgm:prSet>
      <dgm:spPr/>
    </dgm:pt>
    <dgm:pt modelId="{3FC947E8-E8DA-4F6A-A07E-A4346CB6C0BC}" type="pres">
      <dgm:prSet presAssocID="{1FDC5647-2C18-4C3D-810E-752FAE16436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34A3FBD-5833-43F3-A990-994ACFF8AE27}" type="pres">
      <dgm:prSet presAssocID="{6DF38ABF-BF19-4E11-AE72-D6EB360EF87F}" presName="spacer" presStyleCnt="0"/>
      <dgm:spPr/>
    </dgm:pt>
    <dgm:pt modelId="{E940A170-9D35-4BA0-BA07-C7445780C9DD}" type="pres">
      <dgm:prSet presAssocID="{1703A28A-69E0-4ABA-BBA8-F161F144EF1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6C37CC4-4A73-49FA-AD8E-C58FDE5C2C52}" type="pres">
      <dgm:prSet presAssocID="{E92CDB14-6E16-4FD4-A4B6-FD633FCE52CC}" presName="spacer" presStyleCnt="0"/>
      <dgm:spPr/>
    </dgm:pt>
    <dgm:pt modelId="{4A795D9B-E04D-41A2-A1E5-D3D3E23638AE}" type="pres">
      <dgm:prSet presAssocID="{47D49E56-CECC-4414-8040-9FE4AFB0BF3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CC8E6208-E187-4F13-BDB9-1FBF415E05E4}" srcId="{AFB1CFA5-E9AC-4341-914B-1C166F61F142}" destId="{1FDC5647-2C18-4C3D-810E-752FAE16436A}" srcOrd="0" destOrd="0" parTransId="{4DE8CCDE-5D63-460F-B920-207474882010}" sibTransId="{6DF38ABF-BF19-4E11-AE72-D6EB360EF87F}"/>
    <dgm:cxn modelId="{F2860B13-0D8E-46FE-B71B-D77B51A919A2}" srcId="{AFB1CFA5-E9AC-4341-914B-1C166F61F142}" destId="{1703A28A-69E0-4ABA-BBA8-F161F144EF13}" srcOrd="1" destOrd="0" parTransId="{C58A04AD-4B59-4441-8FC2-44D4B8FEC889}" sibTransId="{E92CDB14-6E16-4FD4-A4B6-FD633FCE52CC}"/>
    <dgm:cxn modelId="{E2011017-4C64-4E5A-964D-993215A414E3}" type="presOf" srcId="{1FDC5647-2C18-4C3D-810E-752FAE16436A}" destId="{3FC947E8-E8DA-4F6A-A07E-A4346CB6C0BC}" srcOrd="0" destOrd="0" presId="urn:microsoft.com/office/officeart/2005/8/layout/vList2"/>
    <dgm:cxn modelId="{593BA631-1046-4DB4-BAE7-623CB74B745B}" type="presOf" srcId="{1703A28A-69E0-4ABA-BBA8-F161F144EF13}" destId="{E940A170-9D35-4BA0-BA07-C7445780C9DD}" srcOrd="0" destOrd="0" presId="urn:microsoft.com/office/officeart/2005/8/layout/vList2"/>
    <dgm:cxn modelId="{E1733C34-D218-43C9-AC48-DA2359C6E32A}" type="presOf" srcId="{AFB1CFA5-E9AC-4341-914B-1C166F61F142}" destId="{D7FA9687-DC35-4FA1-AC97-1A668FA8A855}" srcOrd="0" destOrd="0" presId="urn:microsoft.com/office/officeart/2005/8/layout/vList2"/>
    <dgm:cxn modelId="{9125A964-24CF-48EB-95E5-BB285C6FDD2B}" srcId="{AFB1CFA5-E9AC-4341-914B-1C166F61F142}" destId="{47D49E56-CECC-4414-8040-9FE4AFB0BF3D}" srcOrd="2" destOrd="0" parTransId="{4156FD35-AA8D-4BF6-A6A8-2864B9A59AA0}" sibTransId="{7BFBE43D-AE1F-4E3C-A438-53CA222195B3}"/>
    <dgm:cxn modelId="{F1CBF8DE-C692-4001-AF2E-8776B046D506}" type="presOf" srcId="{47D49E56-CECC-4414-8040-9FE4AFB0BF3D}" destId="{4A795D9B-E04D-41A2-A1E5-D3D3E23638AE}" srcOrd="0" destOrd="0" presId="urn:microsoft.com/office/officeart/2005/8/layout/vList2"/>
    <dgm:cxn modelId="{B514B6FE-E832-4566-9AD0-D3950D810E0B}" type="presParOf" srcId="{D7FA9687-DC35-4FA1-AC97-1A668FA8A855}" destId="{3FC947E8-E8DA-4F6A-A07E-A4346CB6C0BC}" srcOrd="0" destOrd="0" presId="urn:microsoft.com/office/officeart/2005/8/layout/vList2"/>
    <dgm:cxn modelId="{FB2F8150-B736-4B96-A48D-B7863A630D9B}" type="presParOf" srcId="{D7FA9687-DC35-4FA1-AC97-1A668FA8A855}" destId="{734A3FBD-5833-43F3-A990-994ACFF8AE27}" srcOrd="1" destOrd="0" presId="urn:microsoft.com/office/officeart/2005/8/layout/vList2"/>
    <dgm:cxn modelId="{72D75686-8E8B-4C37-A6D3-86D13D585B7D}" type="presParOf" srcId="{D7FA9687-DC35-4FA1-AC97-1A668FA8A855}" destId="{E940A170-9D35-4BA0-BA07-C7445780C9DD}" srcOrd="2" destOrd="0" presId="urn:microsoft.com/office/officeart/2005/8/layout/vList2"/>
    <dgm:cxn modelId="{D34872B9-5C0D-4E36-8719-23C09689820D}" type="presParOf" srcId="{D7FA9687-DC35-4FA1-AC97-1A668FA8A855}" destId="{B6C37CC4-4A73-49FA-AD8E-C58FDE5C2C52}" srcOrd="3" destOrd="0" presId="urn:microsoft.com/office/officeart/2005/8/layout/vList2"/>
    <dgm:cxn modelId="{E76CB787-F877-4991-92CE-881725385AF5}" type="presParOf" srcId="{D7FA9687-DC35-4FA1-AC97-1A668FA8A855}" destId="{4A795D9B-E04D-41A2-A1E5-D3D3E23638A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1D3357F-FBB8-4FAD-8D8D-49F358E93A25}" type="doc">
      <dgm:prSet loTypeId="urn:microsoft.com/office/officeart/2005/8/layout/vProcess5" loCatId="process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C7FE7A35-DA32-48B5-BD96-6FBC06F2F8DE}">
      <dgm:prSet/>
      <dgm:spPr/>
      <dgm:t>
        <a:bodyPr/>
        <a:lstStyle/>
        <a:p>
          <a:pPr algn="just"/>
          <a:r>
            <a:rPr lang="el-GR" dirty="0"/>
            <a:t>Αυτός ο δείκτης αναλύει τις «αναπαραγωγικές ενέργειες» των μαθητών και πώς αυτές</a:t>
          </a:r>
          <a:r>
            <a:rPr lang="en-US" dirty="0"/>
            <a:t> </a:t>
          </a:r>
          <a:r>
            <a:rPr lang="el-GR" dirty="0"/>
            <a:t>διαφοροποιούνται ανάλογα με τη γλώσσα και τη φύση του προβλήματος.</a:t>
          </a:r>
          <a:endParaRPr lang="en-US" dirty="0"/>
        </a:p>
      </dgm:t>
    </dgm:pt>
    <dgm:pt modelId="{6703D71A-4E3A-4022-9BEF-943568A1EDFA}" type="parTrans" cxnId="{F8BD3148-12F5-49C5-9C71-3DB9C9E18BE9}">
      <dgm:prSet/>
      <dgm:spPr/>
      <dgm:t>
        <a:bodyPr/>
        <a:lstStyle/>
        <a:p>
          <a:endParaRPr lang="en-US"/>
        </a:p>
      </dgm:t>
    </dgm:pt>
    <dgm:pt modelId="{84C6DF7D-9B68-4494-AFF3-D526F2FC8129}" type="sibTrans" cxnId="{F8BD3148-12F5-49C5-9C71-3DB9C9E18BE9}">
      <dgm:prSet/>
      <dgm:spPr/>
      <dgm:t>
        <a:bodyPr/>
        <a:lstStyle/>
        <a:p>
          <a:endParaRPr lang="en-US"/>
        </a:p>
      </dgm:t>
    </dgm:pt>
    <dgm:pt modelId="{0D19B131-89AC-48F8-B65D-2C63279E385E}">
      <dgm:prSet/>
      <dgm:spPr/>
      <dgm:t>
        <a:bodyPr/>
        <a:lstStyle/>
        <a:p>
          <a:r>
            <a:rPr lang="el-GR"/>
            <a:t>Οι μαθητές τείνουν να </a:t>
          </a:r>
          <a:r>
            <a:rPr lang="el-GR" b="1"/>
            <a:t>αναπαράγουν διαδικασίες</a:t>
          </a:r>
          <a:r>
            <a:rPr lang="el-GR"/>
            <a:t> πιο συχνά όταν τα</a:t>
          </a:r>
          <a:r>
            <a:rPr lang="en-US"/>
            <a:t> </a:t>
          </a:r>
          <a:r>
            <a:rPr lang="el-GR"/>
            <a:t>προβλήματα έχουν </a:t>
          </a:r>
          <a:r>
            <a:rPr lang="el-GR" b="1"/>
            <a:t>άγνωστο ή ξένο προς αυτούς περιεχόμενο</a:t>
          </a:r>
          <a:r>
            <a:rPr lang="el-GR"/>
            <a:t>.</a:t>
          </a:r>
          <a:endParaRPr lang="en-US"/>
        </a:p>
      </dgm:t>
    </dgm:pt>
    <dgm:pt modelId="{A75C94DA-5B8F-47DB-A5DF-28CA1F771BEC}" type="parTrans" cxnId="{803BE806-D8F7-4D7B-B625-F51A07A1D380}">
      <dgm:prSet/>
      <dgm:spPr/>
      <dgm:t>
        <a:bodyPr/>
        <a:lstStyle/>
        <a:p>
          <a:endParaRPr lang="en-US"/>
        </a:p>
      </dgm:t>
    </dgm:pt>
    <dgm:pt modelId="{92D88D68-9469-4817-BC38-A54D521EA839}" type="sibTrans" cxnId="{803BE806-D8F7-4D7B-B625-F51A07A1D380}">
      <dgm:prSet/>
      <dgm:spPr/>
      <dgm:t>
        <a:bodyPr/>
        <a:lstStyle/>
        <a:p>
          <a:endParaRPr lang="en-US"/>
        </a:p>
      </dgm:t>
    </dgm:pt>
    <dgm:pt modelId="{4EA0362A-9C19-45B6-AC8E-848787342DB9}">
      <dgm:prSet/>
      <dgm:spPr/>
      <dgm:t>
        <a:bodyPr/>
        <a:lstStyle/>
        <a:p>
          <a:r>
            <a:rPr lang="el-GR"/>
            <a:t>Στα </a:t>
          </a:r>
          <a:r>
            <a:rPr lang="el-GR" b="1"/>
            <a:t>ισπανικά</a:t>
          </a:r>
          <a:r>
            <a:rPr lang="el-GR"/>
            <a:t> οι μαθητές </a:t>
          </a:r>
          <a:r>
            <a:rPr lang="el-GR" b="1"/>
            <a:t>μοιράζονται πιο εύκολα στρατηγικές </a:t>
          </a:r>
          <a:r>
            <a:rPr lang="el-GR"/>
            <a:t>με τους</a:t>
          </a:r>
          <a:r>
            <a:rPr lang="en-US"/>
            <a:t> </a:t>
          </a:r>
          <a:r>
            <a:rPr lang="el-GR"/>
            <a:t>συμμαθητές τους και δέχονται σχόλια ή διορθώσεις, σε αντίθεση με τα αγγλικά.</a:t>
          </a:r>
          <a:endParaRPr lang="en-US"/>
        </a:p>
      </dgm:t>
    </dgm:pt>
    <dgm:pt modelId="{083E2477-4E7C-46AF-9221-F285F0A039E4}" type="parTrans" cxnId="{C0DA81A2-CB4C-4839-BC13-26B5F356923C}">
      <dgm:prSet/>
      <dgm:spPr/>
      <dgm:t>
        <a:bodyPr/>
        <a:lstStyle/>
        <a:p>
          <a:endParaRPr lang="en-US"/>
        </a:p>
      </dgm:t>
    </dgm:pt>
    <dgm:pt modelId="{F1779CE8-3F58-4A29-80DD-2B934511FE9C}" type="sibTrans" cxnId="{C0DA81A2-CB4C-4839-BC13-26B5F356923C}">
      <dgm:prSet/>
      <dgm:spPr/>
      <dgm:t>
        <a:bodyPr/>
        <a:lstStyle/>
        <a:p>
          <a:endParaRPr lang="en-US"/>
        </a:p>
      </dgm:t>
    </dgm:pt>
    <dgm:pt modelId="{A35B00C0-407A-47BE-8FA5-45168D47B005}" type="pres">
      <dgm:prSet presAssocID="{21D3357F-FBB8-4FAD-8D8D-49F358E93A25}" presName="outerComposite" presStyleCnt="0">
        <dgm:presLayoutVars>
          <dgm:chMax val="5"/>
          <dgm:dir/>
          <dgm:resizeHandles val="exact"/>
        </dgm:presLayoutVars>
      </dgm:prSet>
      <dgm:spPr/>
    </dgm:pt>
    <dgm:pt modelId="{D745780F-D457-465A-89EB-158F876B19F5}" type="pres">
      <dgm:prSet presAssocID="{21D3357F-FBB8-4FAD-8D8D-49F358E93A25}" presName="dummyMaxCanvas" presStyleCnt="0">
        <dgm:presLayoutVars/>
      </dgm:prSet>
      <dgm:spPr/>
    </dgm:pt>
    <dgm:pt modelId="{AEDBCF10-A7C9-4B36-A554-C7C1D65F7E85}" type="pres">
      <dgm:prSet presAssocID="{21D3357F-FBB8-4FAD-8D8D-49F358E93A25}" presName="ThreeNodes_1" presStyleLbl="node1" presStyleIdx="0" presStyleCnt="3">
        <dgm:presLayoutVars>
          <dgm:bulletEnabled val="1"/>
        </dgm:presLayoutVars>
      </dgm:prSet>
      <dgm:spPr/>
    </dgm:pt>
    <dgm:pt modelId="{12F49346-2523-467A-9E5A-F4EC6C7526BE}" type="pres">
      <dgm:prSet presAssocID="{21D3357F-FBB8-4FAD-8D8D-49F358E93A25}" presName="ThreeNodes_2" presStyleLbl="node1" presStyleIdx="1" presStyleCnt="3">
        <dgm:presLayoutVars>
          <dgm:bulletEnabled val="1"/>
        </dgm:presLayoutVars>
      </dgm:prSet>
      <dgm:spPr/>
    </dgm:pt>
    <dgm:pt modelId="{1C3D2C67-9E3A-4CBD-AC0F-460AE8A96FC8}" type="pres">
      <dgm:prSet presAssocID="{21D3357F-FBB8-4FAD-8D8D-49F358E93A25}" presName="ThreeNodes_3" presStyleLbl="node1" presStyleIdx="2" presStyleCnt="3">
        <dgm:presLayoutVars>
          <dgm:bulletEnabled val="1"/>
        </dgm:presLayoutVars>
      </dgm:prSet>
      <dgm:spPr/>
    </dgm:pt>
    <dgm:pt modelId="{DDD5F925-F534-47D4-A04F-C3B84B6E0E1F}" type="pres">
      <dgm:prSet presAssocID="{21D3357F-FBB8-4FAD-8D8D-49F358E93A25}" presName="ThreeConn_1-2" presStyleLbl="fgAccFollowNode1" presStyleIdx="0" presStyleCnt="2">
        <dgm:presLayoutVars>
          <dgm:bulletEnabled val="1"/>
        </dgm:presLayoutVars>
      </dgm:prSet>
      <dgm:spPr/>
    </dgm:pt>
    <dgm:pt modelId="{9957C3EF-094A-43CD-B90F-A4940D3AB61D}" type="pres">
      <dgm:prSet presAssocID="{21D3357F-FBB8-4FAD-8D8D-49F358E93A25}" presName="ThreeConn_2-3" presStyleLbl="fgAccFollowNode1" presStyleIdx="1" presStyleCnt="2">
        <dgm:presLayoutVars>
          <dgm:bulletEnabled val="1"/>
        </dgm:presLayoutVars>
      </dgm:prSet>
      <dgm:spPr/>
    </dgm:pt>
    <dgm:pt modelId="{FA0147D5-3458-4F62-B82E-6DE5C001ECE6}" type="pres">
      <dgm:prSet presAssocID="{21D3357F-FBB8-4FAD-8D8D-49F358E93A25}" presName="ThreeNodes_1_text" presStyleLbl="node1" presStyleIdx="2" presStyleCnt="3">
        <dgm:presLayoutVars>
          <dgm:bulletEnabled val="1"/>
        </dgm:presLayoutVars>
      </dgm:prSet>
      <dgm:spPr/>
    </dgm:pt>
    <dgm:pt modelId="{F4B3E6CE-D52D-472A-A87A-C2E8A3F6A786}" type="pres">
      <dgm:prSet presAssocID="{21D3357F-FBB8-4FAD-8D8D-49F358E93A25}" presName="ThreeNodes_2_text" presStyleLbl="node1" presStyleIdx="2" presStyleCnt="3">
        <dgm:presLayoutVars>
          <dgm:bulletEnabled val="1"/>
        </dgm:presLayoutVars>
      </dgm:prSet>
      <dgm:spPr/>
    </dgm:pt>
    <dgm:pt modelId="{7AAE88E3-D130-4E8A-9FE7-6467F0E959CE}" type="pres">
      <dgm:prSet presAssocID="{21D3357F-FBB8-4FAD-8D8D-49F358E93A25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D1E19000-BADF-47D4-AB49-517FF26010D1}" type="presOf" srcId="{0D19B131-89AC-48F8-B65D-2C63279E385E}" destId="{F4B3E6CE-D52D-472A-A87A-C2E8A3F6A786}" srcOrd="1" destOrd="0" presId="urn:microsoft.com/office/officeart/2005/8/layout/vProcess5"/>
    <dgm:cxn modelId="{803BE806-D8F7-4D7B-B625-F51A07A1D380}" srcId="{21D3357F-FBB8-4FAD-8D8D-49F358E93A25}" destId="{0D19B131-89AC-48F8-B65D-2C63279E385E}" srcOrd="1" destOrd="0" parTransId="{A75C94DA-5B8F-47DB-A5DF-28CA1F771BEC}" sibTransId="{92D88D68-9469-4817-BC38-A54D521EA839}"/>
    <dgm:cxn modelId="{1F67C43A-D401-40BF-A7B5-431E09F1EDDF}" type="presOf" srcId="{92D88D68-9469-4817-BC38-A54D521EA839}" destId="{9957C3EF-094A-43CD-B90F-A4940D3AB61D}" srcOrd="0" destOrd="0" presId="urn:microsoft.com/office/officeart/2005/8/layout/vProcess5"/>
    <dgm:cxn modelId="{EA42CB42-5077-4F42-82F4-1834EA9431C5}" type="presOf" srcId="{C7FE7A35-DA32-48B5-BD96-6FBC06F2F8DE}" destId="{AEDBCF10-A7C9-4B36-A554-C7C1D65F7E85}" srcOrd="0" destOrd="0" presId="urn:microsoft.com/office/officeart/2005/8/layout/vProcess5"/>
    <dgm:cxn modelId="{F8BD3148-12F5-49C5-9C71-3DB9C9E18BE9}" srcId="{21D3357F-FBB8-4FAD-8D8D-49F358E93A25}" destId="{C7FE7A35-DA32-48B5-BD96-6FBC06F2F8DE}" srcOrd="0" destOrd="0" parTransId="{6703D71A-4E3A-4022-9BEF-943568A1EDFA}" sibTransId="{84C6DF7D-9B68-4494-AFF3-D526F2FC8129}"/>
    <dgm:cxn modelId="{EFDBFE59-81EF-4359-90D4-DE9FA0FF3AA6}" type="presOf" srcId="{21D3357F-FBB8-4FAD-8D8D-49F358E93A25}" destId="{A35B00C0-407A-47BE-8FA5-45168D47B005}" srcOrd="0" destOrd="0" presId="urn:microsoft.com/office/officeart/2005/8/layout/vProcess5"/>
    <dgm:cxn modelId="{BB9E3DA2-F791-48F7-BEB5-0C351C81C469}" type="presOf" srcId="{0D19B131-89AC-48F8-B65D-2C63279E385E}" destId="{12F49346-2523-467A-9E5A-F4EC6C7526BE}" srcOrd="0" destOrd="0" presId="urn:microsoft.com/office/officeart/2005/8/layout/vProcess5"/>
    <dgm:cxn modelId="{C0DA81A2-CB4C-4839-BC13-26B5F356923C}" srcId="{21D3357F-FBB8-4FAD-8D8D-49F358E93A25}" destId="{4EA0362A-9C19-45B6-AC8E-848787342DB9}" srcOrd="2" destOrd="0" parTransId="{083E2477-4E7C-46AF-9221-F285F0A039E4}" sibTransId="{F1779CE8-3F58-4A29-80DD-2B934511FE9C}"/>
    <dgm:cxn modelId="{B7CAA2A5-B89D-4A91-961C-52F61B7FFB91}" type="presOf" srcId="{84C6DF7D-9B68-4494-AFF3-D526F2FC8129}" destId="{DDD5F925-F534-47D4-A04F-C3B84B6E0E1F}" srcOrd="0" destOrd="0" presId="urn:microsoft.com/office/officeart/2005/8/layout/vProcess5"/>
    <dgm:cxn modelId="{F71045BD-D248-47B3-BE7C-4B8C6F797C5E}" type="presOf" srcId="{4EA0362A-9C19-45B6-AC8E-848787342DB9}" destId="{1C3D2C67-9E3A-4CBD-AC0F-460AE8A96FC8}" srcOrd="0" destOrd="0" presId="urn:microsoft.com/office/officeart/2005/8/layout/vProcess5"/>
    <dgm:cxn modelId="{B83E1CDC-E58D-477E-B418-2547103436E9}" type="presOf" srcId="{4EA0362A-9C19-45B6-AC8E-848787342DB9}" destId="{7AAE88E3-D130-4E8A-9FE7-6467F0E959CE}" srcOrd="1" destOrd="0" presId="urn:microsoft.com/office/officeart/2005/8/layout/vProcess5"/>
    <dgm:cxn modelId="{2BAE7CE8-3B42-4B55-AA3A-88E38F3BAF16}" type="presOf" srcId="{C7FE7A35-DA32-48B5-BD96-6FBC06F2F8DE}" destId="{FA0147D5-3458-4F62-B82E-6DE5C001ECE6}" srcOrd="1" destOrd="0" presId="urn:microsoft.com/office/officeart/2005/8/layout/vProcess5"/>
    <dgm:cxn modelId="{4CA424E4-FD71-4C57-852C-433E2129D29E}" type="presParOf" srcId="{A35B00C0-407A-47BE-8FA5-45168D47B005}" destId="{D745780F-D457-465A-89EB-158F876B19F5}" srcOrd="0" destOrd="0" presId="urn:microsoft.com/office/officeart/2005/8/layout/vProcess5"/>
    <dgm:cxn modelId="{61E6486F-3BD6-4EC8-A2CC-67F6693FDACB}" type="presParOf" srcId="{A35B00C0-407A-47BE-8FA5-45168D47B005}" destId="{AEDBCF10-A7C9-4B36-A554-C7C1D65F7E85}" srcOrd="1" destOrd="0" presId="urn:microsoft.com/office/officeart/2005/8/layout/vProcess5"/>
    <dgm:cxn modelId="{1E4B5D74-F0C1-484D-AE21-19F947E10640}" type="presParOf" srcId="{A35B00C0-407A-47BE-8FA5-45168D47B005}" destId="{12F49346-2523-467A-9E5A-F4EC6C7526BE}" srcOrd="2" destOrd="0" presId="urn:microsoft.com/office/officeart/2005/8/layout/vProcess5"/>
    <dgm:cxn modelId="{8C8E8EC4-F121-47DF-9369-15F76C6A0030}" type="presParOf" srcId="{A35B00C0-407A-47BE-8FA5-45168D47B005}" destId="{1C3D2C67-9E3A-4CBD-AC0F-460AE8A96FC8}" srcOrd="3" destOrd="0" presId="urn:microsoft.com/office/officeart/2005/8/layout/vProcess5"/>
    <dgm:cxn modelId="{CC2FB1DC-F5FF-4D93-8FEE-8149E108AF6F}" type="presParOf" srcId="{A35B00C0-407A-47BE-8FA5-45168D47B005}" destId="{DDD5F925-F534-47D4-A04F-C3B84B6E0E1F}" srcOrd="4" destOrd="0" presId="urn:microsoft.com/office/officeart/2005/8/layout/vProcess5"/>
    <dgm:cxn modelId="{353F5608-085F-4983-844C-57355236BE4C}" type="presParOf" srcId="{A35B00C0-407A-47BE-8FA5-45168D47B005}" destId="{9957C3EF-094A-43CD-B90F-A4940D3AB61D}" srcOrd="5" destOrd="0" presId="urn:microsoft.com/office/officeart/2005/8/layout/vProcess5"/>
    <dgm:cxn modelId="{EFCFAC6B-5C3D-41F7-A4E2-9E94DFB65DED}" type="presParOf" srcId="{A35B00C0-407A-47BE-8FA5-45168D47B005}" destId="{FA0147D5-3458-4F62-B82E-6DE5C001ECE6}" srcOrd="6" destOrd="0" presId="urn:microsoft.com/office/officeart/2005/8/layout/vProcess5"/>
    <dgm:cxn modelId="{2B66BEDF-DFE9-474D-B832-A2021BC745A9}" type="presParOf" srcId="{A35B00C0-407A-47BE-8FA5-45168D47B005}" destId="{F4B3E6CE-D52D-472A-A87A-C2E8A3F6A786}" srcOrd="7" destOrd="0" presId="urn:microsoft.com/office/officeart/2005/8/layout/vProcess5"/>
    <dgm:cxn modelId="{EFA66897-295F-41A4-ADA3-050D8B1A0B78}" type="presParOf" srcId="{A35B00C0-407A-47BE-8FA5-45168D47B005}" destId="{7AAE88E3-D130-4E8A-9FE7-6467F0E959CE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200F6-B4F7-41C0-932A-F2BC4352B494}">
      <dsp:nvSpPr>
        <dsp:cNvPr id="0" name=""/>
        <dsp:cNvSpPr/>
      </dsp:nvSpPr>
      <dsp:spPr>
        <a:xfrm>
          <a:off x="0" y="16154"/>
          <a:ext cx="8370676" cy="638820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600" b="1" kern="1200" dirty="0"/>
            <a:t>Τι εξετάζει το άρθρο</a:t>
          </a:r>
          <a:endParaRPr lang="en-US" sz="2600" kern="1200" dirty="0"/>
        </a:p>
      </dsp:txBody>
      <dsp:txXfrm>
        <a:off x="31185" y="47339"/>
        <a:ext cx="8308306" cy="576450"/>
      </dsp:txXfrm>
    </dsp:sp>
    <dsp:sp modelId="{C2FEC4F7-3CAE-463C-AC12-2E1863A178DC}">
      <dsp:nvSpPr>
        <dsp:cNvPr id="0" name=""/>
        <dsp:cNvSpPr/>
      </dsp:nvSpPr>
      <dsp:spPr>
        <a:xfrm>
          <a:off x="0" y="654974"/>
          <a:ext cx="8370676" cy="28161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769" tIns="33020" rIns="184912" bIns="33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l-GR" sz="2000" kern="1200" dirty="0"/>
            <a:t>Ο </a:t>
          </a:r>
          <a:r>
            <a:rPr lang="el-GR" sz="2000" b="1" kern="1200" dirty="0" err="1"/>
            <a:t>Higinio</a:t>
          </a:r>
          <a:r>
            <a:rPr lang="el-GR" sz="2000" b="1" kern="1200" dirty="0"/>
            <a:t> </a:t>
          </a:r>
          <a:r>
            <a:rPr lang="el-GR" sz="2000" b="1" kern="1200" dirty="0" err="1"/>
            <a:t>Domínguez</a:t>
          </a:r>
          <a:r>
            <a:rPr lang="el-GR" sz="2000" kern="1200" dirty="0"/>
            <a:t> μελετά πώς η </a:t>
          </a:r>
          <a:r>
            <a:rPr lang="el-GR" sz="2000" b="1" kern="1200" dirty="0"/>
            <a:t>διγλωσσία</a:t>
          </a:r>
          <a:r>
            <a:rPr lang="el-GR" sz="2000" kern="1200" dirty="0"/>
            <a:t> και οι </a:t>
          </a:r>
          <a:r>
            <a:rPr lang="el-GR" sz="2000" b="1" kern="1200" dirty="0"/>
            <a:t>καθημερινές εμπειρίες</a:t>
          </a:r>
          <a:r>
            <a:rPr lang="el-GR" sz="2000" kern="1200" dirty="0"/>
            <a:t> των μαθητών στηρίζουν τη μάθηση μαθηματικών.</a:t>
          </a:r>
          <a:endParaRPr lang="en-US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l-GR" sz="2000" kern="1200" dirty="0"/>
            <a:t>Η έρευνα έγινε σε </a:t>
          </a:r>
          <a:r>
            <a:rPr lang="el-GR" sz="2000" b="1" kern="1200" dirty="0"/>
            <a:t>δημοτικό σχολείο στο Όστιν του Τέξας</a:t>
          </a:r>
          <a:r>
            <a:rPr lang="el-GR" sz="2000" kern="1200" dirty="0"/>
            <a:t>, με </a:t>
          </a:r>
          <a:r>
            <a:rPr lang="el-GR" sz="2000" b="1" kern="1200" dirty="0"/>
            <a:t>δίγλωσσους μαθητές [Ισπανικά (μητρική γλώσσα)–Αγγλικά]</a:t>
          </a:r>
          <a:r>
            <a:rPr lang="el-GR" sz="2000" kern="1200" dirty="0"/>
            <a:t>.</a:t>
          </a:r>
          <a:endParaRPr lang="en-US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l-GR" sz="2000" kern="1200" dirty="0"/>
            <a:t>Οι μαθητές εργάστηκαν </a:t>
          </a:r>
          <a:r>
            <a:rPr lang="el-GR" sz="2000" b="1" kern="1200" dirty="0"/>
            <a:t>σε ζεύγη</a:t>
          </a:r>
          <a:r>
            <a:rPr lang="el-GR" sz="2000" kern="1200" dirty="0"/>
            <a:t>, επιλύοντας προβλήματα βασισμένα στη </a:t>
          </a:r>
          <a:r>
            <a:rPr lang="el-GR" sz="2000" b="1" kern="1200" dirty="0"/>
            <a:t>γλώσσα και τις εμπειρίες τους</a:t>
          </a:r>
          <a:r>
            <a:rPr lang="el-GR" sz="2000" kern="1200" dirty="0"/>
            <a:t>.</a:t>
          </a:r>
          <a:endParaRPr lang="en-US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l-GR" sz="2000" kern="1200" dirty="0"/>
            <a:t>Πρόκειται για </a:t>
          </a:r>
          <a:r>
            <a:rPr lang="el-GR" sz="2000" b="1" kern="1200" dirty="0"/>
            <a:t>ποιοτική μελέτη</a:t>
          </a:r>
          <a:r>
            <a:rPr lang="el-GR" sz="2000" kern="1200" dirty="0"/>
            <a:t> με </a:t>
          </a:r>
          <a:r>
            <a:rPr lang="el-GR" sz="2000" b="1" kern="1200" dirty="0"/>
            <a:t>ανάλυση αλληλεπιδράσεων</a:t>
          </a:r>
          <a:r>
            <a:rPr lang="el-GR" sz="2000" kern="1200" dirty="0"/>
            <a:t>, ενταγμένη σε ευρύτερο </a:t>
          </a:r>
          <a:r>
            <a:rPr lang="el-GR" sz="2000" b="1" kern="1200" dirty="0"/>
            <a:t>ποσοτικό ερευνητικό πλαίσιο</a:t>
          </a:r>
          <a:r>
            <a:rPr lang="el-GR" sz="2000" kern="1200" dirty="0"/>
            <a:t>.</a:t>
          </a:r>
          <a:endParaRPr lang="en-US" sz="2000" kern="1200" dirty="0"/>
        </a:p>
      </dsp:txBody>
      <dsp:txXfrm>
        <a:off x="0" y="654974"/>
        <a:ext cx="8370676" cy="2816111"/>
      </dsp:txXfrm>
    </dsp:sp>
    <dsp:sp modelId="{52B3270C-3136-4DE8-AF3E-E76A9BF3B457}">
      <dsp:nvSpPr>
        <dsp:cNvPr id="0" name=""/>
        <dsp:cNvSpPr/>
      </dsp:nvSpPr>
      <dsp:spPr>
        <a:xfrm>
          <a:off x="0" y="3471085"/>
          <a:ext cx="8370676" cy="638820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600" b="1" kern="1200" dirty="0"/>
            <a:t>Σκοπός &amp; Τοποθέτηση της Έρευνας</a:t>
          </a:r>
          <a:endParaRPr lang="en-US" sz="2600" kern="1200" dirty="0"/>
        </a:p>
      </dsp:txBody>
      <dsp:txXfrm>
        <a:off x="31185" y="3502270"/>
        <a:ext cx="8308306" cy="576450"/>
      </dsp:txXfrm>
    </dsp:sp>
    <dsp:sp modelId="{5B38E301-32AA-4651-9464-CFDA2F7BE4A3}">
      <dsp:nvSpPr>
        <dsp:cNvPr id="0" name=""/>
        <dsp:cNvSpPr/>
      </dsp:nvSpPr>
      <dsp:spPr>
        <a:xfrm>
          <a:off x="0" y="4109905"/>
          <a:ext cx="8370676" cy="2475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769" tIns="33020" rIns="184912" bIns="33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l-GR" sz="2000" b="1" kern="1200" dirty="0"/>
            <a:t>Σκοπός</a:t>
          </a:r>
          <a:r>
            <a:rPr lang="el-GR" sz="2000" kern="1200" dirty="0"/>
            <a:t>: Να μελετηθεί πώς η διγλωσσία και οι καθημερινές εμπειρίες των μαθητών μπορούν να αξιοποιηθούν στη διδασκαλία των μαθηματικών ως </a:t>
          </a:r>
          <a:r>
            <a:rPr lang="el-GR" sz="2000" b="1" kern="1200" dirty="0"/>
            <a:t>ενεργοί γνωσιακοί μηχανισμοί</a:t>
          </a:r>
          <a:r>
            <a:rPr lang="el-GR" sz="2000" kern="1200" dirty="0"/>
            <a:t>.</a:t>
          </a:r>
          <a:endParaRPr lang="en-US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l-GR" sz="2000" kern="1200" dirty="0"/>
            <a:t>Το άρθρο </a:t>
          </a:r>
          <a:r>
            <a:rPr lang="el-GR" sz="2000" b="1" kern="1200" dirty="0"/>
            <a:t>απορρίπτει την παραδοσιακή αντίληψη</a:t>
          </a:r>
          <a:r>
            <a:rPr lang="el-GR" sz="2000" kern="1200" dirty="0"/>
            <a:t> που βλέπει την εξωσχολική εμπειρία ως απλό πεδίο εφαρμογής της σχολικής γνώσης.</a:t>
          </a:r>
          <a:endParaRPr lang="en-US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l-GR" sz="2000" kern="1200" dirty="0"/>
            <a:t>Αντ’ αυτού, υιοθετεί μια </a:t>
          </a:r>
          <a:r>
            <a:rPr lang="el-GR" sz="2000" b="1" kern="1200" dirty="0" err="1"/>
            <a:t>καταστασιακή</a:t>
          </a:r>
          <a:r>
            <a:rPr lang="el-GR" sz="2000" b="1" kern="1200" dirty="0"/>
            <a:t> προσέγγιση</a:t>
          </a:r>
          <a:r>
            <a:rPr lang="el-GR" sz="2000" kern="1200" dirty="0"/>
            <a:t>, σύμφωνα με την οποία οι εμπειρίες των μαθητών </a:t>
          </a:r>
          <a:r>
            <a:rPr lang="el-GR" sz="2000" b="1" kern="1200" dirty="0"/>
            <a:t>συμμετέχουν στην ίδια τη συγκρότηση της γνώσης</a:t>
          </a:r>
          <a:r>
            <a:rPr lang="el-GR" sz="2000" kern="1200" dirty="0"/>
            <a:t>.</a:t>
          </a:r>
          <a:endParaRPr lang="en-US" sz="2000" kern="1200" dirty="0"/>
        </a:p>
      </dsp:txBody>
      <dsp:txXfrm>
        <a:off x="0" y="4109905"/>
        <a:ext cx="8370676" cy="24757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B7051-F6BF-4BD3-A4AF-8CD54CCEA5F8}">
      <dsp:nvSpPr>
        <dsp:cNvPr id="0" name=""/>
        <dsp:cNvSpPr/>
      </dsp:nvSpPr>
      <dsp:spPr>
        <a:xfrm>
          <a:off x="0" y="310762"/>
          <a:ext cx="7886700" cy="216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2096" tIns="333248" rIns="612096" bIns="113792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600" b="1" kern="1200" dirty="0"/>
            <a:t>Πώς μπορούν η διγλωσσία και οι καθημερινές εμπειρίες να λειτουργήσουν ως γνωσιακοί πόροι για τη μάθηση των μαθηματικών;</a:t>
          </a:r>
          <a:endParaRPr lang="en-US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600" kern="1200" dirty="0"/>
            <a:t>Το ερώτημα προκύπτει από τις </a:t>
          </a:r>
          <a:r>
            <a:rPr lang="el-GR" sz="1600" b="1" kern="1200" dirty="0"/>
            <a:t>θεσμικές ελλείψεις</a:t>
          </a:r>
          <a:r>
            <a:rPr lang="el-GR" sz="1600" kern="1200" dirty="0"/>
            <a:t> της εκπαιδευτικής πρακτικής:</a:t>
          </a:r>
          <a:endParaRPr lang="en-US" sz="1600" kern="1200" dirty="0"/>
        </a:p>
        <a:p>
          <a:pPr marL="342900" lvl="2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l-GR" sz="1600" kern="1200" dirty="0"/>
            <a:t>περιορισμένα δίγλωσσα προγράμματα,</a:t>
          </a:r>
          <a:endParaRPr lang="en-US" sz="1600" kern="1200" dirty="0"/>
        </a:p>
        <a:p>
          <a:pPr marL="342900" lvl="2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l-GR" sz="1600" kern="1200" dirty="0"/>
            <a:t>υποβάθμιση της γλωσσικής ταυτότητας,</a:t>
          </a:r>
          <a:endParaRPr lang="en-US" sz="1600" kern="1200" dirty="0"/>
        </a:p>
        <a:p>
          <a:pPr marL="342900" lvl="2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l-GR" sz="1600" kern="1200" dirty="0"/>
            <a:t>αποσύνδεση μεταξύ σχολείου και ζωής των μαθητών.</a:t>
          </a:r>
          <a:r>
            <a:rPr lang="el-GR" sz="1600" b="1" kern="1200" dirty="0"/>
            <a:t> </a:t>
          </a:r>
          <a:endParaRPr lang="en-US" sz="1600" kern="1200" dirty="0"/>
        </a:p>
      </dsp:txBody>
      <dsp:txXfrm>
        <a:off x="0" y="310762"/>
        <a:ext cx="7886700" cy="2167200"/>
      </dsp:txXfrm>
    </dsp:sp>
    <dsp:sp modelId="{8A6C45A3-4A80-437F-B09A-A6C0815120AA}">
      <dsp:nvSpPr>
        <dsp:cNvPr id="0" name=""/>
        <dsp:cNvSpPr/>
      </dsp:nvSpPr>
      <dsp:spPr>
        <a:xfrm>
          <a:off x="394335" y="74602"/>
          <a:ext cx="5520690" cy="4723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b="1" kern="1200"/>
            <a:t>Ερευνητικό Ερώτημα</a:t>
          </a:r>
          <a:endParaRPr lang="en-US" sz="1600" kern="1200"/>
        </a:p>
      </dsp:txBody>
      <dsp:txXfrm>
        <a:off x="417392" y="97659"/>
        <a:ext cx="5474576" cy="426206"/>
      </dsp:txXfrm>
    </dsp:sp>
    <dsp:sp modelId="{EDB31E7D-587E-40F1-AE15-9CD9DC954485}">
      <dsp:nvSpPr>
        <dsp:cNvPr id="0" name=""/>
        <dsp:cNvSpPr/>
      </dsp:nvSpPr>
      <dsp:spPr>
        <a:xfrm>
          <a:off x="0" y="2800522"/>
          <a:ext cx="7886700" cy="262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2152150"/>
              <a:satOff val="-826"/>
              <a:lumOff val="196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2096" tIns="333248" rIns="612096" bIns="113792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600" kern="1200" dirty="0"/>
            <a:t>Το θεωρητικό πλαίσιο βασίζεται στη θεωρία του </a:t>
          </a:r>
          <a:r>
            <a:rPr lang="el-GR" sz="1600" b="1" kern="1200" dirty="0" err="1"/>
            <a:t>Bruner</a:t>
          </a:r>
          <a:r>
            <a:rPr lang="el-GR" sz="1600" kern="1200" dirty="0"/>
            <a:t> για τη γλώσσα ως </a:t>
          </a:r>
          <a:r>
            <a:rPr lang="el-GR" sz="1600" b="1" kern="1200" dirty="0"/>
            <a:t>πράξη (</a:t>
          </a:r>
          <a:r>
            <a:rPr lang="el-GR" sz="1600" b="1" kern="1200" dirty="0" err="1"/>
            <a:t>praxis</a:t>
          </a:r>
          <a:r>
            <a:rPr lang="el-GR" sz="1600" b="1" kern="1200" dirty="0"/>
            <a:t>)</a:t>
          </a:r>
          <a:r>
            <a:rPr lang="el-GR" sz="1600" kern="1200" dirty="0"/>
            <a:t>.</a:t>
          </a:r>
          <a:endParaRPr lang="en-US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600" kern="1200" dirty="0"/>
            <a:t>Η γλώσσα δεν είναι απλώς εργαλείο επικοινωνίας, αλλά </a:t>
          </a:r>
          <a:r>
            <a:rPr lang="el-GR" sz="1600" b="1" kern="1200" dirty="0"/>
            <a:t>μέσο δράσης και νοηματοδότησης</a:t>
          </a:r>
          <a:r>
            <a:rPr lang="el-GR" sz="1600" kern="1200" dirty="0"/>
            <a:t>.</a:t>
          </a:r>
          <a:endParaRPr lang="en-US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600" kern="1200"/>
            <a:t>Ο Domínguez εισάγει την έννοια του </a:t>
          </a:r>
          <a:r>
            <a:rPr lang="el-GR" sz="1600" b="1" kern="1200"/>
            <a:t>"languaging"</a:t>
          </a:r>
          <a:r>
            <a:rPr lang="el-GR" sz="1600" kern="1200"/>
            <a:t>:</a:t>
          </a:r>
          <a:endParaRPr lang="en-US" sz="1600" kern="1200"/>
        </a:p>
        <a:p>
          <a:pPr marL="342900" lvl="2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l-GR" sz="1600" kern="1200" dirty="0"/>
            <a:t>η διαδικασία μέσω της οποίας οι μαθητές </a:t>
          </a:r>
          <a:r>
            <a:rPr lang="el-GR" sz="1600" b="1" kern="1200" dirty="0"/>
            <a:t>μετατρέπουν τις σκέψεις τους σε λόγο με προσωπικό και πολιτισμικό νόημα</a:t>
          </a:r>
          <a:r>
            <a:rPr lang="el-GR" sz="1600" kern="1200" dirty="0"/>
            <a:t>.</a:t>
          </a:r>
          <a:endParaRPr lang="en-US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600" kern="1200" dirty="0"/>
            <a:t>Για να αξιοποιηθεί η διγλωσσία στην τάξη, χρειάζεται ένα περιβάλλον που επιτρέπει στους μαθητές  να </a:t>
          </a:r>
          <a:r>
            <a:rPr lang="el-GR" sz="1600" b="1" kern="1200" dirty="0"/>
            <a:t>"κάνουν πράγματα με λέξεις«.</a:t>
          </a:r>
          <a:endParaRPr lang="en-US" sz="1600" kern="1200" dirty="0"/>
        </a:p>
      </dsp:txBody>
      <dsp:txXfrm>
        <a:off x="0" y="2800522"/>
        <a:ext cx="7886700" cy="2620800"/>
      </dsp:txXfrm>
    </dsp:sp>
    <dsp:sp modelId="{CC8E93F7-114B-401D-8687-E81FE2C31581}">
      <dsp:nvSpPr>
        <dsp:cNvPr id="0" name=""/>
        <dsp:cNvSpPr/>
      </dsp:nvSpPr>
      <dsp:spPr>
        <a:xfrm>
          <a:off x="394335" y="2564362"/>
          <a:ext cx="5520690" cy="472320"/>
        </a:xfrm>
        <a:prstGeom prst="roundRect">
          <a:avLst/>
        </a:prstGeom>
        <a:gradFill rotWithShape="0">
          <a:gsLst>
            <a:gs pos="0">
              <a:schemeClr val="accent5">
                <a:hueOff val="-12152150"/>
                <a:satOff val="-826"/>
                <a:lumOff val="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152150"/>
                <a:satOff val="-826"/>
                <a:lumOff val="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152150"/>
                <a:satOff val="-826"/>
                <a:lumOff val="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b="1" kern="1200"/>
            <a:t>Θεωρητικό Πλαίσιο </a:t>
          </a:r>
          <a:endParaRPr lang="en-US" sz="1600" kern="1200"/>
        </a:p>
      </dsp:txBody>
      <dsp:txXfrm>
        <a:off x="417392" y="2587419"/>
        <a:ext cx="5474576" cy="4262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1F1042-F1DB-46A6-A09F-C8A36DF6F758}">
      <dsp:nvSpPr>
        <dsp:cNvPr id="0" name=""/>
        <dsp:cNvSpPr/>
      </dsp:nvSpPr>
      <dsp:spPr>
        <a:xfrm rot="5400000">
          <a:off x="5100315" y="-1869447"/>
          <a:ext cx="1355213" cy="5438044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700" kern="1200"/>
            <a:t>Τι λένε οι μαθητές.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700" kern="1200"/>
            <a:t>Πώς αλληλεπιδρούν.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700" kern="1200"/>
            <a:t>Πώς σκέφτονται μεγαλόφωνα (languaging).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700" kern="1200"/>
            <a:t>Πόσο ανταποκρίνεται ο ένας στον άλλο.</a:t>
          </a:r>
          <a:endParaRPr lang="en-US" sz="1700" kern="1200"/>
        </a:p>
      </dsp:txBody>
      <dsp:txXfrm rot="-5400000">
        <a:off x="3058900" y="238124"/>
        <a:ext cx="5371888" cy="1222901"/>
      </dsp:txXfrm>
    </dsp:sp>
    <dsp:sp modelId="{E052B570-D9A8-417A-88A9-C2CA32239315}">
      <dsp:nvSpPr>
        <dsp:cNvPr id="0" name=""/>
        <dsp:cNvSpPr/>
      </dsp:nvSpPr>
      <dsp:spPr>
        <a:xfrm>
          <a:off x="0" y="2566"/>
          <a:ext cx="3058899" cy="1694016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700" kern="1200" dirty="0"/>
            <a:t>Οι μαθητές δούλεψαν σε ζευγάρια και λύσανε προβλήματα </a:t>
          </a:r>
          <a:r>
            <a:rPr lang="el-GR" sz="1700" b="1" kern="1200" dirty="0"/>
            <a:t>είτε πρώτα στα ισπανικά είτε στα αγγλικά.</a:t>
          </a:r>
          <a:r>
            <a:rPr lang="el-GR" sz="1700" kern="1200" dirty="0"/>
            <a:t> Ο ερευνητής κατέγραψε:</a:t>
          </a:r>
          <a:endParaRPr lang="en-US" sz="1700" kern="1200" dirty="0"/>
        </a:p>
      </dsp:txBody>
      <dsp:txXfrm>
        <a:off x="82695" y="85261"/>
        <a:ext cx="2893509" cy="1528626"/>
      </dsp:txXfrm>
    </dsp:sp>
    <dsp:sp modelId="{9104D02F-8FAC-4E17-B9C0-BE73A0B9E871}">
      <dsp:nvSpPr>
        <dsp:cNvPr id="0" name=""/>
        <dsp:cNvSpPr/>
      </dsp:nvSpPr>
      <dsp:spPr>
        <a:xfrm rot="5400000">
          <a:off x="5100315" y="-90730"/>
          <a:ext cx="1355213" cy="5438044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700" b="1" kern="1200" dirty="0" err="1"/>
            <a:t>Reinvention</a:t>
          </a:r>
          <a:r>
            <a:rPr lang="el-GR" sz="1700" b="1" kern="1200" dirty="0"/>
            <a:t> </a:t>
          </a:r>
          <a:r>
            <a:rPr lang="el-GR" sz="1700" b="1" kern="1200" dirty="0" err="1"/>
            <a:t>actions</a:t>
          </a:r>
          <a:r>
            <a:rPr lang="el-GR" sz="1700" b="1" kern="1200" dirty="0"/>
            <a:t> </a:t>
          </a:r>
          <a:r>
            <a:rPr lang="el-GR" sz="1700" kern="1200" dirty="0"/>
            <a:t>– Δημιουργικές πράξεις κατανόησης (π.χ. πρόταση ιδεών, ρεαλιστική κρίση).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700" b="1" kern="1200"/>
            <a:t>Reproduction actions </a:t>
          </a:r>
          <a:r>
            <a:rPr lang="el-GR" sz="1700" kern="1200"/>
            <a:t>– Μηχανιστική αναπαραγωγή τύπων χωρίς νόημα (π.χ. ''έτσι μας το’ παν'').</a:t>
          </a:r>
          <a:endParaRPr lang="en-US" sz="1700" kern="1200"/>
        </a:p>
      </dsp:txBody>
      <dsp:txXfrm rot="-5400000">
        <a:off x="3058900" y="2016841"/>
        <a:ext cx="5371888" cy="1222901"/>
      </dsp:txXfrm>
    </dsp:sp>
    <dsp:sp modelId="{1B0215BE-B1D8-4B95-84D6-055023BBB0AF}">
      <dsp:nvSpPr>
        <dsp:cNvPr id="0" name=""/>
        <dsp:cNvSpPr/>
      </dsp:nvSpPr>
      <dsp:spPr>
        <a:xfrm>
          <a:off x="0" y="1781283"/>
          <a:ext cx="3058899" cy="1694016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-2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700" kern="1200"/>
            <a:t>Κατηγοριοποίησε τις απαντήσεις τους ως:</a:t>
          </a:r>
          <a:endParaRPr lang="en-US" sz="1700" kern="1200"/>
        </a:p>
      </dsp:txBody>
      <dsp:txXfrm>
        <a:off x="82695" y="1863978"/>
        <a:ext cx="2893509" cy="1528626"/>
      </dsp:txXfrm>
    </dsp:sp>
    <dsp:sp modelId="{620049AB-0B0E-423B-9DA4-0708270BB004}">
      <dsp:nvSpPr>
        <dsp:cNvPr id="0" name=""/>
        <dsp:cNvSpPr/>
      </dsp:nvSpPr>
      <dsp:spPr>
        <a:xfrm rot="5400000">
          <a:off x="5100315" y="1687987"/>
          <a:ext cx="1355213" cy="5438044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700" kern="1200"/>
            <a:t>το πρόβλημα ήταν οικείο και 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700" kern="1200"/>
            <a:t>οι μαθητές μιλούσαν </a:t>
          </a:r>
          <a:r>
            <a:rPr lang="el-GR" sz="1700" b="1" kern="1200"/>
            <a:t>τη μητρική τους γλώσσα.</a:t>
          </a:r>
          <a:endParaRPr lang="en-US" sz="1700" kern="1200"/>
        </a:p>
      </dsp:txBody>
      <dsp:txXfrm rot="-5400000">
        <a:off x="3058900" y="3795558"/>
        <a:ext cx="5371888" cy="1222901"/>
      </dsp:txXfrm>
    </dsp:sp>
    <dsp:sp modelId="{8FB0D691-EF24-4EAB-9F36-4FF29A9CC4F4}">
      <dsp:nvSpPr>
        <dsp:cNvPr id="0" name=""/>
        <dsp:cNvSpPr/>
      </dsp:nvSpPr>
      <dsp:spPr>
        <a:xfrm>
          <a:off x="0" y="3560000"/>
          <a:ext cx="3058899" cy="1694016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700" kern="1200"/>
            <a:t>Οι ''</a:t>
          </a:r>
          <a:r>
            <a:rPr lang="el-GR" sz="1700" b="1" kern="1200"/>
            <a:t>καλές'' ιδέες (reinventions) </a:t>
          </a:r>
          <a:r>
            <a:rPr lang="el-GR" sz="1700" kern="1200"/>
            <a:t>συνέβαιναν πολύ περισσότερο όταν: </a:t>
          </a:r>
          <a:endParaRPr lang="en-US" sz="1700" kern="1200"/>
        </a:p>
      </dsp:txBody>
      <dsp:txXfrm>
        <a:off x="82695" y="3642695"/>
        <a:ext cx="2893509" cy="15286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C947E8-E8DA-4F6A-A07E-A4346CB6C0BC}">
      <dsp:nvSpPr>
        <dsp:cNvPr id="0" name=""/>
        <dsp:cNvSpPr/>
      </dsp:nvSpPr>
      <dsp:spPr>
        <a:xfrm>
          <a:off x="0" y="395659"/>
          <a:ext cx="8847826" cy="1342574"/>
        </a:xfrm>
        <a:prstGeom prst="round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/>
            <a:t>Οι μαθητές τείνουν σε </a:t>
          </a:r>
          <a:r>
            <a:rPr lang="el-GR" sz="2400" b="1" kern="1200"/>
            <a:t>επανεφευρέσεις </a:t>
          </a:r>
          <a:r>
            <a:rPr lang="el-GR" sz="2400" kern="1200"/>
            <a:t>όταν τα προβλήματα συνδέονταν με</a:t>
          </a:r>
          <a:r>
            <a:rPr lang="en-US" sz="2400" kern="1200"/>
            <a:t> </a:t>
          </a:r>
          <a:r>
            <a:rPr lang="el-GR" sz="2400" b="1" kern="1200"/>
            <a:t>οικείες εμπειρίες </a:t>
          </a:r>
          <a:r>
            <a:rPr lang="el-GR" sz="2400" kern="1200"/>
            <a:t>τους.</a:t>
          </a:r>
          <a:endParaRPr lang="en-US" sz="2400" kern="1200"/>
        </a:p>
      </dsp:txBody>
      <dsp:txXfrm>
        <a:off x="65539" y="461198"/>
        <a:ext cx="8716748" cy="1211496"/>
      </dsp:txXfrm>
    </dsp:sp>
    <dsp:sp modelId="{E940A170-9D35-4BA0-BA07-C7445780C9DD}">
      <dsp:nvSpPr>
        <dsp:cNvPr id="0" name=""/>
        <dsp:cNvSpPr/>
      </dsp:nvSpPr>
      <dsp:spPr>
        <a:xfrm>
          <a:off x="0" y="1807354"/>
          <a:ext cx="8847826" cy="1342574"/>
        </a:xfrm>
        <a:prstGeom prst="roundRect">
          <a:avLst/>
        </a:prstGeom>
        <a:solidFill>
          <a:schemeClr val="accent5">
            <a:shade val="80000"/>
            <a:hueOff val="89837"/>
            <a:satOff val="-16143"/>
            <a:lumOff val="1619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/>
            <a:t>Η «γλωσσική δραστηριότητα» (languaging) ήταν πιο έντονη στα </a:t>
          </a:r>
          <a:r>
            <a:rPr lang="el-GR" sz="2400" u="sng" kern="1200"/>
            <a:t>ισπανικά</a:t>
          </a:r>
          <a:r>
            <a:rPr lang="el-GR" sz="2400" kern="1200"/>
            <a:t>, με</a:t>
          </a:r>
          <a:r>
            <a:rPr lang="en-US" sz="2400" kern="1200"/>
            <a:t> </a:t>
          </a:r>
          <a:r>
            <a:rPr lang="el-GR" sz="2400" u="sng" kern="1200"/>
            <a:t>περισσότερη συνεργασία </a:t>
          </a:r>
          <a:r>
            <a:rPr lang="el-GR" sz="2400" kern="1200"/>
            <a:t>μεταξύ μαθητών, ενώ στα αγγλικά οι</a:t>
          </a:r>
          <a:r>
            <a:rPr lang="en-US" sz="2400" kern="1200"/>
            <a:t> </a:t>
          </a:r>
          <a:r>
            <a:rPr lang="el-GR" sz="2400" kern="1200"/>
            <a:t>μαθητές εργάζονται πιο ατομικά.</a:t>
          </a:r>
          <a:endParaRPr lang="en-US" sz="2400" kern="1200"/>
        </a:p>
      </dsp:txBody>
      <dsp:txXfrm>
        <a:off x="65539" y="1872893"/>
        <a:ext cx="8716748" cy="1211496"/>
      </dsp:txXfrm>
    </dsp:sp>
    <dsp:sp modelId="{4A795D9B-E04D-41A2-A1E5-D3D3E23638AE}">
      <dsp:nvSpPr>
        <dsp:cNvPr id="0" name=""/>
        <dsp:cNvSpPr/>
      </dsp:nvSpPr>
      <dsp:spPr>
        <a:xfrm>
          <a:off x="0" y="3219049"/>
          <a:ext cx="8847826" cy="1342574"/>
        </a:xfrm>
        <a:prstGeom prst="roundRect">
          <a:avLst/>
        </a:prstGeom>
        <a:solidFill>
          <a:schemeClr val="accent5">
            <a:shade val="80000"/>
            <a:hueOff val="179674"/>
            <a:satOff val="-32286"/>
            <a:lumOff val="3239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/>
            <a:t>Η διγλωσσία δεν είναι μόνο εργαλείο μεταφοράς γνώσεων αλλά και </a:t>
          </a:r>
          <a:r>
            <a:rPr lang="el-GR" sz="2400" b="1" kern="1200"/>
            <a:t>πολιτισμικός</a:t>
          </a:r>
          <a:r>
            <a:rPr lang="en-US" sz="2400" b="1" kern="1200"/>
            <a:t> </a:t>
          </a:r>
          <a:r>
            <a:rPr lang="el-GR" sz="2400" b="1" kern="1200"/>
            <a:t>δείκτης </a:t>
          </a:r>
          <a:r>
            <a:rPr lang="el-GR" sz="2400" kern="1200"/>
            <a:t>που διαμορφώνει το πώς </a:t>
          </a:r>
          <a:r>
            <a:rPr lang="el-GR" sz="2400" b="1" kern="1200"/>
            <a:t>οι μαθητές εμπλέκονται νοητικά και</a:t>
          </a:r>
          <a:r>
            <a:rPr lang="en-US" sz="2400" b="1" kern="1200"/>
            <a:t> </a:t>
          </a:r>
          <a:r>
            <a:rPr lang="el-GR" sz="2400" b="1" kern="1200"/>
            <a:t>κοινωνικά με τα μαθηματικά.</a:t>
          </a:r>
          <a:endParaRPr lang="en-US" sz="2400" kern="1200"/>
        </a:p>
      </dsp:txBody>
      <dsp:txXfrm>
        <a:off x="65539" y="3284588"/>
        <a:ext cx="8716748" cy="12114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DBCF10-A7C9-4B36-A554-C7C1D65F7E85}">
      <dsp:nvSpPr>
        <dsp:cNvPr id="0" name=""/>
        <dsp:cNvSpPr/>
      </dsp:nvSpPr>
      <dsp:spPr>
        <a:xfrm>
          <a:off x="0" y="0"/>
          <a:ext cx="7435106" cy="1375041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Αυτός ο δείκτης αναλύει τις «αναπαραγωγικές ενέργειες» των μαθητών και πώς αυτές</a:t>
          </a:r>
          <a:r>
            <a:rPr lang="en-US" sz="2000" kern="1200" dirty="0"/>
            <a:t> </a:t>
          </a:r>
          <a:r>
            <a:rPr lang="el-GR" sz="2000" kern="1200" dirty="0"/>
            <a:t>διαφοροποιούνται ανάλογα με τη γλώσσα και τη φύση του προβλήματος.</a:t>
          </a:r>
          <a:endParaRPr lang="en-US" sz="2000" kern="1200" dirty="0"/>
        </a:p>
      </dsp:txBody>
      <dsp:txXfrm>
        <a:off x="40274" y="40274"/>
        <a:ext cx="5951328" cy="1294493"/>
      </dsp:txXfrm>
    </dsp:sp>
    <dsp:sp modelId="{12F49346-2523-467A-9E5A-F4EC6C7526BE}">
      <dsp:nvSpPr>
        <dsp:cNvPr id="0" name=""/>
        <dsp:cNvSpPr/>
      </dsp:nvSpPr>
      <dsp:spPr>
        <a:xfrm>
          <a:off x="656038" y="1604215"/>
          <a:ext cx="7435106" cy="1375041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2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/>
            <a:t>Οι μαθητές τείνουν να </a:t>
          </a:r>
          <a:r>
            <a:rPr lang="el-GR" sz="2000" b="1" kern="1200"/>
            <a:t>αναπαράγουν διαδικασίες</a:t>
          </a:r>
          <a:r>
            <a:rPr lang="el-GR" sz="2000" kern="1200"/>
            <a:t> πιο συχνά όταν τα</a:t>
          </a:r>
          <a:r>
            <a:rPr lang="en-US" sz="2000" kern="1200"/>
            <a:t> </a:t>
          </a:r>
          <a:r>
            <a:rPr lang="el-GR" sz="2000" kern="1200"/>
            <a:t>προβλήματα έχουν </a:t>
          </a:r>
          <a:r>
            <a:rPr lang="el-GR" sz="2000" b="1" kern="1200"/>
            <a:t>άγνωστο ή ξένο προς αυτούς περιεχόμενο</a:t>
          </a:r>
          <a:r>
            <a:rPr lang="el-GR" sz="2000" kern="1200"/>
            <a:t>.</a:t>
          </a:r>
          <a:endParaRPr lang="en-US" sz="2000" kern="1200"/>
        </a:p>
      </dsp:txBody>
      <dsp:txXfrm>
        <a:off x="696312" y="1644489"/>
        <a:ext cx="5804742" cy="1294493"/>
      </dsp:txXfrm>
    </dsp:sp>
    <dsp:sp modelId="{1C3D2C67-9E3A-4CBD-AC0F-460AE8A96FC8}">
      <dsp:nvSpPr>
        <dsp:cNvPr id="0" name=""/>
        <dsp:cNvSpPr/>
      </dsp:nvSpPr>
      <dsp:spPr>
        <a:xfrm>
          <a:off x="1312077" y="3208431"/>
          <a:ext cx="7435106" cy="1375041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/>
            <a:t>Στα </a:t>
          </a:r>
          <a:r>
            <a:rPr lang="el-GR" sz="2000" b="1" kern="1200"/>
            <a:t>ισπανικά</a:t>
          </a:r>
          <a:r>
            <a:rPr lang="el-GR" sz="2000" kern="1200"/>
            <a:t> οι μαθητές </a:t>
          </a:r>
          <a:r>
            <a:rPr lang="el-GR" sz="2000" b="1" kern="1200"/>
            <a:t>μοιράζονται πιο εύκολα στρατηγικές </a:t>
          </a:r>
          <a:r>
            <a:rPr lang="el-GR" sz="2000" kern="1200"/>
            <a:t>με τους</a:t>
          </a:r>
          <a:r>
            <a:rPr lang="en-US" sz="2000" kern="1200"/>
            <a:t> </a:t>
          </a:r>
          <a:r>
            <a:rPr lang="el-GR" sz="2000" kern="1200"/>
            <a:t>συμμαθητές τους και δέχονται σχόλια ή διορθώσεις, σε αντίθεση με τα αγγλικά.</a:t>
          </a:r>
          <a:endParaRPr lang="en-US" sz="2000" kern="1200"/>
        </a:p>
      </dsp:txBody>
      <dsp:txXfrm>
        <a:off x="1352351" y="3248705"/>
        <a:ext cx="5804742" cy="1294493"/>
      </dsp:txXfrm>
    </dsp:sp>
    <dsp:sp modelId="{DDD5F925-F534-47D4-A04F-C3B84B6E0E1F}">
      <dsp:nvSpPr>
        <dsp:cNvPr id="0" name=""/>
        <dsp:cNvSpPr/>
      </dsp:nvSpPr>
      <dsp:spPr>
        <a:xfrm>
          <a:off x="6541329" y="1042740"/>
          <a:ext cx="893777" cy="89377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6742429" y="1042740"/>
        <a:ext cx="491577" cy="672567"/>
      </dsp:txXfrm>
    </dsp:sp>
    <dsp:sp modelId="{9957C3EF-094A-43CD-B90F-A4940D3AB61D}">
      <dsp:nvSpPr>
        <dsp:cNvPr id="0" name=""/>
        <dsp:cNvSpPr/>
      </dsp:nvSpPr>
      <dsp:spPr>
        <a:xfrm>
          <a:off x="7197367" y="2637788"/>
          <a:ext cx="893777" cy="89377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7398467" y="2637788"/>
        <a:ext cx="491577" cy="6725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B9E37B5-9FB7-14E5-F997-096A7E893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B85B6757-6508-6486-F399-74B915344E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56DDF5A4-CCEB-BD29-16C4-4FAB63610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CD22A-9C80-4A4D-AEEE-5E8ADB34FE4F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FCE0E76A-C58F-0A36-5745-2E0188184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AA7A8F60-D558-4664-8B4D-1B4FF89DD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26BC-E0EF-4CA9-B211-7487B6F467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808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91A894C-1F02-034C-9D4C-1F99BA4A3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D594B827-1DB9-F777-1B66-E54989906E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0956FCF5-4B71-AF6A-FE5D-A0E977BF8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CD22A-9C80-4A4D-AEEE-5E8ADB34FE4F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60E64DCD-D26B-B7E6-9D2C-DB4338604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2C463730-52C5-55B8-F9CE-15DCEDDFF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26BC-E0EF-4CA9-B211-7487B6F467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2707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F4D7B448-F876-D0F6-6B1C-2A8B740A99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95A77A44-F798-AE88-5756-C5FC9A7118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8E9C5A16-1F8B-3DA1-77BD-744244B36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CD22A-9C80-4A4D-AEEE-5E8ADB34FE4F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01C27E4-3F11-0465-587E-19ACD4F22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FDC71D80-438B-B45C-5083-2086C101A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26BC-E0EF-4CA9-B211-7487B6F467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96194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5EC5307-C517-C9B8-16B0-5D1B41D58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4D54D5B-C29C-EB24-2218-04A262091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D2F35CC2-4997-8F39-5ED9-899DA3464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CD22A-9C80-4A4D-AEEE-5E8ADB34FE4F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49EB4DBF-9FD2-E3EF-73EF-4D0FF8360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06286122-09AE-3759-18C0-6D2951EE0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26BC-E0EF-4CA9-B211-7487B6F467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67324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BF5AFB9-41F0-32CF-8CAF-464F86960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E77B8290-96AC-B7EB-B2FB-6A2151BD75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F15E7FB1-EEDC-0645-B688-F93A4AF4E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CD22A-9C80-4A4D-AEEE-5E8ADB34FE4F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2C561098-695A-439F-C724-3F8177464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66CB3819-77BA-3DBE-9484-BD647187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26BC-E0EF-4CA9-B211-7487B6F467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15857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CD937B6-5ED1-7DF7-F0CF-C50585596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4D58058-6BE5-E2EA-AB60-E57878E846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9D249116-A510-926E-A5AE-4C2F8970BF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A5791DED-BDD4-D0CB-1C44-0AC0E36DA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CD22A-9C80-4A4D-AEEE-5E8ADB34FE4F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4C2F4791-B301-21A7-177E-94ADD66B6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E5734178-C784-22A6-7039-D5D1C8569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26BC-E0EF-4CA9-B211-7487B6F467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8672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8906EAA-D1B6-118F-D43A-5252239A6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4241C146-8334-062C-F2D7-3906F1AFFF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9A791BAB-2119-9CAD-E2F6-E7FBF17848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ED70B575-24C0-A630-1A2A-0B2525519B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0546C4B5-913B-AA55-38B8-F339C01258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D46E1E27-07E0-4B62-4F00-579C68D98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CD22A-9C80-4A4D-AEEE-5E8ADB34FE4F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244F424B-AED3-55AA-79A7-6A1C8EE1E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F0D5529D-C077-F6B7-765D-75542DF31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26BC-E0EF-4CA9-B211-7487B6F467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91215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CB266DC-F09E-1FF1-9725-97F03C240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3361910D-47E6-41AA-D1F9-B01048173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CD22A-9C80-4A4D-AEEE-5E8ADB34FE4F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DB65B2EB-B875-CBAE-EA47-36CB0E045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4BC695A0-F6FF-E958-96E3-2BBDCBFA7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26BC-E0EF-4CA9-B211-7487B6F467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24662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B764A4F8-6044-630B-A3EA-08D925CF1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CD22A-9C80-4A4D-AEEE-5E8ADB34FE4F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7A1D98F7-6E03-F0F6-2286-F672F76C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5868CC16-FA5A-CE78-AD73-A62F0A382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26BC-E0EF-4CA9-B211-7487B6F467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05393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5C5F4B3-7407-7E7C-FBA5-F138945A2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7093ED4-BBD1-02D1-9BB5-47138852A5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3B6512CC-3E78-8ECA-14AA-034FF473FD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0D9C6701-B5CB-B9DB-8900-CC9E2B385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CD22A-9C80-4A4D-AEEE-5E8ADB34FE4F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762E90E5-94A8-A41E-1425-C683B4DEC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CA51CD84-B271-15CF-84B2-E908C5AB7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26BC-E0EF-4CA9-B211-7487B6F467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8625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D85B7BC-7A15-55E7-7FCE-D2E9954BB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49B5BAF8-268B-29CB-4AB0-77A389B086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1B2BB9D7-4274-9C0D-1D20-71C551A899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EDCB00C9-3326-C77B-CA0E-8C4FF4867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CD22A-9C80-4A4D-AEEE-5E8ADB34FE4F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58601027-45FF-8284-09E9-B4F43D4F0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1038D38F-7F7B-58F3-ED4E-2193BADDB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26BC-E0EF-4CA9-B211-7487B6F467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35885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36EDAE2D-ECE1-42CF-6F2E-FB231732F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FA6FBE61-7E02-6784-A39E-E1DCB7E8F8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3426D0E0-E2DB-C27B-38D3-B55BC21E9C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2CD22A-9C80-4A4D-AEEE-5E8ADB34FE4F}" type="datetimeFigureOut">
              <a:rPr lang="el-GR" smtClean="0"/>
              <a:t>27/4/2025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137E53BF-8E47-B510-EFFA-07B8E48058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C5CA1FBA-4850-6CCA-81AA-AED059FA8E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3A26BC-E0EF-4CA9-B211-7487B6F4676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41004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C7D023E4-8DE1-436E-9847-ED6A4B4B04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8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FEC590B-3306-47E9-BD67-97F3F76169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714" cy="6858000"/>
            <a:chOff x="651279" y="598259"/>
            <a:chExt cx="10889442" cy="5680742"/>
          </a:xfrm>
        </p:grpSpPr>
        <p:sp>
          <p:nvSpPr>
            <p:cNvPr id="13" name="Color">
              <a:extLst>
                <a:ext uri="{FF2B5EF4-FFF2-40B4-BE49-F238E27FC236}">
                  <a16:creationId xmlns:a16="http://schemas.microsoft.com/office/drawing/2014/main" id="{54F87DBC-E43C-4CE4-A8C5-61E3D68194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CD39A88A-7F84-4ACA-877B-E28BC26CD8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7AAF5E-1692-48C9-98FB-6432BF0BC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F36A26D-E71D-4663-B197-8B7BFA37AD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A821CEB-DA96-4952-93B9-81F9C42BAD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C8EDE0-D69B-4F65-9AB7-DDE7EAD78E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6F0982-BF10-4BF6-842A-F631654FF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B313509-2128-42CA-81B6-C9EC23E44C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89188C-E06E-4F8A-BDD1-02ADF1408F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4E610F-FCD0-483F-B9F2-6DF2C28FE8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Τίτλος 1">
            <a:extLst>
              <a:ext uri="{FF2B5EF4-FFF2-40B4-BE49-F238E27FC236}">
                <a16:creationId xmlns:a16="http://schemas.microsoft.com/office/drawing/2014/main" id="{606FB100-25DB-EDFB-4BB6-CD91DB1C13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2281" y="1091590"/>
            <a:ext cx="7918803" cy="2234485"/>
          </a:xfrm>
        </p:spPr>
        <p:txBody>
          <a:bodyPr anchor="b">
            <a:normAutofit/>
          </a:bodyPr>
          <a:lstStyle/>
          <a:p>
            <a:r>
              <a:rPr lang="en-US" sz="3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Domínguez, H. (2011). Using what matters to students in bilingual mathematics problems. </a:t>
            </a:r>
            <a:r>
              <a:rPr lang="en-US" sz="32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Educational Studies in Mathematics</a:t>
            </a:r>
            <a:r>
              <a:rPr lang="en-US" sz="3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sz="32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76</a:t>
            </a:r>
            <a:r>
              <a:rPr lang="en-US" sz="3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(3), 305-328.</a:t>
            </a:r>
            <a:endParaRPr lang="el-GR" sz="3200" dirty="0">
              <a:solidFill>
                <a:schemeClr val="bg1"/>
              </a:solidFill>
            </a:endParaRP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E3041A37-16CA-75F0-8A80-C1F5A9269A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531" y="3712474"/>
            <a:ext cx="8158938" cy="2884136"/>
          </a:xfrm>
        </p:spPr>
        <p:txBody>
          <a:bodyPr anchor="t">
            <a:normAutofit lnSpcReduction="10000"/>
          </a:bodyPr>
          <a:lstStyle/>
          <a:p>
            <a:r>
              <a:rPr lang="el-GR" sz="2000" b="1" dirty="0">
                <a:solidFill>
                  <a:schemeClr val="bg1"/>
                </a:solidFill>
              </a:rPr>
              <a:t>Επίλυση Προβλημάτων σε πολυπολιτισμικές τάξεις</a:t>
            </a:r>
          </a:p>
          <a:p>
            <a:endParaRPr lang="el-GR" sz="1400" dirty="0">
              <a:solidFill>
                <a:schemeClr val="bg1"/>
              </a:solidFill>
            </a:endParaRPr>
          </a:p>
          <a:p>
            <a:pPr algn="l"/>
            <a:r>
              <a:rPr lang="el-GR" sz="1600" b="1" dirty="0">
                <a:solidFill>
                  <a:schemeClr val="bg1"/>
                </a:solidFill>
              </a:rPr>
              <a:t>Δ7:Διδασκαλία και μάθηση των Μαθηματικών με διαδικασίες επίλυσης προβλημάτων</a:t>
            </a:r>
          </a:p>
          <a:p>
            <a:pPr algn="l"/>
            <a:r>
              <a:rPr lang="el-GR" sz="1600" dirty="0">
                <a:solidFill>
                  <a:schemeClr val="bg1"/>
                </a:solidFill>
              </a:rPr>
              <a:t>Δερνίκα Αναστασία</a:t>
            </a:r>
          </a:p>
          <a:p>
            <a:pPr algn="l"/>
            <a:r>
              <a:rPr lang="el-GR" sz="1600" dirty="0" err="1">
                <a:solidFill>
                  <a:schemeClr val="bg1"/>
                </a:solidFill>
              </a:rPr>
              <a:t>Κασβίκη</a:t>
            </a:r>
            <a:r>
              <a:rPr lang="el-GR" sz="1600" dirty="0">
                <a:solidFill>
                  <a:schemeClr val="bg1"/>
                </a:solidFill>
              </a:rPr>
              <a:t> Σταυρούλα</a:t>
            </a:r>
          </a:p>
          <a:p>
            <a:pPr algn="l"/>
            <a:r>
              <a:rPr lang="el-GR" sz="1600" dirty="0">
                <a:solidFill>
                  <a:schemeClr val="bg1"/>
                </a:solidFill>
              </a:rPr>
              <a:t>Μπιτσίδη Χριστίνα</a:t>
            </a:r>
          </a:p>
          <a:p>
            <a:pPr algn="l"/>
            <a:r>
              <a:rPr lang="el-GR" sz="1600" b="1" dirty="0">
                <a:solidFill>
                  <a:schemeClr val="bg1"/>
                </a:solidFill>
              </a:rPr>
              <a:t>Διδάσκουσα: </a:t>
            </a:r>
            <a:r>
              <a:rPr lang="el-GR" sz="1600" dirty="0">
                <a:solidFill>
                  <a:schemeClr val="bg1"/>
                </a:solidFill>
              </a:rPr>
              <a:t>Χρυσαυγή Τριανταφύλλου</a:t>
            </a:r>
          </a:p>
          <a:p>
            <a:br>
              <a:rPr lang="el-GR" sz="1400" dirty="0">
                <a:solidFill>
                  <a:schemeClr val="bg1"/>
                </a:solidFill>
              </a:rPr>
            </a:br>
            <a:br>
              <a:rPr lang="el-GR" sz="1400" dirty="0">
                <a:solidFill>
                  <a:schemeClr val="bg1"/>
                </a:solidFill>
              </a:rPr>
            </a:br>
            <a:endParaRPr lang="el-G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328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59865E0-6ECE-0D19-0FC3-72BBD7107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b="1" dirty="0">
                <a:latin typeface="Calibri"/>
                <a:ea typeface="Calibri"/>
                <a:cs typeface="Arial"/>
              </a:rPr>
              <a:t>Δράσεις αναπαραγωγής δίγλωσσων μαθητών </a:t>
            </a:r>
          </a:p>
        </p:txBody>
      </p:sp>
      <p:graphicFrame>
        <p:nvGraphicFramePr>
          <p:cNvPr id="5" name="Θέση περιεχομένου 2">
            <a:extLst>
              <a:ext uri="{FF2B5EF4-FFF2-40B4-BE49-F238E27FC236}">
                <a16:creationId xmlns:a16="http://schemas.microsoft.com/office/drawing/2014/main" id="{7F3A41C8-AEF5-A295-3232-DF843EC9DB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1685320"/>
              </p:ext>
            </p:extLst>
          </p:nvPr>
        </p:nvGraphicFramePr>
        <p:xfrm>
          <a:off x="198408" y="1844824"/>
          <a:ext cx="8747184" cy="45834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869392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lor Cover">
            <a:extLst>
              <a:ext uri="{FF2B5EF4-FFF2-40B4-BE49-F238E27FC236}">
                <a16:creationId xmlns:a16="http://schemas.microsoft.com/office/drawing/2014/main" id="{009115B9-5BFD-478D-9C87-29ADB3AF1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8" y="0"/>
            <a:ext cx="914171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D57F946-2E03-4DE1-91F8-25BEDC6635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-2"/>
            <a:ext cx="2601175" cy="6858000"/>
            <a:chOff x="651279" y="598259"/>
            <a:chExt cx="10889442" cy="5680742"/>
          </a:xfrm>
        </p:grpSpPr>
        <p:sp>
          <p:nvSpPr>
            <p:cNvPr id="13" name="Color">
              <a:extLst>
                <a:ext uri="{FF2B5EF4-FFF2-40B4-BE49-F238E27FC236}">
                  <a16:creationId xmlns:a16="http://schemas.microsoft.com/office/drawing/2014/main" id="{1598881B-E007-4AAF-BA50-0AD6182192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87A6DD9E-16A5-46AE-A522-D46D6BEDF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Τίτλος 1">
            <a:extLst>
              <a:ext uri="{FF2B5EF4-FFF2-40B4-BE49-F238E27FC236}">
                <a16:creationId xmlns:a16="http://schemas.microsoft.com/office/drawing/2014/main" id="{F0661066-3F3D-C147-531C-8517FC5DA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45" y="1912038"/>
            <a:ext cx="2601176" cy="3033919"/>
          </a:xfrm>
        </p:spPr>
        <p:txBody>
          <a:bodyPr anchor="ctr">
            <a:normAutofit/>
          </a:bodyPr>
          <a:lstStyle/>
          <a:p>
            <a:pPr algn="ctr"/>
            <a:r>
              <a:rPr lang="el-GR" sz="2600" b="1" dirty="0">
                <a:solidFill>
                  <a:schemeClr val="bg1"/>
                </a:solidFill>
                <a:ea typeface="Calibri"/>
                <a:cs typeface="Calibri"/>
              </a:rPr>
              <a:t>ΑΠΟΤΕΛΕΣΜΑΤΑ</a:t>
            </a:r>
            <a:r>
              <a:rPr lang="en-US" sz="2600" b="1" dirty="0">
                <a:solidFill>
                  <a:schemeClr val="bg1"/>
                </a:solidFill>
                <a:ea typeface="Calibri"/>
                <a:cs typeface="Calibri"/>
              </a:rPr>
              <a:t> – </a:t>
            </a:r>
            <a:br>
              <a:rPr lang="en-US" sz="2600" b="1" dirty="0">
                <a:solidFill>
                  <a:schemeClr val="bg1"/>
                </a:solidFill>
                <a:ea typeface="Calibri"/>
                <a:cs typeface="Calibri"/>
              </a:rPr>
            </a:br>
            <a:r>
              <a:rPr lang="el-GR" sz="2600" b="1" dirty="0">
                <a:solidFill>
                  <a:schemeClr val="bg1"/>
                </a:solidFill>
                <a:ea typeface="Calibri"/>
                <a:cs typeface="Calibri"/>
              </a:rPr>
              <a:t>ΣΥΖΗΤΗΣΗ 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E636F84-3E85-A378-9C13-FA65F85AA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3301" y="841247"/>
            <a:ext cx="5158408" cy="51206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just"/>
            <a:r>
              <a:rPr lang="el-GR" sz="1500" b="1" dirty="0">
                <a:solidFill>
                  <a:schemeClr val="tx2"/>
                </a:solidFill>
                <a:latin typeface="Arial"/>
                <a:cs typeface="Arial"/>
              </a:rPr>
              <a:t>Οικεία προβλήματα = Βαθύτερη κατανόηση</a:t>
            </a:r>
            <a:r>
              <a:rPr lang="el-GR" sz="1500" dirty="0">
                <a:solidFill>
                  <a:schemeClr val="tx2"/>
                </a:solidFill>
                <a:latin typeface="Arial"/>
                <a:cs typeface="Arial"/>
              </a:rPr>
              <a:t>: Όταν έλυναν οικεία</a:t>
            </a:r>
            <a:r>
              <a:rPr lang="en-US" sz="150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l-GR" sz="1500" dirty="0">
                <a:solidFill>
                  <a:schemeClr val="tx2"/>
                </a:solidFill>
                <a:latin typeface="Arial"/>
                <a:cs typeface="Arial"/>
              </a:rPr>
              <a:t>μαθηματικά προβλήματα , η σκέψη ήταν πιο ουσιαστική και δημιουργική.</a:t>
            </a:r>
          </a:p>
          <a:p>
            <a:pPr algn="just"/>
            <a:r>
              <a:rPr lang="el-GR" sz="1500" b="1" dirty="0">
                <a:solidFill>
                  <a:schemeClr val="tx2"/>
                </a:solidFill>
                <a:latin typeface="Arial"/>
                <a:cs typeface="Arial"/>
              </a:rPr>
              <a:t>Η γλώσσα επηρεάζει τη συμμετοχή</a:t>
            </a:r>
            <a:r>
              <a:rPr lang="el-GR" sz="1500" dirty="0">
                <a:solidFill>
                  <a:schemeClr val="tx2"/>
                </a:solidFill>
                <a:latin typeface="Arial"/>
                <a:cs typeface="Arial"/>
              </a:rPr>
              <a:t>: Οι μαθητές μοιράζονταν πιο εύκολα τις</a:t>
            </a:r>
            <a:r>
              <a:rPr lang="en-US" sz="150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l-GR" sz="1500" dirty="0">
                <a:solidFill>
                  <a:schemeClr val="tx2"/>
                </a:solidFill>
                <a:latin typeface="Arial"/>
                <a:cs typeface="Arial"/>
              </a:rPr>
              <a:t>ιδέες τους στα ισπανικά. Αυτό δείχνει ότι </a:t>
            </a:r>
            <a:r>
              <a:rPr lang="el-GR" sz="1500" b="1" dirty="0">
                <a:solidFill>
                  <a:schemeClr val="tx2"/>
                </a:solidFill>
                <a:latin typeface="Arial"/>
                <a:cs typeface="Arial"/>
              </a:rPr>
              <a:t>η γλώσσα επηρεάζει το αν οι ιδέες</a:t>
            </a:r>
            <a:r>
              <a:rPr lang="en-US" sz="1500" b="1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l-GR" sz="1500" b="1" dirty="0">
                <a:solidFill>
                  <a:schemeClr val="tx2"/>
                </a:solidFill>
                <a:latin typeface="Arial"/>
                <a:cs typeface="Arial"/>
              </a:rPr>
              <a:t>συζητούνται ή απομονώνονται.</a:t>
            </a:r>
          </a:p>
          <a:p>
            <a:pPr algn="just"/>
            <a:r>
              <a:rPr lang="el-GR" sz="1500" b="1" dirty="0">
                <a:solidFill>
                  <a:schemeClr val="tx2"/>
                </a:solidFill>
                <a:latin typeface="Arial"/>
                <a:cs typeface="Arial"/>
              </a:rPr>
              <a:t>Η συνεργασία ενισχύεται από τη γλώσσα της κοινότητας</a:t>
            </a:r>
            <a:r>
              <a:rPr lang="el-GR" sz="1500" dirty="0">
                <a:solidFill>
                  <a:schemeClr val="tx2"/>
                </a:solidFill>
                <a:latin typeface="Arial"/>
                <a:cs typeface="Arial"/>
              </a:rPr>
              <a:t>: Οι</a:t>
            </a:r>
            <a:r>
              <a:rPr lang="en-US" sz="150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l-GR" sz="1500" dirty="0">
                <a:solidFill>
                  <a:schemeClr val="tx2"/>
                </a:solidFill>
                <a:latin typeface="Arial"/>
                <a:cs typeface="Arial"/>
              </a:rPr>
              <a:t>«αναπαραγωγικές» ενέργειες ήταν πιο παραγωγικές όταν υπήρχε</a:t>
            </a:r>
            <a:r>
              <a:rPr lang="en-US" sz="150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l-GR" sz="1500" dirty="0">
                <a:solidFill>
                  <a:schemeClr val="tx2"/>
                </a:solidFill>
                <a:latin typeface="Arial"/>
                <a:cs typeface="Arial"/>
              </a:rPr>
              <a:t>αλληλεπίδραση μεταξύ των μαθητών.</a:t>
            </a:r>
          </a:p>
          <a:p>
            <a:pPr algn="just"/>
            <a:r>
              <a:rPr lang="el-GR" sz="1500" b="1" dirty="0">
                <a:solidFill>
                  <a:schemeClr val="tx2"/>
                </a:solidFill>
                <a:latin typeface="Arial"/>
                <a:cs typeface="Arial"/>
              </a:rPr>
              <a:t>Η διγλωσσία δεν είναι εμπόδιο αλλά πλεονέκτημα</a:t>
            </a:r>
            <a:r>
              <a:rPr lang="el-GR" sz="1500" dirty="0">
                <a:solidFill>
                  <a:schemeClr val="tx2"/>
                </a:solidFill>
                <a:latin typeface="Arial"/>
                <a:cs typeface="Arial"/>
              </a:rPr>
              <a:t>: Η σχολική</a:t>
            </a:r>
            <a:r>
              <a:rPr lang="en-US" sz="150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l-GR" sz="1500" dirty="0">
                <a:solidFill>
                  <a:schemeClr val="tx2"/>
                </a:solidFill>
                <a:latin typeface="Arial"/>
                <a:cs typeface="Arial"/>
              </a:rPr>
              <a:t>υποβάθμιση της μη κυρίαρχης γλώσσας αποκλείει σημαντικούς γνωστικούς</a:t>
            </a:r>
            <a:r>
              <a:rPr lang="en-US" sz="150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l-GR" sz="1500" dirty="0">
                <a:solidFill>
                  <a:schemeClr val="tx2"/>
                </a:solidFill>
                <a:latin typeface="Arial"/>
                <a:cs typeface="Arial"/>
              </a:rPr>
              <a:t>και κοινωνικούς πόρους των μαθητών, καθώς και </a:t>
            </a:r>
            <a:r>
              <a:rPr lang="el-GR" sz="1500" b="1" dirty="0">
                <a:solidFill>
                  <a:schemeClr val="tx2"/>
                </a:solidFill>
                <a:latin typeface="Arial"/>
                <a:cs typeface="Arial"/>
              </a:rPr>
              <a:t>τρόπους σκέψης,</a:t>
            </a:r>
            <a:r>
              <a:rPr lang="en-US" sz="1500" b="1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l-GR" sz="1500" b="1" dirty="0">
                <a:solidFill>
                  <a:schemeClr val="tx2"/>
                </a:solidFill>
                <a:latin typeface="Arial"/>
                <a:cs typeface="Arial"/>
              </a:rPr>
              <a:t>κατανόησης και συνεργασίας</a:t>
            </a:r>
            <a:r>
              <a:rPr lang="el-GR" sz="1500" dirty="0">
                <a:solidFill>
                  <a:schemeClr val="tx2"/>
                </a:solidFill>
                <a:latin typeface="Arial"/>
                <a:cs typeface="Arial"/>
              </a:rPr>
              <a:t>.</a:t>
            </a:r>
          </a:p>
          <a:p>
            <a:pPr algn="just"/>
            <a:r>
              <a:rPr lang="el-GR" sz="1500" b="1" dirty="0">
                <a:solidFill>
                  <a:schemeClr val="tx2"/>
                </a:solidFill>
                <a:latin typeface="Arial"/>
                <a:cs typeface="Arial"/>
              </a:rPr>
              <a:t>Παιδαγωγικές προτάσεις</a:t>
            </a:r>
            <a:r>
              <a:rPr lang="el-GR" sz="1500" dirty="0">
                <a:solidFill>
                  <a:schemeClr val="tx2"/>
                </a:solidFill>
                <a:latin typeface="Arial"/>
                <a:cs typeface="Arial"/>
              </a:rPr>
              <a:t>: Οι δάσκαλοι θα πρέπει να ενσωματώνουν την</a:t>
            </a:r>
            <a:r>
              <a:rPr lang="en-US" sz="150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l-GR" sz="1500" dirty="0">
                <a:solidFill>
                  <a:schemeClr val="tx2"/>
                </a:solidFill>
                <a:latin typeface="Arial"/>
                <a:cs typeface="Arial"/>
              </a:rPr>
              <a:t>καθημερινή εμπειρία των μαθητών και να ενθαρρύνουν τη χρήση και των δύο</a:t>
            </a:r>
            <a:r>
              <a:rPr lang="en-US" sz="150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l-GR" sz="1500" dirty="0">
                <a:solidFill>
                  <a:schemeClr val="tx2"/>
                </a:solidFill>
                <a:latin typeface="Arial"/>
                <a:cs typeface="Arial"/>
              </a:rPr>
              <a:t>γλωσσών. Με αυτόν τον τρόπο, </a:t>
            </a:r>
            <a:r>
              <a:rPr lang="el-GR" sz="1500" b="1" dirty="0">
                <a:solidFill>
                  <a:schemeClr val="tx2"/>
                </a:solidFill>
                <a:latin typeface="Arial"/>
                <a:cs typeface="Arial"/>
              </a:rPr>
              <a:t>οι μαθητές μπορούν να εκφραστούν, να</a:t>
            </a:r>
            <a:r>
              <a:rPr lang="en-US" sz="1500" b="1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l-GR" sz="1500" b="1" dirty="0">
                <a:solidFill>
                  <a:schemeClr val="tx2"/>
                </a:solidFill>
                <a:latin typeface="Arial"/>
                <a:cs typeface="Arial"/>
              </a:rPr>
              <a:t>διαπραγματευτούν νοήματα και να επιδείξουν τις μαθηματικές τους</a:t>
            </a:r>
            <a:r>
              <a:rPr lang="en-US" sz="1500" b="1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l-GR" sz="1500" b="1" dirty="0">
                <a:solidFill>
                  <a:schemeClr val="tx2"/>
                </a:solidFill>
                <a:latin typeface="Arial"/>
                <a:cs typeface="Arial"/>
              </a:rPr>
              <a:t>ικανότητες πληρέστερα.</a:t>
            </a:r>
          </a:p>
        </p:txBody>
      </p:sp>
    </p:spTree>
    <p:extLst>
      <p:ext uri="{BB962C8B-B14F-4D97-AF65-F5344CB8AC3E}">
        <p14:creationId xmlns:p14="http://schemas.microsoft.com/office/powerpoint/2010/main" val="340590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30E943-13C3-713B-E181-8DEAF6A7C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84D68C84-78D6-1862-F9DF-6042275C44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8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755A3CA-646D-99B8-8A29-AD6F2EDC7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714" cy="6858000"/>
            <a:chOff x="651279" y="598259"/>
            <a:chExt cx="10889442" cy="5680742"/>
          </a:xfrm>
        </p:grpSpPr>
        <p:sp>
          <p:nvSpPr>
            <p:cNvPr id="13" name="Color">
              <a:extLst>
                <a:ext uri="{FF2B5EF4-FFF2-40B4-BE49-F238E27FC236}">
                  <a16:creationId xmlns:a16="http://schemas.microsoft.com/office/drawing/2014/main" id="{6739AA6E-0FC0-6EDF-234B-0D2A85CFDE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71EA78A3-38CE-818A-373F-1A7B212098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FD45369-CE7D-43F3-35E8-5DEF528F8C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5A8E9BC-45D3-6CAD-C5DF-5A0E5EFF80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558289E-9F7C-9E30-3435-C46D3C142D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049E316-F7B4-E384-CFA6-2236904790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CF9587A-B3EF-7AF6-0CE0-2F515B2B0D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72E1AF-84CB-F54C-050D-7E9CC36954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A42F43E-D2CD-1EE1-D63B-EDB61692E9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6837249-C950-D6BE-FA8D-7A34D3328B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2" name="Τίτλος 1">
            <a:extLst>
              <a:ext uri="{FF2B5EF4-FFF2-40B4-BE49-F238E27FC236}">
                <a16:creationId xmlns:a16="http://schemas.microsoft.com/office/drawing/2014/main" id="{BCCA2246-C54D-03F9-D36A-09E235C48B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105" y="2620884"/>
            <a:ext cx="7918803" cy="1077313"/>
          </a:xfrm>
        </p:spPr>
        <p:txBody>
          <a:bodyPr anchor="b">
            <a:normAutofit fontScale="90000"/>
          </a:bodyPr>
          <a:lstStyle/>
          <a:p>
            <a:r>
              <a:rPr lang="el-GR" sz="36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Σας ευχαριστούμε για την προσοχή σας!</a:t>
            </a:r>
            <a:endParaRPr lang="el-GR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497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B592DB8-5842-7FFB-FAAA-8CB83FD7F3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4405493"/>
              </p:ext>
            </p:extLst>
          </p:nvPr>
        </p:nvGraphicFramePr>
        <p:xfrm>
          <a:off x="386662" y="256220"/>
          <a:ext cx="8370676" cy="6601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71773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B866C83B-FFBB-4821-6A69-DC3E0F1D38E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0999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br>
              <a:rPr lang="el-GR"/>
            </a:br>
            <a:endParaRPr lang="el-GR"/>
          </a:p>
        </p:txBody>
      </p:sp>
      <p:graphicFrame>
        <p:nvGraphicFramePr>
          <p:cNvPr id="27" name="Content Placeholder 2">
            <a:extLst>
              <a:ext uri="{FF2B5EF4-FFF2-40B4-BE49-F238E27FC236}">
                <a16:creationId xmlns:a16="http://schemas.microsoft.com/office/drawing/2014/main" id="{855432B9-1D91-F803-F782-9416E9EEDD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3232468"/>
              </p:ext>
            </p:extLst>
          </p:nvPr>
        </p:nvGraphicFramePr>
        <p:xfrm>
          <a:off x="628650" y="681037"/>
          <a:ext cx="7886700" cy="5495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4820574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Color Cover">
            <a:extLst>
              <a:ext uri="{FF2B5EF4-FFF2-40B4-BE49-F238E27FC236}">
                <a16:creationId xmlns:a16="http://schemas.microsoft.com/office/drawing/2014/main" id="{815925C2-A704-4D47-B1C1-3FCA52512E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olor Cover">
            <a:extLst>
              <a:ext uri="{FF2B5EF4-FFF2-40B4-BE49-F238E27FC236}">
                <a16:creationId xmlns:a16="http://schemas.microsoft.com/office/drawing/2014/main" id="{01D4315C-C23C-4FD3-98DF-08C29E2292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E6B47BC-43FD-4C91-8BFF-B41B99A8A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4548176" cy="6858000"/>
            <a:chOff x="651279" y="598259"/>
            <a:chExt cx="10889442" cy="5680742"/>
          </a:xfrm>
        </p:grpSpPr>
        <p:sp>
          <p:nvSpPr>
            <p:cNvPr id="13" name="Color">
              <a:extLst>
                <a:ext uri="{FF2B5EF4-FFF2-40B4-BE49-F238E27FC236}">
                  <a16:creationId xmlns:a16="http://schemas.microsoft.com/office/drawing/2014/main" id="{13038185-AC3C-4595-945F-25311424C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75D51AA0-C095-4650-A361-B294320BFE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841248"/>
            <a:ext cx="3847200" cy="5340097"/>
          </a:xfrm>
        </p:spPr>
        <p:txBody>
          <a:bodyPr anchor="ctr">
            <a:normAutofit/>
          </a:bodyPr>
          <a:lstStyle/>
          <a:p>
            <a:r>
              <a:rPr lang="el-GR" sz="4200" b="1">
                <a:solidFill>
                  <a:schemeClr val="bg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Ο Ρόλος της Διγλωσσίας</a:t>
            </a:r>
            <a:br>
              <a:rPr lang="el-GR" sz="4200">
                <a:solidFill>
                  <a:schemeClr val="bg1"/>
                </a:solidFill>
              </a:rPr>
            </a:br>
            <a:endParaRPr lang="el-GR" sz="420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8306" y="841247"/>
            <a:ext cx="4044173" cy="5756105"/>
          </a:xfrm>
        </p:spPr>
        <p:txBody>
          <a:bodyPr anchor="ctr">
            <a:normAutofit/>
          </a:bodyPr>
          <a:lstStyle/>
          <a:p>
            <a:pPr marL="342900" lvl="0" indent="-342900" algn="just"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l-GR" sz="1400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Η διγλωσσία </a:t>
            </a:r>
            <a:r>
              <a:rPr lang="el-GR" sz="1400" b="1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ενισχύει τη μαθηματική κατανόηση</a:t>
            </a:r>
            <a:r>
              <a:rPr lang="el-GR" sz="1400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ειδικά όταν οι μαθητές εργάζονται στη </a:t>
            </a:r>
            <a:r>
              <a:rPr lang="el-GR" sz="1400" b="1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μητρική τους γλώσσα</a:t>
            </a:r>
            <a:r>
              <a:rPr lang="el-GR" sz="1400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el-GR" sz="1400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l-GR" sz="1400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Οι μαθητές τείνουν να χρησιμοποιούν </a:t>
            </a:r>
            <a:r>
              <a:rPr lang="el-GR" sz="1400" b="1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πιο σύνθετες στρατηγικές</a:t>
            </a:r>
            <a:r>
              <a:rPr lang="el-GR" sz="1400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και να εκφράζουν </a:t>
            </a:r>
            <a:r>
              <a:rPr lang="el-GR" sz="1400" b="1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πιο σαφείς μαθηματικές ιδέες</a:t>
            </a:r>
            <a:r>
              <a:rPr lang="el-GR" sz="1400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στη γλώσσα με την οποία αισθάνονται πιο οικεία.</a:t>
            </a:r>
            <a:endParaRPr lang="el-GR" sz="1400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l-GR" sz="1400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Το άρθρο αναφέρεται στη </a:t>
            </a:r>
            <a:r>
              <a:rPr lang="el-GR" sz="1400" b="1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γλωσσική πρακτική της εναλλαγής γλωσσικών κωδίκων (</a:t>
            </a:r>
            <a:r>
              <a:rPr lang="el-GR" sz="1400" b="1" dirty="0" err="1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code-switching</a:t>
            </a:r>
            <a:r>
              <a:rPr lang="el-GR" sz="1400" b="1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  <a:r>
              <a:rPr lang="el-GR" sz="1400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:</a:t>
            </a:r>
            <a:endParaRPr lang="el-GR" sz="1400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spcAft>
                <a:spcPts val="10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l-GR" sz="1400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Πρόκειται για τη </a:t>
            </a:r>
            <a:r>
              <a:rPr lang="el-GR" sz="1400" b="1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δυναμική εναλλαγή μεταξύ των δύο γλωσσών</a:t>
            </a:r>
            <a:r>
              <a:rPr lang="el-GR" sz="1400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από τον ίδιο ομιλητή στο πλαίσιο της ίδιας δραστηριότητας ή συζήτησης.</a:t>
            </a:r>
            <a:endParaRPr lang="el-GR" sz="1400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spcAft>
                <a:spcPts val="10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l-GR" sz="1400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Δεν αποτελεί ένδειξη αδυναμίας ή σύγχυσης, αλλά </a:t>
            </a:r>
            <a:r>
              <a:rPr lang="el-GR" sz="1400" b="1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στρατηγική σκέψης</a:t>
            </a:r>
            <a:r>
              <a:rPr lang="el-GR" sz="1400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που βοηθά στην κατανόηση, στην ερμηνεία εννοιών και στη γλωσσική ευελιξία.</a:t>
            </a:r>
            <a:endParaRPr lang="el-GR" sz="1400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l-GR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4550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Color Cover">
            <a:extLst>
              <a:ext uri="{FF2B5EF4-FFF2-40B4-BE49-F238E27FC236}">
                <a16:creationId xmlns:a16="http://schemas.microsoft.com/office/drawing/2014/main" id="{815925C2-A704-4D47-B1C1-3FCA52512E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olor Cover">
            <a:extLst>
              <a:ext uri="{FF2B5EF4-FFF2-40B4-BE49-F238E27FC236}">
                <a16:creationId xmlns:a16="http://schemas.microsoft.com/office/drawing/2014/main" id="{01D4315C-C23C-4FD3-98DF-08C29E2292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E6B47BC-43FD-4C91-8BFF-B41B99A8A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4548176" cy="6858000"/>
            <a:chOff x="651279" y="598259"/>
            <a:chExt cx="10889442" cy="5680742"/>
          </a:xfrm>
        </p:grpSpPr>
        <p:sp>
          <p:nvSpPr>
            <p:cNvPr id="13" name="Color">
              <a:extLst>
                <a:ext uri="{FF2B5EF4-FFF2-40B4-BE49-F238E27FC236}">
                  <a16:creationId xmlns:a16="http://schemas.microsoft.com/office/drawing/2014/main" id="{13038185-AC3C-4595-945F-25311424C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75D51AA0-C095-4650-A361-B294320BFE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841248"/>
            <a:ext cx="3847200" cy="5340097"/>
          </a:xfrm>
        </p:spPr>
        <p:txBody>
          <a:bodyPr anchor="ctr">
            <a:normAutofit/>
          </a:bodyPr>
          <a:lstStyle/>
          <a:p>
            <a:r>
              <a:rPr lang="el-GR" sz="4200" b="1">
                <a:solidFill>
                  <a:schemeClr val="bg1"/>
                </a:solidFill>
              </a:rPr>
              <a:t>Πλαίσιο εφαρμογής έρευνας και παρατηρήσεις</a:t>
            </a:r>
            <a:endParaRPr lang="el-GR" sz="420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5826" y="620689"/>
            <a:ext cx="4440669" cy="604867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just">
              <a:buNone/>
            </a:pPr>
            <a:r>
              <a:rPr lang="el-GR" sz="1400" dirty="0">
                <a:solidFill>
                  <a:schemeClr val="tx2"/>
                </a:solidFill>
              </a:rPr>
              <a:t>Ο ερευνητής παρακολούθησε δίγλωσσους μαθητές (</a:t>
            </a:r>
            <a:r>
              <a:rPr lang="el-GR" sz="1400" b="1" dirty="0">
                <a:solidFill>
                  <a:schemeClr val="tx2"/>
                </a:solidFill>
              </a:rPr>
              <a:t>ισπανόφωνους  &amp; αγγλόφωνους</a:t>
            </a:r>
            <a:r>
              <a:rPr lang="el-GR" sz="1400" dirty="0">
                <a:solidFill>
                  <a:schemeClr val="tx2"/>
                </a:solidFill>
              </a:rPr>
              <a:t>) στην τάξη και στα σπίτια τους:</a:t>
            </a:r>
          </a:p>
          <a:p>
            <a:pPr marL="0" indent="0" algn="just">
              <a:buNone/>
            </a:pPr>
            <a:endParaRPr lang="el-GR" sz="1400" b="1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el-GR" sz="1400" b="1" dirty="0">
                <a:solidFill>
                  <a:schemeClr val="tx2"/>
                </a:solidFill>
              </a:rPr>
              <a:t>Στο σχολείο:</a:t>
            </a:r>
          </a:p>
          <a:p>
            <a:pPr lvl="1" algn="just"/>
            <a:r>
              <a:rPr lang="el-GR" sz="1400" dirty="0">
                <a:solidFill>
                  <a:schemeClr val="tx2"/>
                </a:solidFill>
              </a:rPr>
              <a:t>Τα παιδιά μιλούσαν </a:t>
            </a:r>
            <a:r>
              <a:rPr lang="el-GR" sz="1400" b="1" dirty="0">
                <a:solidFill>
                  <a:schemeClr val="tx2"/>
                </a:solidFill>
              </a:rPr>
              <a:t>μόνο αγγλικά </a:t>
            </a:r>
            <a:r>
              <a:rPr lang="el-GR" sz="1400" dirty="0">
                <a:solidFill>
                  <a:schemeClr val="tx2"/>
                </a:solidFill>
              </a:rPr>
              <a:t>στο μάθημα των μαθηματικών.</a:t>
            </a:r>
          </a:p>
          <a:p>
            <a:pPr lvl="1" algn="just"/>
            <a:r>
              <a:rPr lang="el-GR" sz="1400" dirty="0">
                <a:solidFill>
                  <a:schemeClr val="tx2"/>
                </a:solidFill>
              </a:rPr>
              <a:t>Τα μαθήματα ήταν </a:t>
            </a:r>
            <a:r>
              <a:rPr lang="el-GR" sz="1400" b="1" dirty="0">
                <a:solidFill>
                  <a:schemeClr val="tx2"/>
                </a:solidFill>
              </a:rPr>
              <a:t>μετωπικά</a:t>
            </a:r>
            <a:r>
              <a:rPr lang="el-GR" sz="1400" dirty="0">
                <a:solidFill>
                  <a:schemeClr val="tx2"/>
                </a:solidFill>
              </a:rPr>
              <a:t>, χωρίς ιδιαίτερη συζήτηση μεταξύ των μαθητών.</a:t>
            </a:r>
          </a:p>
          <a:p>
            <a:pPr lvl="1" algn="just"/>
            <a:r>
              <a:rPr lang="el-GR" sz="1400" dirty="0">
                <a:solidFill>
                  <a:schemeClr val="tx2"/>
                </a:solidFill>
              </a:rPr>
              <a:t>Οι δάσκαλοι ενθάρρυναν την </a:t>
            </a:r>
            <a:r>
              <a:rPr lang="el-GR" sz="1400" b="1" dirty="0">
                <a:solidFill>
                  <a:schemeClr val="tx2"/>
                </a:solidFill>
              </a:rPr>
              <a:t>απομνημόνευση</a:t>
            </a:r>
            <a:r>
              <a:rPr lang="el-GR" sz="1400" dirty="0">
                <a:solidFill>
                  <a:schemeClr val="tx2"/>
                </a:solidFill>
              </a:rPr>
              <a:t> και την </a:t>
            </a:r>
            <a:r>
              <a:rPr lang="el-GR" sz="1400" b="1" dirty="0">
                <a:solidFill>
                  <a:schemeClr val="tx2"/>
                </a:solidFill>
              </a:rPr>
              <a:t>ησυχία</a:t>
            </a:r>
            <a:r>
              <a:rPr lang="el-GR" sz="1400" dirty="0">
                <a:solidFill>
                  <a:schemeClr val="tx2"/>
                </a:solidFill>
              </a:rPr>
              <a:t>, όχι την ανοιχτή συζήτηση ή την κριτική σκέψη.</a:t>
            </a:r>
          </a:p>
          <a:p>
            <a:pPr marL="0" indent="0" algn="just">
              <a:buNone/>
            </a:pPr>
            <a:endParaRPr lang="el-GR" sz="1400" b="1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el-GR" sz="1400" b="1" dirty="0">
                <a:solidFill>
                  <a:schemeClr val="tx2"/>
                </a:solidFill>
              </a:rPr>
              <a:t>Στο σπίτι:</a:t>
            </a:r>
          </a:p>
          <a:p>
            <a:pPr lvl="1" algn="just"/>
            <a:r>
              <a:rPr lang="el-GR" sz="1400" dirty="0">
                <a:solidFill>
                  <a:schemeClr val="tx2"/>
                </a:solidFill>
              </a:rPr>
              <a:t>Τα παιδιά χρησιμοποιούσαν ελεύθερα και τις </a:t>
            </a:r>
            <a:r>
              <a:rPr lang="el-GR" sz="1400" b="1" dirty="0">
                <a:solidFill>
                  <a:schemeClr val="tx2"/>
                </a:solidFill>
              </a:rPr>
              <a:t>δύο γλώσσες</a:t>
            </a:r>
            <a:r>
              <a:rPr lang="el-GR" sz="1400" dirty="0">
                <a:solidFill>
                  <a:schemeClr val="tx2"/>
                </a:solidFill>
              </a:rPr>
              <a:t>, κυρίως τα ισπανικά.</a:t>
            </a:r>
          </a:p>
          <a:p>
            <a:pPr lvl="1" algn="just"/>
            <a:r>
              <a:rPr lang="el-GR" sz="1400" dirty="0">
                <a:solidFill>
                  <a:schemeClr val="tx2"/>
                </a:solidFill>
              </a:rPr>
              <a:t>Υπήρχε </a:t>
            </a:r>
            <a:r>
              <a:rPr lang="el-GR" sz="1400" b="1" dirty="0">
                <a:solidFill>
                  <a:schemeClr val="tx2"/>
                </a:solidFill>
              </a:rPr>
              <a:t>κοινή συμμετοχή στις καθημερινές δραστηριότητες</a:t>
            </a:r>
            <a:r>
              <a:rPr lang="el-GR" sz="1400" dirty="0">
                <a:solidFill>
                  <a:schemeClr val="tx2"/>
                </a:solidFill>
              </a:rPr>
              <a:t>: ψώνια,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l-GR" sz="1400" dirty="0">
                <a:solidFill>
                  <a:schemeClr val="tx2"/>
                </a:solidFill>
              </a:rPr>
              <a:t>μαγείρεμα, βόλτες, βιντεοπαιχνίδια, κλπ.</a:t>
            </a:r>
          </a:p>
          <a:p>
            <a:pPr lvl="1" algn="just"/>
            <a:r>
              <a:rPr lang="el-GR" sz="1400" dirty="0">
                <a:solidFill>
                  <a:schemeClr val="tx2"/>
                </a:solidFill>
              </a:rPr>
              <a:t>Οι γονείς </a:t>
            </a:r>
            <a:r>
              <a:rPr lang="el-GR" sz="1400" b="1" dirty="0">
                <a:solidFill>
                  <a:schemeClr val="tx2"/>
                </a:solidFill>
              </a:rPr>
              <a:t>υποστήριζαν τη μόρφωση</a:t>
            </a:r>
            <a:r>
              <a:rPr lang="el-GR" sz="1400" dirty="0">
                <a:solidFill>
                  <a:schemeClr val="tx2"/>
                </a:solidFill>
              </a:rPr>
              <a:t> των παιδιών, αν και πολλοί δεν μιλούσαν αγγλικά.</a:t>
            </a:r>
          </a:p>
          <a:p>
            <a:pPr marL="0" indent="0" algn="just">
              <a:buNone/>
            </a:pPr>
            <a:endParaRPr lang="el-GR" sz="14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el-GR" sz="1400" dirty="0">
                <a:solidFill>
                  <a:schemeClr val="tx2"/>
                </a:solidFill>
              </a:rPr>
              <a:t>Αυτό δείχνει </a:t>
            </a:r>
            <a:r>
              <a:rPr lang="el-GR" sz="1400" b="1" dirty="0">
                <a:solidFill>
                  <a:schemeClr val="tx2"/>
                </a:solidFill>
              </a:rPr>
              <a:t>δύο πολύ διαφορετικά ''πλαίσια πρακτικής'' </a:t>
            </a:r>
            <a:r>
              <a:rPr lang="el-GR" sz="1400" dirty="0">
                <a:solidFill>
                  <a:schemeClr val="tx2"/>
                </a:solidFill>
              </a:rPr>
              <a:t>: Στο σχολείο, αυστηρότητα και </a:t>
            </a:r>
            <a:r>
              <a:rPr lang="el-GR" sz="1400" dirty="0" err="1">
                <a:solidFill>
                  <a:schemeClr val="tx2"/>
                </a:solidFill>
              </a:rPr>
              <a:t>μονογλωσσία</a:t>
            </a:r>
            <a:r>
              <a:rPr lang="el-GR" sz="1400" dirty="0">
                <a:solidFill>
                  <a:schemeClr val="tx2"/>
                </a:solidFill>
              </a:rPr>
              <a:t>, στο σπίτι, χαλαρότητα και δίγλωσση έκφραση.</a:t>
            </a:r>
          </a:p>
        </p:txBody>
      </p:sp>
    </p:spTree>
    <p:extLst>
      <p:ext uri="{BB962C8B-B14F-4D97-AF65-F5344CB8AC3E}">
        <p14:creationId xmlns:p14="http://schemas.microsoft.com/office/powerpoint/2010/main" val="18392395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lor Cover">
            <a:extLst>
              <a:ext uri="{FF2B5EF4-FFF2-40B4-BE49-F238E27FC236}">
                <a16:creationId xmlns:a16="http://schemas.microsoft.com/office/drawing/2014/main" id="{009115B9-5BFD-478D-9C87-29ADB3AF1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8" y="0"/>
            <a:ext cx="914171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D57F946-2E03-4DE1-91F8-25BEDC6635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-2"/>
            <a:ext cx="2601175" cy="6858000"/>
            <a:chOff x="651279" y="598259"/>
            <a:chExt cx="10889442" cy="5680742"/>
          </a:xfrm>
        </p:grpSpPr>
        <p:sp>
          <p:nvSpPr>
            <p:cNvPr id="35" name="Color">
              <a:extLst>
                <a:ext uri="{FF2B5EF4-FFF2-40B4-BE49-F238E27FC236}">
                  <a16:creationId xmlns:a16="http://schemas.microsoft.com/office/drawing/2014/main" id="{1598881B-E007-4AAF-BA50-0AD6182192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Color">
              <a:extLst>
                <a:ext uri="{FF2B5EF4-FFF2-40B4-BE49-F238E27FC236}">
                  <a16:creationId xmlns:a16="http://schemas.microsoft.com/office/drawing/2014/main" id="{87A6DD9E-16A5-46AE-A522-D46D6BEDF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8" y="1020364"/>
            <a:ext cx="2632110" cy="4161800"/>
          </a:xfrm>
        </p:spPr>
        <p:txBody>
          <a:bodyPr anchor="ctr">
            <a:normAutofit/>
          </a:bodyPr>
          <a:lstStyle/>
          <a:p>
            <a:r>
              <a:rPr lang="el-GR" sz="3200" b="1" dirty="0">
                <a:solidFill>
                  <a:schemeClr val="bg1"/>
                </a:solidFill>
              </a:rPr>
              <a:t>Δημιουργία μαθηματικών προβλημάτων βασισμένων στις εμπειρίες των μαθητών</a:t>
            </a:r>
            <a:endParaRPr lang="el-GR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3300" y="841247"/>
            <a:ext cx="5479139" cy="517442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just">
              <a:buNone/>
            </a:pPr>
            <a:endParaRPr lang="el-GR" sz="1600" dirty="0">
              <a:solidFill>
                <a:schemeClr val="tx2"/>
              </a:solidFill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l-GR" sz="1600" dirty="0">
                <a:solidFill>
                  <a:schemeClr val="tx2"/>
                </a:solidFill>
              </a:rPr>
              <a:t>Ο ερευνητής σχεδίασε </a:t>
            </a:r>
            <a:r>
              <a:rPr lang="el-GR" sz="1600" b="1" dirty="0">
                <a:solidFill>
                  <a:schemeClr val="tx2"/>
                </a:solidFill>
              </a:rPr>
              <a:t>οκτώ μαθηματικά προβλήματα </a:t>
            </a:r>
            <a:r>
              <a:rPr lang="el-GR" sz="1600" dirty="0">
                <a:solidFill>
                  <a:schemeClr val="tx2"/>
                </a:solidFill>
              </a:rPr>
              <a:t>σε δύο γλώσσες, με βάση τις καθημερινές εμπειρίες των παιδιών. Τα προβλήματα χωρίστηκαν σε: </a:t>
            </a:r>
          </a:p>
          <a:p>
            <a:pPr lvl="1" algn="just"/>
            <a:r>
              <a:rPr lang="el-GR" sz="1600" b="1" dirty="0">
                <a:solidFill>
                  <a:schemeClr val="tx2"/>
                </a:solidFill>
              </a:rPr>
              <a:t>Οικεία</a:t>
            </a:r>
            <a:r>
              <a:rPr lang="el-GR" sz="1600" dirty="0">
                <a:solidFill>
                  <a:schemeClr val="tx2"/>
                </a:solidFill>
              </a:rPr>
              <a:t> (</a:t>
            </a:r>
            <a:r>
              <a:rPr lang="el-GR" sz="1600" dirty="0" err="1">
                <a:solidFill>
                  <a:schemeClr val="tx2"/>
                </a:solidFill>
              </a:rPr>
              <a:t>familiar</a:t>
            </a:r>
            <a:r>
              <a:rPr lang="el-GR" sz="1600" dirty="0">
                <a:solidFill>
                  <a:schemeClr val="tx2"/>
                </a:solidFill>
              </a:rPr>
              <a:t>) – π.χ. προετοιμασία φαγητού, βιντεοπαιχνίδια, οικογενειακές υποχρεώσεις.</a:t>
            </a:r>
          </a:p>
          <a:p>
            <a:pPr lvl="1" algn="just"/>
            <a:r>
              <a:rPr lang="el-GR" sz="1600" b="1" dirty="0">
                <a:solidFill>
                  <a:schemeClr val="tx2"/>
                </a:solidFill>
              </a:rPr>
              <a:t>Μη οικεία </a:t>
            </a:r>
            <a:r>
              <a:rPr lang="el-GR" sz="1600" dirty="0">
                <a:solidFill>
                  <a:schemeClr val="tx2"/>
                </a:solidFill>
              </a:rPr>
              <a:t>(</a:t>
            </a:r>
            <a:r>
              <a:rPr lang="el-GR" sz="1600" dirty="0" err="1">
                <a:solidFill>
                  <a:schemeClr val="tx2"/>
                </a:solidFill>
              </a:rPr>
              <a:t>unfamiliar</a:t>
            </a:r>
            <a:r>
              <a:rPr lang="el-GR" sz="1600" dirty="0">
                <a:solidFill>
                  <a:schemeClr val="tx2"/>
                </a:solidFill>
              </a:rPr>
              <a:t>) – π.χ. επιχειρηματικά σενάρια, τυπικές εμπορικές καταστάσεις.</a:t>
            </a:r>
          </a:p>
          <a:p>
            <a:pPr marL="0" indent="0" algn="just">
              <a:buNone/>
            </a:pPr>
            <a:endParaRPr lang="el-GR" sz="1600" dirty="0">
              <a:solidFill>
                <a:schemeClr val="tx2"/>
              </a:solidFill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l-GR" sz="1600" dirty="0">
                <a:solidFill>
                  <a:schemeClr val="tx2"/>
                </a:solidFill>
              </a:rPr>
              <a:t>Για κάθε πρόβλημα:</a:t>
            </a:r>
          </a:p>
          <a:p>
            <a:pPr lvl="1" algn="just"/>
            <a:r>
              <a:rPr lang="el-GR" sz="1600" dirty="0">
                <a:solidFill>
                  <a:schemeClr val="tx2"/>
                </a:solidFill>
              </a:rPr>
              <a:t>Οι μαθητές έπρεπε να καταλάβουν </a:t>
            </a:r>
            <a:r>
              <a:rPr lang="el-GR" sz="1600" b="1" dirty="0">
                <a:solidFill>
                  <a:schemeClr val="tx2"/>
                </a:solidFill>
              </a:rPr>
              <a:t>τη σημασία του πλαισίου </a:t>
            </a:r>
            <a:r>
              <a:rPr lang="el-GR" sz="1600" dirty="0">
                <a:solidFill>
                  <a:schemeClr val="tx2"/>
                </a:solidFill>
              </a:rPr>
              <a:t>και να το </a:t>
            </a:r>
            <a:r>
              <a:rPr lang="el-GR" sz="1600" b="1" dirty="0" err="1">
                <a:solidFill>
                  <a:schemeClr val="tx2"/>
                </a:solidFill>
              </a:rPr>
              <a:t>μαθηματικοποιήσουν</a:t>
            </a:r>
            <a:r>
              <a:rPr lang="el-GR" sz="1600" dirty="0">
                <a:solidFill>
                  <a:schemeClr val="tx2"/>
                </a:solidFill>
              </a:rPr>
              <a:t> (δηλαδή να βρουν πώς ''δουλεύει'' μαθηματικά).</a:t>
            </a:r>
            <a:endParaRPr lang="el-GR" sz="1600" dirty="0">
              <a:solidFill>
                <a:schemeClr val="tx2"/>
              </a:solidFill>
              <a:ea typeface="Calibri"/>
              <a:cs typeface="Calibri"/>
            </a:endParaRPr>
          </a:p>
          <a:p>
            <a:pPr lvl="1" algn="just"/>
            <a:r>
              <a:rPr lang="el-GR" sz="1600" dirty="0">
                <a:solidFill>
                  <a:schemeClr val="tx2"/>
                </a:solidFill>
              </a:rPr>
              <a:t>Ο ερευνητής απέφυγε να δώσει όλη την πληροφορία, ώστε οι μαθητές να ενεργοποιήσουν τη δική τους γνώση.</a:t>
            </a:r>
          </a:p>
          <a:p>
            <a:pPr marL="457200" lvl="1" indent="0" algn="just">
              <a:buNone/>
            </a:pPr>
            <a:endParaRPr lang="el-GR" sz="1600" dirty="0">
              <a:solidFill>
                <a:schemeClr val="tx2"/>
              </a:solidFill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l-GR" sz="1600" dirty="0">
                <a:solidFill>
                  <a:schemeClr val="tx2"/>
                </a:solidFill>
              </a:rPr>
              <a:t>Η πρόκληση ήταν να δει </a:t>
            </a:r>
            <a:r>
              <a:rPr lang="el-GR" sz="1600" b="1" dirty="0">
                <a:solidFill>
                  <a:schemeClr val="tx2"/>
                </a:solidFill>
              </a:rPr>
              <a:t>πώς οι μαθητές αντιδρούν σε οικεία και σε μη οικεία πλαίσια</a:t>
            </a:r>
            <a:r>
              <a:rPr lang="el-GR" sz="1600" dirty="0">
                <a:solidFill>
                  <a:schemeClr val="tx2"/>
                </a:solidFill>
              </a:rPr>
              <a:t> – και </a:t>
            </a:r>
            <a:r>
              <a:rPr lang="el-GR" sz="1600" b="1" dirty="0">
                <a:solidFill>
                  <a:schemeClr val="tx2"/>
                </a:solidFill>
              </a:rPr>
              <a:t>σε ποια γλώσσα δουλεύουν καλύτερα</a:t>
            </a:r>
            <a:r>
              <a:rPr lang="el-GR" sz="160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05894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806" y="404664"/>
            <a:ext cx="8676456" cy="1143000"/>
          </a:xfrm>
        </p:spPr>
        <p:txBody>
          <a:bodyPr>
            <a:normAutofit/>
          </a:bodyPr>
          <a:lstStyle/>
          <a:p>
            <a:r>
              <a:rPr lang="el-GR" sz="3100" b="1" dirty="0"/>
              <a:t>Διεξαγωγή συνεντεύξεων – Ανάλυση συνομιλιών</a:t>
            </a:r>
            <a:endParaRPr lang="el-GR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BC2C19C-0681-3781-87ED-7D4A7467A3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2400140"/>
              </p:ext>
            </p:extLst>
          </p:nvPr>
        </p:nvGraphicFramePr>
        <p:xfrm>
          <a:off x="333872" y="1547664"/>
          <a:ext cx="849694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290477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D2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 descr="Εικόνα που περιέχει κείμενο, στιγμιότυπο οθόνης, κύκλος, γραμματοσειρά&#10;&#10;Το περιεχόμενο που δημιουργείται από ΑΙ μπορεί να μην είναι σωστό.">
            <a:extLst>
              <a:ext uri="{FF2B5EF4-FFF2-40B4-BE49-F238E27FC236}">
                <a16:creationId xmlns:a16="http://schemas.microsoft.com/office/drawing/2014/main" id="{62A56CFD-2DCC-F92B-9F10-8DEB48B410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267" y="450327"/>
            <a:ext cx="6530857" cy="2525701"/>
          </a:xfrm>
          <a:prstGeom prst="rect">
            <a:avLst/>
          </a:prstGeom>
        </p:spPr>
      </p:pic>
      <p:pic>
        <p:nvPicPr>
          <p:cNvPr id="4" name="Θέση περιεχομένου 3" descr="Εικόνα που περιέχει κείμενο, στιγμιότυπο οθόνης, κύκλος, γραμματοσειρά&#10;&#10;Το περιεχόμενο που δημιουργείται από ΑΙ μπορεί να μην είναι σωστό.">
            <a:extLst>
              <a:ext uri="{FF2B5EF4-FFF2-40B4-BE49-F238E27FC236}">
                <a16:creationId xmlns:a16="http://schemas.microsoft.com/office/drawing/2014/main" id="{B5C97F82-8A98-F0BE-E86E-D7DB80306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156" y="3908023"/>
            <a:ext cx="6545234" cy="249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022911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A8CC497-82C5-CC35-9E09-690771483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 b="1" dirty="0">
                <a:latin typeface="Calibri"/>
                <a:ea typeface="Calibri"/>
                <a:cs typeface="Calibri"/>
              </a:rPr>
              <a:t>Δράσεις επανεφεύρεσης δίγλωσσων μαθητών</a:t>
            </a:r>
          </a:p>
        </p:txBody>
      </p:sp>
      <p:graphicFrame>
        <p:nvGraphicFramePr>
          <p:cNvPr id="5" name="Θέση περιεχομένου 2">
            <a:extLst>
              <a:ext uri="{FF2B5EF4-FFF2-40B4-BE49-F238E27FC236}">
                <a16:creationId xmlns:a16="http://schemas.microsoft.com/office/drawing/2014/main" id="{A415C192-8D82-7DA7-12E5-79BF5DED0E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7736389"/>
              </p:ext>
            </p:extLst>
          </p:nvPr>
        </p:nvGraphicFramePr>
        <p:xfrm>
          <a:off x="148087" y="1772816"/>
          <a:ext cx="8847826" cy="495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037901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2929</TotalTime>
  <Words>1137</Words>
  <Application>Microsoft Office PowerPoint</Application>
  <PresentationFormat>Προβολή στην οθόνη (4:3)</PresentationFormat>
  <Paragraphs>89</Paragraphs>
  <Slides>12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8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21" baseType="lpstr">
      <vt:lpstr>Aptos</vt:lpstr>
      <vt:lpstr>Aptos Display</vt:lpstr>
      <vt:lpstr>Arial</vt:lpstr>
      <vt:lpstr>Calibri</vt:lpstr>
      <vt:lpstr>Cambria</vt:lpstr>
      <vt:lpstr>Courier New</vt:lpstr>
      <vt:lpstr>Symbol</vt:lpstr>
      <vt:lpstr>Wingdings</vt:lpstr>
      <vt:lpstr>Θέμα του Office</vt:lpstr>
      <vt:lpstr>Domínguez, H. (2011). Using what matters to students in bilingual mathematics problems. Educational Studies in Mathematics, 76(3), 305-328.</vt:lpstr>
      <vt:lpstr>Παρουσίαση του PowerPoint</vt:lpstr>
      <vt:lpstr> </vt:lpstr>
      <vt:lpstr>Ο Ρόλος της Διγλωσσίας </vt:lpstr>
      <vt:lpstr>Πλαίσιο εφαρμογής έρευνας και παρατηρήσεις</vt:lpstr>
      <vt:lpstr>Δημιουργία μαθηματικών προβλημάτων βασισμένων στις εμπειρίες των μαθητών</vt:lpstr>
      <vt:lpstr>Διεξαγωγή συνεντεύξεων – Ανάλυση συνομιλιών</vt:lpstr>
      <vt:lpstr>Παρουσίαση του PowerPoint</vt:lpstr>
      <vt:lpstr>Δράσεις επανεφεύρεσης δίγλωσσων μαθητών</vt:lpstr>
      <vt:lpstr>Δράσεις αναπαραγωγής δίγλωσσων μαθητών </vt:lpstr>
      <vt:lpstr>ΑΠΟΤΕΛΕΣΜΑΤΑ –  ΣΥΖΗΤΗΣΗ </vt:lpstr>
      <vt:lpstr>Σας ευχαριστούμε για την προσοχή σας!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¨Using what matters to students in bilingual mathematics problems¨</dc:title>
  <dc:creator>Αnastasia</dc:creator>
  <cp:lastModifiedBy>Christine Bitsidi</cp:lastModifiedBy>
  <cp:revision>138</cp:revision>
  <dcterms:created xsi:type="dcterms:W3CDTF">2025-04-24T15:54:17Z</dcterms:created>
  <dcterms:modified xsi:type="dcterms:W3CDTF">2025-04-27T16:12:37Z</dcterms:modified>
</cp:coreProperties>
</file>