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23" r:id="rId3"/>
    <p:sldId id="471" r:id="rId4"/>
    <p:sldId id="495" r:id="rId5"/>
    <p:sldId id="491" r:id="rId6"/>
    <p:sldId id="496" r:id="rId7"/>
    <p:sldId id="493" r:id="rId8"/>
    <p:sldId id="494" r:id="rId9"/>
    <p:sldId id="49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2439"/>
    <p:restoredTop sz="90909" autoAdjust="0"/>
  </p:normalViewPr>
  <p:slideViewPr>
    <p:cSldViewPr>
      <p:cViewPr varScale="1">
        <p:scale>
          <a:sx n="69" d="100"/>
          <a:sy n="69" d="100"/>
        </p:scale>
        <p:origin x="1603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15DE98-67C1-4B26-A280-ABDB793E853A}" type="datetimeFigureOut">
              <a:rPr lang="el-GR" smtClean="0"/>
              <a:pPr/>
              <a:t>14/2/2023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8DB8E-8E88-4153-900B-AAC8CBE9319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8786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82DF4-CAD2-7A4D-8A5D-9E2862810594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71B65-F0CE-094F-A75B-68E5B9CE8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7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582F-FFD4-4210-803F-2A205DB0647B}" type="datetime1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E7AA-34A4-4C56-B845-9D69A9C4B5FC}" type="datetime1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48D0-85E1-4474-9528-EEB59C983D21}" type="datetime1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794-3172-4C7F-9C3F-C151699B86B4}" type="datetime1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F7AC-98EF-436F-A371-BB94B54F3B8B}" type="datetime1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5178-47C0-4155-8220-78AF8FFE9132}" type="datetime1">
              <a:rPr lang="en-US" smtClean="0"/>
              <a:pPr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2A45-3E0A-4320-8ECF-E94FAB6FF302}" type="datetime1">
              <a:rPr lang="en-US" smtClean="0"/>
              <a:pPr/>
              <a:t>2/14/2023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6521-5878-4C18-92B6-C97F1724825C}" type="datetime1">
              <a:rPr lang="en-US" smtClean="0"/>
              <a:pPr/>
              <a:t>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CA819-0868-4CC4-A201-DFDA61085492}" type="datetime1">
              <a:rPr lang="en-US" smtClean="0"/>
              <a:pPr/>
              <a:t>2/14/2023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1E24-9124-428E-A4FC-E453CEA8C7F1}" type="datetime1">
              <a:rPr lang="en-US" smtClean="0"/>
              <a:pPr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B246-470E-4BB7-ADBC-6ABB37FDE6A4}" type="datetime1">
              <a:rPr lang="en-US" smtClean="0"/>
              <a:pPr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EF294-C517-4B0F-92A2-2EB268C8B824}" type="datetime1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0gbw-Ur_d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90800"/>
            <a:ext cx="7772400" cy="2667000"/>
          </a:xfrm>
        </p:spPr>
        <p:txBody>
          <a:bodyPr>
            <a:normAutofit/>
          </a:bodyPr>
          <a:lstStyle/>
          <a:p>
            <a:r>
              <a:rPr lang="el-GR" sz="3200" dirty="0"/>
              <a:t> </a:t>
            </a:r>
            <a:r>
              <a:rPr lang="el-GR" sz="3200" b="1" dirty="0">
                <a:solidFill>
                  <a:srgbClr val="0070C0"/>
                </a:solidFill>
              </a:rPr>
              <a:t>Η διδασκαλία </a:t>
            </a:r>
            <a:br>
              <a:rPr lang="el-GR" sz="3200" b="1" dirty="0">
                <a:solidFill>
                  <a:srgbClr val="0070C0"/>
                </a:solidFill>
              </a:rPr>
            </a:br>
            <a:r>
              <a:rPr lang="el-GR" sz="3200" b="1" dirty="0">
                <a:solidFill>
                  <a:srgbClr val="0070C0"/>
                </a:solidFill>
              </a:rPr>
              <a:t>του </a:t>
            </a:r>
            <a:br>
              <a:rPr lang="el-GR" sz="3200" b="1" dirty="0">
                <a:solidFill>
                  <a:srgbClr val="0070C0"/>
                </a:solidFill>
              </a:rPr>
            </a:br>
            <a:r>
              <a:rPr lang="en-US" sz="3200" b="1" dirty="0" err="1">
                <a:solidFill>
                  <a:srgbClr val="0070C0"/>
                </a:solidFill>
              </a:rPr>
              <a:t>Polya</a:t>
            </a:r>
            <a:r>
              <a:rPr lang="el-GR" sz="3200" b="1" dirty="0">
                <a:solidFill>
                  <a:srgbClr val="0070C0"/>
                </a:solidFill>
              </a:rPr>
              <a:t> </a:t>
            </a:r>
            <a:br>
              <a:rPr lang="el-GR" sz="3200" b="1" dirty="0">
                <a:solidFill>
                  <a:srgbClr val="0070C0"/>
                </a:solidFill>
              </a:rPr>
            </a:br>
            <a:endParaRPr lang="en-US" sz="3200" b="1" dirty="0">
              <a:solidFill>
                <a:srgbClr val="0070C0"/>
              </a:solidFill>
            </a:endParaRPr>
          </a:p>
        </p:txBody>
      </p:sp>
      <p:pic>
        <p:nvPicPr>
          <p:cNvPr id="31746" name="Picture 2" descr="Math Stack Exchan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23622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81000" y="914401"/>
            <a:ext cx="5257800" cy="3429000"/>
          </a:xfrm>
        </p:spPr>
        <p:txBody>
          <a:bodyPr>
            <a:normAutofit/>
          </a:bodyPr>
          <a:lstStyle/>
          <a:p>
            <a:endParaRPr lang="el-GR" dirty="0"/>
          </a:p>
          <a:p>
            <a:pPr marL="0" indent="0">
              <a:buNone/>
            </a:pPr>
            <a:r>
              <a:rPr lang="el-GR" i="1" dirty="0"/>
              <a:t>«Διδασκαλία είναι το να δίνεις ευκαιρίες στους μαθητές να ανακαλύπτουν πράγματα μόνοι τους»</a:t>
            </a:r>
            <a:endParaRPr lang="en-US" i="1" dirty="0"/>
          </a:p>
        </p:txBody>
      </p:sp>
      <p:pic>
        <p:nvPicPr>
          <p:cNvPr id="25602" name="Picture 2" descr="George Pólya ca 19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228600"/>
            <a:ext cx="1981200" cy="2076450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6523090" y="2667000"/>
            <a:ext cx="2620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George </a:t>
            </a:r>
            <a:r>
              <a:rPr lang="en-US" dirty="0" err="1"/>
              <a:t>Pólya</a:t>
            </a:r>
            <a:r>
              <a:rPr lang="en-US" dirty="0"/>
              <a:t> (1887-1985)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πρόβλημα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92500" lnSpcReduction="20000"/>
          </a:bodyPr>
          <a:lstStyle/>
          <a:p>
            <a:pPr marL="342900" lvl="1" indent="-342900">
              <a:buNone/>
            </a:pPr>
            <a:r>
              <a:rPr lang="el-GR" dirty="0"/>
              <a:t>Ο </a:t>
            </a:r>
            <a:r>
              <a:rPr lang="en-US" dirty="0" err="1"/>
              <a:t>Polya</a:t>
            </a:r>
            <a:r>
              <a:rPr lang="en-US" dirty="0"/>
              <a:t> </a:t>
            </a:r>
            <a:r>
              <a:rPr lang="el-GR" dirty="0"/>
              <a:t>διδάσκει στους μαθητές του το παρακάτω πρόβλημα Στερεομετρίας: </a:t>
            </a:r>
          </a:p>
          <a:p>
            <a:pPr marL="342900" lvl="1" indent="-342900">
              <a:buNone/>
            </a:pPr>
            <a:endParaRPr lang="el-GR" i="1" dirty="0">
              <a:solidFill>
                <a:srgbClr val="7030A0"/>
              </a:solidFill>
            </a:endParaRPr>
          </a:p>
          <a:p>
            <a:pPr marL="342900" lvl="1" indent="-342900">
              <a:buNone/>
            </a:pPr>
            <a:r>
              <a:rPr lang="el-GR" i="1" dirty="0">
                <a:solidFill>
                  <a:srgbClr val="7030A0"/>
                </a:solidFill>
              </a:rPr>
              <a:t>«Σε πόσα μέρη διαιρείται ο χώρος από 5 επίπεδα;»</a:t>
            </a:r>
          </a:p>
          <a:p>
            <a:pPr marL="342900" lvl="1" indent="-342900">
              <a:buNone/>
            </a:pPr>
            <a:endParaRPr lang="el-GR" i="1" dirty="0">
              <a:solidFill>
                <a:srgbClr val="7030A0"/>
              </a:solidFill>
            </a:endParaRPr>
          </a:p>
          <a:p>
            <a:pPr marL="342900" lvl="1" indent="-342900">
              <a:buNone/>
            </a:pPr>
            <a:r>
              <a:rPr lang="el-GR" i="1" dirty="0">
                <a:solidFill>
                  <a:srgbClr val="7030A0"/>
                </a:solidFill>
              </a:rPr>
              <a:t> (</a:t>
            </a:r>
            <a:r>
              <a:rPr lang="en-US" i="1" dirty="0">
                <a:solidFill>
                  <a:srgbClr val="7030A0"/>
                </a:solidFill>
              </a:rPr>
              <a:t>in how many parts 5 planes</a:t>
            </a:r>
            <a:r>
              <a:rPr lang="el-GR" i="1" dirty="0">
                <a:solidFill>
                  <a:srgbClr val="7030A0"/>
                </a:solidFill>
              </a:rPr>
              <a:t> </a:t>
            </a:r>
            <a:r>
              <a:rPr lang="en-US" i="1" dirty="0">
                <a:solidFill>
                  <a:srgbClr val="7030A0"/>
                </a:solidFill>
              </a:rPr>
              <a:t>divide the space?</a:t>
            </a:r>
            <a:r>
              <a:rPr lang="el-GR" i="1" dirty="0">
                <a:solidFill>
                  <a:srgbClr val="7030A0"/>
                </a:solidFill>
              </a:rPr>
              <a:t>)</a:t>
            </a:r>
            <a:endParaRPr lang="el-GR" i="1" dirty="0"/>
          </a:p>
          <a:p>
            <a:pPr marL="342900" lvl="1" indent="-342900">
              <a:buNone/>
            </a:pPr>
            <a:endParaRPr lang="el-GR" i="1" dirty="0"/>
          </a:p>
          <a:p>
            <a:pPr marL="342900" lvl="1" indent="-342900">
              <a:buNone/>
            </a:pPr>
            <a:endParaRPr lang="el-GR" sz="2400" i="1" dirty="0"/>
          </a:p>
          <a:p>
            <a:pPr marL="342900" lvl="1" indent="-342900">
              <a:buNone/>
            </a:pPr>
            <a:r>
              <a:rPr lang="el-GR" sz="2400" i="1" dirty="0"/>
              <a:t>Μπορείτε να δείτε τη διδασκαλία του </a:t>
            </a:r>
            <a:r>
              <a:rPr lang="en-US" sz="2400" i="1" dirty="0" err="1"/>
              <a:t>Polya</a:t>
            </a:r>
            <a:r>
              <a:rPr lang="en-US" sz="2400" i="1" dirty="0"/>
              <a:t> </a:t>
            </a:r>
            <a:r>
              <a:rPr lang="el-GR" sz="2400" i="1" dirty="0"/>
              <a:t>στο </a:t>
            </a:r>
            <a:endParaRPr lang="en-US" sz="2400" i="1" dirty="0"/>
          </a:p>
          <a:p>
            <a:pPr marL="342900" lvl="1" indent="-34290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800" dirty="0">
                <a:hlinkClick r:id="rId2"/>
              </a:rPr>
              <a:t>https://www.youtube.com/watch?v=h0gbw-Ur_do</a:t>
            </a:r>
            <a:r>
              <a:rPr lang="el-GR" sz="2800" dirty="0"/>
              <a:t> [9:00-52:00]</a:t>
            </a:r>
            <a:endParaRPr lang="en-US" sz="2800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76381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9B58840-63CC-D527-908E-BF96FEE61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6781800" cy="771188"/>
          </a:xfrm>
        </p:spPr>
        <p:txBody>
          <a:bodyPr>
            <a:normAutofit fontScale="90000"/>
          </a:bodyPr>
          <a:lstStyle/>
          <a:p>
            <a:r>
              <a:rPr lang="el-GR" b="1" dirty="0" err="1">
                <a:solidFill>
                  <a:srgbClr val="0070C0"/>
                </a:solidFill>
              </a:rPr>
              <a:t>Ευρετικές</a:t>
            </a:r>
            <a:r>
              <a:rPr lang="el-GR" b="1" dirty="0">
                <a:solidFill>
                  <a:srgbClr val="0070C0"/>
                </a:solidFill>
              </a:rPr>
              <a:t> στρατηγικές-πορεία επίλυσης 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xmlns="" id="{148EF315-04A3-4D1E-E3CD-40AB94C41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0"/>
            <a:ext cx="4953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sz="2200" dirty="0"/>
              <a:t>Επίλυση απλούστερων προβλημάτων</a:t>
            </a:r>
          </a:p>
          <a:p>
            <a:pPr lvl="2" indent="-285750"/>
            <a:r>
              <a:rPr lang="el-GR" sz="1800" dirty="0"/>
              <a:t>Σε πόσα μέρη χωρίζει τον χώρο 1 επίπεδο, 2 επίπεδα, 3 επίπεδα;</a:t>
            </a:r>
          </a:p>
          <a:p>
            <a:pPr lvl="2" indent="-285750"/>
            <a:r>
              <a:rPr lang="el-GR" sz="1800" i="1" dirty="0"/>
              <a:t>Πέρασμα από τον 3Δ χώρο στον 2Δ χώρο και στη συνέχεια στον Μονοδιάστατο χώρο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sz="2200" dirty="0"/>
              <a:t>Παρατήρηση της σχέσης ανάμεσα στα μοτίβα που δημιουργούνται σε κάθε χώρο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sz="2200" dirty="0"/>
              <a:t>Δημιουργία εικασίας και έλεγχός της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xmlns="" id="{ACC97AE0-875D-ABFC-3DAA-9A69F43527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1143000"/>
            <a:ext cx="3749676" cy="187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7 - Εικόνα">
            <a:extLst>
              <a:ext uri="{FF2B5EF4-FFF2-40B4-BE49-F238E27FC236}">
                <a16:creationId xmlns:a16="http://schemas.microsoft.com/office/drawing/2014/main" xmlns="" id="{9C47CEEF-3647-0D3F-1D25-D0A00E499462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3702" y="3232063"/>
            <a:ext cx="3482976" cy="2005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>
            <a:extLst>
              <a:ext uri="{FF2B5EF4-FFF2-40B4-BE49-F238E27FC236}">
                <a16:creationId xmlns:a16="http://schemas.microsoft.com/office/drawing/2014/main" xmlns="" id="{5B9DD5FC-BD82-4DC4-7517-D8877C2689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5472080"/>
            <a:ext cx="2162175" cy="1451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Θέση περιεχομένου 2">
            <a:extLst>
              <a:ext uri="{FF2B5EF4-FFF2-40B4-BE49-F238E27FC236}">
                <a16:creationId xmlns:a16="http://schemas.microsoft.com/office/drawing/2014/main" xmlns="" id="{F23C0624-8DCA-EE36-A490-574BCD328248}"/>
              </a:ext>
            </a:extLst>
          </p:cNvPr>
          <p:cNvSpPr txBox="1">
            <a:spLocks/>
          </p:cNvSpPr>
          <p:nvPr/>
        </p:nvSpPr>
        <p:spPr>
          <a:xfrm>
            <a:off x="7695646" y="5863971"/>
            <a:ext cx="1282702" cy="53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400" dirty="0"/>
              <a:t>Γραμμή/σημείο</a:t>
            </a:r>
          </a:p>
        </p:txBody>
      </p:sp>
      <p:cxnSp>
        <p:nvCxnSpPr>
          <p:cNvPr id="12" name="Ευθύγραμμο βέλος σύνδεσης 11">
            <a:extLst>
              <a:ext uri="{FF2B5EF4-FFF2-40B4-BE49-F238E27FC236}">
                <a16:creationId xmlns:a16="http://schemas.microsoft.com/office/drawing/2014/main" xmlns="" id="{ABFB9DBB-2773-1DA3-EA40-3A1D0800C2D5}"/>
              </a:ext>
            </a:extLst>
          </p:cNvPr>
          <p:cNvCxnSpPr>
            <a:cxnSpLocks/>
          </p:cNvCxnSpPr>
          <p:nvPr/>
        </p:nvCxnSpPr>
        <p:spPr>
          <a:xfrm>
            <a:off x="4572000" y="3115012"/>
            <a:ext cx="1447800" cy="7711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Ευθύγραμμο βέλος σύνδεσης 13">
            <a:extLst>
              <a:ext uri="{FF2B5EF4-FFF2-40B4-BE49-F238E27FC236}">
                <a16:creationId xmlns:a16="http://schemas.microsoft.com/office/drawing/2014/main" xmlns="" id="{9D704374-EF09-E034-61B7-A130CE0339B3}"/>
              </a:ext>
            </a:extLst>
          </p:cNvPr>
          <p:cNvCxnSpPr>
            <a:cxnSpLocks/>
          </p:cNvCxnSpPr>
          <p:nvPr/>
        </p:nvCxnSpPr>
        <p:spPr>
          <a:xfrm>
            <a:off x="3733801" y="3565429"/>
            <a:ext cx="1702421" cy="24158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034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8904" y="218500"/>
            <a:ext cx="4800600" cy="1534100"/>
          </a:xfrm>
        </p:spPr>
        <p:txBody>
          <a:bodyPr>
            <a:normAutofit/>
          </a:bodyPr>
          <a:lstStyle/>
          <a:p>
            <a:r>
              <a:rPr lang="el-GR" sz="3000" dirty="0"/>
              <a:t>Από την </a:t>
            </a:r>
            <a:r>
              <a:rPr lang="el-GR" sz="3000" dirty="0">
                <a:solidFill>
                  <a:srgbClr val="7030A0"/>
                </a:solidFill>
              </a:rPr>
              <a:t>τυχαί</a:t>
            </a:r>
            <a:r>
              <a:rPr lang="el-GR" sz="3000" dirty="0"/>
              <a:t>α εικασία στην </a:t>
            </a:r>
            <a:r>
              <a:rPr lang="el-GR" sz="3000" dirty="0">
                <a:solidFill>
                  <a:srgbClr val="00B050"/>
                </a:solidFill>
              </a:rPr>
              <a:t>αιτιολογημένη</a:t>
            </a:r>
            <a:r>
              <a:rPr lang="el-GR" sz="3000" dirty="0"/>
              <a:t> εικασία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0" y="1759686"/>
            <a:ext cx="419100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l-GR" sz="2400" dirty="0">
                <a:solidFill>
                  <a:srgbClr val="7030A0"/>
                </a:solidFill>
              </a:rPr>
              <a:t>Είδη εικασιών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l-GR" sz="2400" dirty="0">
              <a:solidFill>
                <a:srgbClr val="7030A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7030A0"/>
                </a:solidFill>
              </a:rPr>
              <a:t>Wild guess </a:t>
            </a:r>
            <a:r>
              <a:rPr lang="en-US" sz="2400" i="1" dirty="0">
                <a:solidFill>
                  <a:srgbClr val="7030A0"/>
                </a:solidFill>
              </a:rPr>
              <a:t>(</a:t>
            </a:r>
            <a:r>
              <a:rPr lang="el-GR" sz="2400" i="1" dirty="0">
                <a:solidFill>
                  <a:srgbClr val="7030A0"/>
                </a:solidFill>
              </a:rPr>
              <a:t>τυχαία εικασία) –αφήνει τους μαθητές του να κάνουν τυχαίες εικασίες στην αρχή</a:t>
            </a:r>
            <a:endParaRPr lang="en-US" sz="2400" i="1" dirty="0">
              <a:solidFill>
                <a:srgbClr val="7030A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l-GR" sz="2400" dirty="0">
              <a:solidFill>
                <a:srgbClr val="7030A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7030A0"/>
                </a:solidFill>
              </a:rPr>
              <a:t>Οδηγεί τους μαθητές του σε </a:t>
            </a:r>
            <a:r>
              <a:rPr lang="en-US" sz="2400" dirty="0">
                <a:solidFill>
                  <a:srgbClr val="7030A0"/>
                </a:solidFill>
              </a:rPr>
              <a:t>Reasonable guess</a:t>
            </a:r>
            <a:r>
              <a:rPr lang="el-GR" sz="2400" dirty="0">
                <a:solidFill>
                  <a:srgbClr val="7030A0"/>
                </a:solidFill>
              </a:rPr>
              <a:t> </a:t>
            </a:r>
          </a:p>
          <a:p>
            <a:pPr lvl="1"/>
            <a:endParaRPr lang="el-GR" sz="2400" dirty="0">
              <a:solidFill>
                <a:srgbClr val="7030A0"/>
              </a:solidFill>
            </a:endParaRPr>
          </a:p>
          <a:p>
            <a:pPr lvl="1"/>
            <a:r>
              <a:rPr lang="el-GR" sz="2400" dirty="0">
                <a:solidFill>
                  <a:srgbClr val="7030A0"/>
                </a:solidFill>
              </a:rPr>
              <a:t>(</a:t>
            </a:r>
            <a:r>
              <a:rPr lang="el-GR" sz="2400" i="1" dirty="0">
                <a:solidFill>
                  <a:srgbClr val="7030A0"/>
                </a:solidFill>
              </a:rPr>
              <a:t>αιτιολογημένες εικασίες)</a:t>
            </a:r>
            <a:endParaRPr lang="el-GR" dirty="0"/>
          </a:p>
          <a:p>
            <a:pPr lvl="1"/>
            <a:endParaRPr lang="el-GR" dirty="0"/>
          </a:p>
          <a:p>
            <a:pPr lvl="1"/>
            <a:endParaRPr lang="el-GR" sz="2000" dirty="0"/>
          </a:p>
        </p:txBody>
      </p:sp>
      <p:sp>
        <p:nvSpPr>
          <p:cNvPr id="5" name="2 - Θέση περιεχομένου">
            <a:extLst>
              <a:ext uri="{FF2B5EF4-FFF2-40B4-BE49-F238E27FC236}">
                <a16:creationId xmlns:a16="http://schemas.microsoft.com/office/drawing/2014/main" xmlns="" id="{ACBEA0E0-0562-953B-79D7-D54521EF1BC2}"/>
              </a:ext>
            </a:extLst>
          </p:cNvPr>
          <p:cNvSpPr txBox="1">
            <a:spLocks/>
          </p:cNvSpPr>
          <p:nvPr/>
        </p:nvSpPr>
        <p:spPr>
          <a:xfrm>
            <a:off x="4601816" y="3009899"/>
            <a:ext cx="4114800" cy="381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Νο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	</a:t>
            </a: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χώρος/</a:t>
            </a:r>
            <a:r>
              <a:rPr kumimoji="0" lang="el-GR" sz="1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επίπ</a:t>
            </a: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   </a:t>
            </a:r>
            <a:r>
              <a:rPr kumimoji="0" lang="el-GR" sz="1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Επίπ.</a:t>
            </a: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el-GR" sz="1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γραμ</a:t>
            </a: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     </a:t>
            </a:r>
            <a:r>
              <a:rPr kumimoji="0" lang="el-GR" sz="1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γραμ</a:t>
            </a: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./ σημεία 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xmlns="" id="{A1AD095D-8175-16DF-6062-50534B07E58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3458815"/>
            <a:ext cx="4114799" cy="3018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Ευθύγραμμο βέλος σύνδεσης 7">
            <a:extLst>
              <a:ext uri="{FF2B5EF4-FFF2-40B4-BE49-F238E27FC236}">
                <a16:creationId xmlns:a16="http://schemas.microsoft.com/office/drawing/2014/main" xmlns="" id="{CEB7684C-B774-98B1-70B8-EF531786B353}"/>
              </a:ext>
            </a:extLst>
          </p:cNvPr>
          <p:cNvCxnSpPr>
            <a:cxnSpLocks/>
          </p:cNvCxnSpPr>
          <p:nvPr/>
        </p:nvCxnSpPr>
        <p:spPr>
          <a:xfrm flipV="1">
            <a:off x="2579204" y="5105401"/>
            <a:ext cx="1687996" cy="3047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296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3DCE48AB-214A-9837-C582-658E98949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9220"/>
          </a:xfrm>
        </p:spPr>
        <p:txBody>
          <a:bodyPr>
            <a:normAutofit fontScale="90000"/>
          </a:bodyPr>
          <a:lstStyle/>
          <a:p>
            <a:r>
              <a:rPr lang="el-GR" dirty="0"/>
              <a:t>Χρήση </a:t>
            </a:r>
            <a:r>
              <a:rPr lang="el-GR" dirty="0" err="1"/>
              <a:t>χειραπτικών</a:t>
            </a:r>
            <a:r>
              <a:rPr lang="el-GR" dirty="0"/>
              <a:t> υλικών</a:t>
            </a:r>
          </a:p>
        </p:txBody>
      </p:sp>
      <p:pic>
        <p:nvPicPr>
          <p:cNvPr id="5" name="10 - Εικόνα">
            <a:extLst>
              <a:ext uri="{FF2B5EF4-FFF2-40B4-BE49-F238E27FC236}">
                <a16:creationId xmlns:a16="http://schemas.microsoft.com/office/drawing/2014/main" xmlns="" id="{20008D4F-46CF-21C2-3945-0D59879CBB8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2056576"/>
            <a:ext cx="3581400" cy="245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xmlns="" id="{F6507FBC-A0FE-B00D-64DE-18CE430DFA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842908"/>
            <a:ext cx="2955371" cy="1984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xmlns="" id="{179E0508-105D-2048-D72D-A17F48B3CD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99" y="1561276"/>
            <a:ext cx="3213424" cy="2415848"/>
          </a:xfrm>
          <a:prstGeom prst="rect">
            <a:avLst/>
          </a:prstGeom>
        </p:spPr>
      </p:pic>
      <p:sp>
        <p:nvSpPr>
          <p:cNvPr id="9" name="2 - Θέση περιεχομένου">
            <a:extLst>
              <a:ext uri="{FF2B5EF4-FFF2-40B4-BE49-F238E27FC236}">
                <a16:creationId xmlns:a16="http://schemas.microsoft.com/office/drawing/2014/main" xmlns="" id="{C73A4C85-34FB-66B3-0D3E-65FD079440BF}"/>
              </a:ext>
            </a:extLst>
          </p:cNvPr>
          <p:cNvSpPr txBox="1">
            <a:spLocks/>
          </p:cNvSpPr>
          <p:nvPr/>
        </p:nvSpPr>
        <p:spPr>
          <a:xfrm>
            <a:off x="562851" y="1103522"/>
            <a:ext cx="2680022" cy="38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1600" b="1" dirty="0"/>
              <a:t>Εξηγεί τι είναι ένα ‘επίπεδο’</a:t>
            </a:r>
            <a:endParaRPr kumimoji="0" lang="el-GR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2 - Θέση περιεχομένου">
            <a:extLst>
              <a:ext uri="{FF2B5EF4-FFF2-40B4-BE49-F238E27FC236}">
                <a16:creationId xmlns:a16="http://schemas.microsoft.com/office/drawing/2014/main" xmlns="" id="{A0B739A3-A7A5-064D-9DF5-BACD5100A2FC}"/>
              </a:ext>
            </a:extLst>
          </p:cNvPr>
          <p:cNvSpPr txBox="1">
            <a:spLocks/>
          </p:cNvSpPr>
          <p:nvPr/>
        </p:nvSpPr>
        <p:spPr>
          <a:xfrm>
            <a:off x="23191" y="4313542"/>
            <a:ext cx="4114800" cy="38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1600" b="1" dirty="0"/>
              <a:t>Σε πόσα μέρη χωρίζουν 2 σημεία μια ευθεία;</a:t>
            </a:r>
            <a:endParaRPr kumimoji="0" lang="el-GR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2 - Θέση περιεχομένου">
            <a:extLst>
              <a:ext uri="{FF2B5EF4-FFF2-40B4-BE49-F238E27FC236}">
                <a16:creationId xmlns:a16="http://schemas.microsoft.com/office/drawing/2014/main" xmlns="" id="{E22156BF-3024-78B9-573B-A735B4D0B8E8}"/>
              </a:ext>
            </a:extLst>
          </p:cNvPr>
          <p:cNvSpPr txBox="1">
            <a:spLocks/>
          </p:cNvSpPr>
          <p:nvPr/>
        </p:nvSpPr>
        <p:spPr>
          <a:xfrm>
            <a:off x="4691487" y="1370776"/>
            <a:ext cx="2419284" cy="38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1600" b="1" dirty="0"/>
              <a:t>	Το τετράεδρο … </a:t>
            </a:r>
            <a:endParaRPr kumimoji="0" lang="el-GR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2 - Θέση περιεχομένου">
            <a:extLst>
              <a:ext uri="{FF2B5EF4-FFF2-40B4-BE49-F238E27FC236}">
                <a16:creationId xmlns:a16="http://schemas.microsoft.com/office/drawing/2014/main" xmlns="" id="{89B028C2-38C5-E836-1654-470EFF941D53}"/>
              </a:ext>
            </a:extLst>
          </p:cNvPr>
          <p:cNvSpPr txBox="1">
            <a:spLocks/>
          </p:cNvSpPr>
          <p:nvPr/>
        </p:nvSpPr>
        <p:spPr>
          <a:xfrm>
            <a:off x="4225109" y="4842908"/>
            <a:ext cx="3581400" cy="1862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1600" b="1" dirty="0"/>
              <a:t>	Αλλά και πώς βοηθά τους μαθητές του να κατανοήσουν σε πόσα μέρη 1, 2, 3 επίπεδα χωρίζουν τον χώρο!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l-GR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1600" b="1" dirty="0"/>
              <a:t>Στο 4</a:t>
            </a:r>
            <a:r>
              <a:rPr lang="el-GR" sz="1600" b="1" baseline="30000" dirty="0"/>
              <a:t>ο</a:t>
            </a:r>
            <a:r>
              <a:rPr lang="el-GR" sz="1600" b="1" dirty="0"/>
              <a:t> επίπεδο υπάρχει πρόβλημα!!! Γιατί άραγε;</a:t>
            </a:r>
            <a:endParaRPr kumimoji="0" lang="el-GR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0793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3085240"/>
              </p:ext>
            </p:extLst>
          </p:nvPr>
        </p:nvGraphicFramePr>
        <p:xfrm>
          <a:off x="1638300" y="755072"/>
          <a:ext cx="7086600" cy="5843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33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433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94808"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29039">
                <a:tc>
                  <a:txBody>
                    <a:bodyPr/>
                    <a:lstStyle/>
                    <a:p>
                      <a:r>
                        <a:rPr lang="el-GR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Σε πόσα μέρη διαιρείται ένα επίπεδο από 3 γραμμές;</a:t>
                      </a:r>
                    </a:p>
                    <a:p>
                      <a:r>
                        <a:rPr lang="el-G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(τρίγωνο)+ 3 (πλευρές) +3 (κορυφές) =7 </a:t>
                      </a:r>
                      <a:endParaRPr lang="el-GR" dirty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b="1" dirty="0"/>
                        <a:t>Σε πόσα μέρη διαιρείται ο χώρος από 4 επίπεδα;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(τετράεδρο)+ 4 (επίπεδα)+6 (ακμές)+4 (κορυφές)= 15</a:t>
                      </a:r>
                      <a:endParaRPr lang="el-GR" dirty="0"/>
                    </a:p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8" name="7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3076799"/>
            <a:ext cx="3124200" cy="2005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3124200"/>
            <a:ext cx="2819400" cy="195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64" y="1351106"/>
            <a:ext cx="2162175" cy="1451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2 - Θέση περιεχομένου">
            <a:extLst>
              <a:ext uri="{FF2B5EF4-FFF2-40B4-BE49-F238E27FC236}">
                <a16:creationId xmlns:a16="http://schemas.microsoft.com/office/drawing/2014/main" xmlns="" id="{66837B15-35E8-5BB7-08F1-FF8E0BE21697}"/>
              </a:ext>
            </a:extLst>
          </p:cNvPr>
          <p:cNvSpPr txBox="1">
            <a:spLocks/>
          </p:cNvSpPr>
          <p:nvPr/>
        </p:nvSpPr>
        <p:spPr>
          <a:xfrm>
            <a:off x="2057400" y="1371600"/>
            <a:ext cx="2514600" cy="6095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1600" b="1" dirty="0"/>
              <a:t>	</a:t>
            </a:r>
            <a:r>
              <a:rPr lang="el-GR" sz="2300" b="1" dirty="0">
                <a:solidFill>
                  <a:schemeClr val="bg1"/>
                </a:solidFill>
              </a:rPr>
              <a:t>Η εξέλιξη της επίλυσης του προβλήματος  </a:t>
            </a:r>
            <a:endParaRPr kumimoji="0" lang="el-GR" sz="23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2 - Θέση περιεχομένου">
            <a:extLst>
              <a:ext uri="{FF2B5EF4-FFF2-40B4-BE49-F238E27FC236}">
                <a16:creationId xmlns:a16="http://schemas.microsoft.com/office/drawing/2014/main" xmlns="" id="{7F2B6D69-2390-6871-DBC7-A1326ABA7510}"/>
              </a:ext>
            </a:extLst>
          </p:cNvPr>
          <p:cNvSpPr txBox="1">
            <a:spLocks/>
          </p:cNvSpPr>
          <p:nvPr/>
        </p:nvSpPr>
        <p:spPr>
          <a:xfrm>
            <a:off x="5105400" y="76054"/>
            <a:ext cx="3733800" cy="6790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b="1" dirty="0"/>
              <a:t>Σε πόσα μέρη χωρίζουν 2 σημεία μια ευθεία; … 3 σημεία; … </a:t>
            </a:r>
            <a:r>
              <a:rPr lang="en-US" b="1" dirty="0"/>
              <a:t>n</a:t>
            </a:r>
            <a:r>
              <a:rPr lang="el-GR" b="1" dirty="0"/>
              <a:t> σημεία;</a:t>
            </a:r>
            <a:endParaRPr kumimoji="0" lang="el-GR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25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959781"/>
            <a:ext cx="4800600" cy="2794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2 - Θέση περιεχομένου"/>
          <p:cNvSpPr txBox="1">
            <a:spLocks/>
          </p:cNvSpPr>
          <p:nvPr/>
        </p:nvSpPr>
        <p:spPr>
          <a:xfrm>
            <a:off x="457200" y="4343400"/>
            <a:ext cx="82296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ΜΙΑ ΚΡΙΣΙΜΗ ΕΡΩΤΗΣΗ ΤΟΥ</a:t>
            </a:r>
            <a:r>
              <a:rPr kumimoji="0" lang="el-GR" sz="2400" b="1" i="0" u="none" strike="noStrike" kern="1200" cap="none" spc="0" normalizeH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POLYA</a:t>
            </a:r>
            <a:endParaRPr kumimoji="0" lang="el-GR" sz="2400" b="1" i="0" u="none" strike="noStrike" kern="1200" cap="none" spc="0" normalizeH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l-GR" sz="2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Polya: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Γιατί νομίζετε ότι η γενίκευσή μας, ότι</a:t>
            </a:r>
            <a:r>
              <a:rPr kumimoji="0" lang="el-GR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όταν ο </a:t>
            </a:r>
            <a:r>
              <a:rPr kumimoji="0" lang="el-GR" sz="24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χωρος</a:t>
            </a:r>
            <a:r>
              <a:rPr kumimoji="0" lang="el-GR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χωρίζεται σε 4 επίπεδα που ‘λογικά’ θα ήταν 16 τελικά είναι μόνο 15</a:t>
            </a:r>
            <a:r>
              <a:rPr lang="el-GR" sz="2400" noProof="0" dirty="0"/>
              <a:t>;</a:t>
            </a:r>
            <a:r>
              <a:rPr kumimoji="0" lang="el-GR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[το απέδειξε με τη χρ</a:t>
            </a:r>
            <a:r>
              <a:rPr lang="el-GR" sz="2400" noProof="0" dirty="0"/>
              <a:t>ήση του τετραέδρου]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Φ. Γιατί μέχρι τα 3 επίπεδα στον 3Δ χώρο δεν υπάρχει πρόβλημα το ίδιο συμβαίνει και με 2 ευθείες στον 2Δ χώρο μετά υπάρχουν κάποιοι … περιορισμοί.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2 - Θέση περιεχομένου"/>
          <p:cNvSpPr txBox="1">
            <a:spLocks/>
          </p:cNvSpPr>
          <p:nvPr/>
        </p:nvSpPr>
        <p:spPr>
          <a:xfrm>
            <a:off x="4267200" y="533400"/>
            <a:ext cx="4724400" cy="38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Νο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	</a:t>
            </a: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χώρος/</a:t>
            </a:r>
            <a:r>
              <a:rPr kumimoji="0" lang="el-GR" sz="1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επίπ</a:t>
            </a: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   </a:t>
            </a:r>
            <a:r>
              <a:rPr kumimoji="0" lang="el-GR" sz="1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Επίπ.</a:t>
            </a: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el-GR" sz="1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γραμ</a:t>
            </a: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     </a:t>
            </a:r>
            <a:r>
              <a:rPr kumimoji="0" lang="el-GR" sz="1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γραμ</a:t>
            </a: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./ σημ.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2A8880C-997E-AE87-C19C-6BE18C7884E8}"/>
              </a:ext>
            </a:extLst>
          </p:cNvPr>
          <p:cNvSpPr txBox="1"/>
          <p:nvPr/>
        </p:nvSpPr>
        <p:spPr>
          <a:xfrm>
            <a:off x="440635" y="1637437"/>
            <a:ext cx="3429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sz="1800" dirty="0"/>
              <a:t>Παρατήρηση της σχέσης ανάμεσα στα μοτίβα που δημιουργούνται σε κάθε χώρο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sz="1800" b="1" dirty="0"/>
              <a:t>Δημιουργία εικασίας και έλεγχός της</a:t>
            </a:r>
          </a:p>
        </p:txBody>
      </p:sp>
    </p:spTree>
    <p:extLst>
      <p:ext uri="{BB962C8B-B14F-4D97-AF65-F5344CB8AC3E}">
        <p14:creationId xmlns:p14="http://schemas.microsoft.com/office/powerpoint/2010/main" val="57589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95800" y="152400"/>
            <a:ext cx="4191000" cy="3276600"/>
          </a:xfrm>
          <a:prstGeom prst="rect">
            <a:avLst/>
          </a:prstGeom>
        </p:spPr>
      </p:pic>
      <p:sp>
        <p:nvSpPr>
          <p:cNvPr id="6" name="Θέση περιεχομένου 2"/>
          <p:cNvSpPr txBox="1">
            <a:spLocks/>
          </p:cNvSpPr>
          <p:nvPr/>
        </p:nvSpPr>
        <p:spPr>
          <a:xfrm>
            <a:off x="304800" y="166147"/>
            <a:ext cx="3781540" cy="25366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000" b="1" dirty="0"/>
              <a:t>Αιτιολογημένη εικασία</a:t>
            </a:r>
          </a:p>
          <a:p>
            <a:pPr marL="0" indent="0">
              <a:buNone/>
            </a:pPr>
            <a:r>
              <a:rPr lang="el-GR" sz="2000" dirty="0"/>
              <a:t>(</a:t>
            </a:r>
            <a:r>
              <a:rPr lang="el-GR" sz="2000" i="1" dirty="0"/>
              <a:t>παρατήρηση στο μοτίβο των αριθμών στις 3 στήλες δεξιά)</a:t>
            </a:r>
          </a:p>
          <a:p>
            <a:pPr marL="0" indent="0">
              <a:buNone/>
            </a:pPr>
            <a:endParaRPr lang="el-GR" sz="2000" i="1" dirty="0"/>
          </a:p>
          <a:p>
            <a:pPr marL="0" indent="0">
              <a:buNone/>
            </a:pPr>
            <a:r>
              <a:rPr lang="el-GR" sz="2000" i="1" dirty="0"/>
              <a:t>… 4+3=7… 8+7= 15</a:t>
            </a:r>
          </a:p>
          <a:p>
            <a:pPr marL="0" indent="0">
              <a:buNone/>
            </a:pPr>
            <a:r>
              <a:rPr lang="el-GR" sz="2000" i="1" dirty="0"/>
              <a:t>άρα  7+4-=11</a:t>
            </a:r>
          </a:p>
          <a:p>
            <a:pPr marL="0" indent="0">
              <a:buNone/>
            </a:pPr>
            <a:r>
              <a:rPr lang="el-GR" sz="2000" i="1" dirty="0" err="1"/>
              <a:t>Αρα</a:t>
            </a:r>
            <a:r>
              <a:rPr lang="el-GR" sz="2000" i="1" dirty="0"/>
              <a:t>… 15+ 11 = 26!!!</a:t>
            </a:r>
          </a:p>
        </p:txBody>
      </p:sp>
      <p:sp>
        <p:nvSpPr>
          <p:cNvPr id="7" name="Ορθογώνιο 6"/>
          <p:cNvSpPr/>
          <p:nvPr/>
        </p:nvSpPr>
        <p:spPr>
          <a:xfrm>
            <a:off x="4086340" y="4244009"/>
            <a:ext cx="4572000" cy="223445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l-GR" b="1" dirty="0">
                <a:solidFill>
                  <a:srgbClr val="0070C0"/>
                </a:solidFill>
              </a:rPr>
              <a:t>Από την αιτιολογημένη εικασία στην Απόδειξη</a:t>
            </a:r>
          </a:p>
          <a:p>
            <a:pPr lvl="0">
              <a:spcBef>
                <a:spcPct val="20000"/>
              </a:spcBef>
              <a:defRPr/>
            </a:pPr>
            <a:r>
              <a:rPr lang="en-US" dirty="0" err="1"/>
              <a:t>Polya</a:t>
            </a:r>
            <a:r>
              <a:rPr lang="en-US" dirty="0"/>
              <a:t>: </a:t>
            </a:r>
            <a:r>
              <a:rPr lang="el-GR" dirty="0"/>
              <a:t>είναι μια </a:t>
            </a:r>
            <a:r>
              <a:rPr lang="el-GR" b="1" dirty="0"/>
              <a:t>αιτιολογημένη εικασία [</a:t>
            </a:r>
            <a:r>
              <a:rPr lang="el-GR" i="1" dirty="0"/>
              <a:t>ότι η απάντηση στο πρόβλημα που είχε θέσει είναι </a:t>
            </a:r>
            <a:r>
              <a:rPr lang="el-GR" sz="2400" i="1" dirty="0">
                <a:solidFill>
                  <a:srgbClr val="7030A0"/>
                </a:solidFill>
              </a:rPr>
              <a:t>26</a:t>
            </a:r>
            <a:r>
              <a:rPr lang="el-GR" sz="2400" b="1" dirty="0">
                <a:solidFill>
                  <a:srgbClr val="7030A0"/>
                </a:solidFill>
              </a:rPr>
              <a:t>] </a:t>
            </a:r>
            <a:r>
              <a:rPr lang="el-GR" dirty="0"/>
              <a:t>αλλά μπορούμε να πούμε ότι το </a:t>
            </a:r>
            <a:r>
              <a:rPr lang="el-GR" b="1" dirty="0"/>
              <a:t> αποδείξαμε; </a:t>
            </a:r>
          </a:p>
          <a:p>
            <a:pPr lvl="0">
              <a:spcBef>
                <a:spcPct val="20000"/>
              </a:spcBef>
              <a:defRPr/>
            </a:pPr>
            <a:r>
              <a:rPr lang="el-GR" dirty="0"/>
              <a:t>Φοιτητές: Όχι!</a:t>
            </a:r>
          </a:p>
        </p:txBody>
      </p:sp>
      <p:sp>
        <p:nvSpPr>
          <p:cNvPr id="8" name="Θέση περιεχομένου 2"/>
          <p:cNvSpPr txBox="1">
            <a:spLocks/>
          </p:cNvSpPr>
          <p:nvPr/>
        </p:nvSpPr>
        <p:spPr>
          <a:xfrm>
            <a:off x="304800" y="3124200"/>
            <a:ext cx="3200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l-GR" dirty="0"/>
          </a:p>
        </p:txBody>
      </p:sp>
      <p:sp>
        <p:nvSpPr>
          <p:cNvPr id="9" name="Θέση περιεχομένου 2"/>
          <p:cNvSpPr txBox="1">
            <a:spLocks/>
          </p:cNvSpPr>
          <p:nvPr/>
        </p:nvSpPr>
        <p:spPr>
          <a:xfrm>
            <a:off x="595370" y="3101009"/>
            <a:ext cx="3200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/>
              <a:t>Η απάντηση στο πρόβλημα</a:t>
            </a:r>
          </a:p>
        </p:txBody>
      </p:sp>
      <p:pic>
        <p:nvPicPr>
          <p:cNvPr id="10" name="Εικόνα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862" y="4347943"/>
            <a:ext cx="2928938" cy="2536681"/>
          </a:xfrm>
          <a:prstGeom prst="rect">
            <a:avLst/>
          </a:prstGeom>
        </p:spPr>
      </p:pic>
      <p:sp>
        <p:nvSpPr>
          <p:cNvPr id="11" name="Ορθογώνιο 10"/>
          <p:cNvSpPr/>
          <p:nvPr/>
        </p:nvSpPr>
        <p:spPr>
          <a:xfrm>
            <a:off x="6858000" y="5996924"/>
            <a:ext cx="1369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50:00- 52:00</a:t>
            </a:r>
          </a:p>
        </p:txBody>
      </p:sp>
    </p:spTree>
    <p:extLst>
      <p:ext uri="{BB962C8B-B14F-4D97-AF65-F5344CB8AC3E}">
        <p14:creationId xmlns:p14="http://schemas.microsoft.com/office/powerpoint/2010/main" val="3346148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4343</TotalTime>
  <Words>415</Words>
  <Application>Microsoft Office PowerPoint</Application>
  <PresentationFormat>Προβολή στην οθόνη (4:3)</PresentationFormat>
  <Paragraphs>73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 Η διδασκαλία  του  Polya  </vt:lpstr>
      <vt:lpstr>Παρουσίαση του PowerPoint</vt:lpstr>
      <vt:lpstr>Το πρόβλημα</vt:lpstr>
      <vt:lpstr>Ευρετικές στρατηγικές-πορεία επίλυσης </vt:lpstr>
      <vt:lpstr>Από την τυχαία εικασία στην αιτιολογημένη εικασία</vt:lpstr>
      <vt:lpstr>Χρήση χειραπτικών υλικών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6: Pedagogical approaches to mathematics and science teaching in multicultural classrooms</dc:title>
  <dc:creator>Despoina</dc:creator>
  <cp:lastModifiedBy>Chr. Triantafillou</cp:lastModifiedBy>
  <cp:revision>515</cp:revision>
  <dcterms:created xsi:type="dcterms:W3CDTF">2016-12-02T10:45:38Z</dcterms:created>
  <dcterms:modified xsi:type="dcterms:W3CDTF">2023-02-14T19:51:44Z</dcterms:modified>
</cp:coreProperties>
</file>