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23" r:id="rId3"/>
    <p:sldId id="411" r:id="rId4"/>
    <p:sldId id="492" r:id="rId5"/>
    <p:sldId id="493" r:id="rId6"/>
    <p:sldId id="494" r:id="rId7"/>
    <p:sldId id="488" r:id="rId8"/>
    <p:sldId id="495" r:id="rId9"/>
    <p:sldId id="49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22439"/>
    <p:restoredTop sz="90909" autoAdjust="0"/>
  </p:normalViewPr>
  <p:slideViewPr>
    <p:cSldViewPr>
      <p:cViewPr varScale="1">
        <p:scale>
          <a:sx n="69" d="100"/>
          <a:sy n="69" d="100"/>
        </p:scale>
        <p:origin x="1603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15DE98-67C1-4B26-A280-ABDB793E853A}" type="datetimeFigureOut">
              <a:rPr lang="el-GR" smtClean="0"/>
              <a:pPr/>
              <a:t>15/2/2024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98DB8E-8E88-4153-900B-AAC8CBE9319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8786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82DF4-CAD2-7A4D-8A5D-9E2862810594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71B65-F0CE-094F-A75B-68E5B9CE8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75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0582F-FFD4-4210-803F-2A205DB0647B}" type="datetime1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E7AA-34A4-4C56-B845-9D69A9C4B5FC}" type="datetime1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48D0-85E1-4474-9528-EEB59C983D21}" type="datetime1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A794-3172-4C7F-9C3F-C151699B86B4}" type="datetime1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F7AC-98EF-436F-A371-BB94B54F3B8B}" type="datetime1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5178-47C0-4155-8220-78AF8FFE9132}" type="datetime1">
              <a:rPr lang="en-US" smtClean="0"/>
              <a:pPr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2A45-3E0A-4320-8ECF-E94FAB6FF302}" type="datetime1">
              <a:rPr lang="en-US" smtClean="0"/>
              <a:pPr/>
              <a:t>2/15/2024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B6521-5878-4C18-92B6-C97F1724825C}" type="datetime1">
              <a:rPr lang="en-US" smtClean="0"/>
              <a:pPr/>
              <a:t>2/15/2024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CA819-0868-4CC4-A201-DFDA61085492}" type="datetime1">
              <a:rPr lang="en-US" smtClean="0"/>
              <a:pPr/>
              <a:t>2/15/2024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1E24-9124-428E-A4FC-E453CEA8C7F1}" type="datetime1">
              <a:rPr lang="en-US" smtClean="0"/>
              <a:pPr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8B246-470E-4BB7-ADBC-6ABB37FDE6A4}" type="datetime1">
              <a:rPr lang="en-US" smtClean="0"/>
              <a:pPr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EF294-C517-4B0F-92A2-2EB268C8B824}" type="datetime1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0gbw-Ur_do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Υπότιτλος"/>
          <p:cNvSpPr>
            <a:spLocks noGrp="1"/>
          </p:cNvSpPr>
          <p:nvPr>
            <p:ph type="subTitle" idx="1"/>
          </p:nvPr>
        </p:nvSpPr>
        <p:spPr>
          <a:xfrm>
            <a:off x="1447800" y="4495800"/>
            <a:ext cx="6400800" cy="1752600"/>
          </a:xfrm>
        </p:spPr>
        <p:txBody>
          <a:bodyPr>
            <a:normAutofit fontScale="92500" lnSpcReduction="20000"/>
          </a:bodyPr>
          <a:lstStyle/>
          <a:p>
            <a:endParaRPr lang="el-GR" dirty="0"/>
          </a:p>
          <a:p>
            <a:r>
              <a:rPr lang="el-GR" dirty="0"/>
              <a:t> </a:t>
            </a:r>
            <a:r>
              <a:rPr lang="en-US" dirty="0">
                <a:solidFill>
                  <a:srgbClr val="00B0F0"/>
                </a:solidFill>
              </a:rPr>
              <a:t>1</a:t>
            </a:r>
            <a:r>
              <a:rPr lang="el-GR" baseline="30000" dirty="0">
                <a:solidFill>
                  <a:srgbClr val="00B0F0"/>
                </a:solidFill>
              </a:rPr>
              <a:t>η</a:t>
            </a:r>
            <a:r>
              <a:rPr lang="el-GR" dirty="0">
                <a:solidFill>
                  <a:srgbClr val="00B0F0"/>
                </a:solidFill>
              </a:rPr>
              <a:t> ενότητα: </a:t>
            </a:r>
            <a:r>
              <a:rPr lang="el-GR" b="1" dirty="0">
                <a:solidFill>
                  <a:srgbClr val="00B0F0"/>
                </a:solidFill>
              </a:rPr>
              <a:t>η συνεισφορά του </a:t>
            </a:r>
            <a:r>
              <a:rPr lang="en-US" b="1" dirty="0" err="1">
                <a:solidFill>
                  <a:srgbClr val="00B0F0"/>
                </a:solidFill>
              </a:rPr>
              <a:t>Polya</a:t>
            </a:r>
            <a:r>
              <a:rPr lang="el-GR" b="1" dirty="0">
                <a:solidFill>
                  <a:srgbClr val="00B0F0"/>
                </a:solidFill>
              </a:rPr>
              <a:t> </a:t>
            </a:r>
            <a:r>
              <a:rPr lang="el-GR" b="1" dirty="0" smtClean="0">
                <a:solidFill>
                  <a:srgbClr val="00B0F0"/>
                </a:solidFill>
              </a:rPr>
              <a:t>στη Διδασκαλία μέσω επίλυσης </a:t>
            </a:r>
            <a:r>
              <a:rPr lang="el-GR" b="1" dirty="0">
                <a:solidFill>
                  <a:srgbClr val="00B0F0"/>
                </a:solidFill>
              </a:rPr>
              <a:t>προβλήματος</a:t>
            </a:r>
          </a:p>
        </p:txBody>
      </p:sp>
      <p:pic>
        <p:nvPicPr>
          <p:cNvPr id="31746" name="Picture 2" descr="Math Stack Exchan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2362200" cy="2362200"/>
          </a:xfrm>
          <a:prstGeom prst="rect">
            <a:avLst/>
          </a:prstGeom>
          <a:noFill/>
        </p:spPr>
      </p:pic>
      <p:sp>
        <p:nvSpPr>
          <p:cNvPr id="5" name="Τίτλος 4">
            <a:extLst>
              <a:ext uri="{FF2B5EF4-FFF2-40B4-BE49-F238E27FC236}">
                <a16:creationId xmlns:a16="http://schemas.microsoft.com/office/drawing/2014/main" xmlns="" id="{25572CE8-F447-4AB9-8797-408DE680F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348" y="2786058"/>
            <a:ext cx="7772400" cy="1470025"/>
          </a:xfrm>
        </p:spPr>
        <p:txBody>
          <a:bodyPr>
            <a:noAutofit/>
          </a:bodyPr>
          <a:lstStyle/>
          <a:p>
            <a:r>
              <a:rPr lang="el-GR" sz="3200" dirty="0" smtClean="0"/>
              <a:t>Διδασκαλία και μάθηση των Μαθηματικών με διαδικασίες επίλυσης προβλήματος</a:t>
            </a:r>
            <a:endParaRPr lang="el-G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71406" y="0"/>
            <a:ext cx="5257800" cy="3429000"/>
          </a:xfrm>
        </p:spPr>
        <p:txBody>
          <a:bodyPr>
            <a:normAutofit fontScale="92500" lnSpcReduction="20000"/>
          </a:bodyPr>
          <a:lstStyle/>
          <a:p>
            <a:endParaRPr lang="el-GR" dirty="0"/>
          </a:p>
          <a:p>
            <a:pPr marL="0" indent="0">
              <a:buNone/>
            </a:pPr>
            <a:r>
              <a:rPr lang="en-US" i="1" dirty="0"/>
              <a:t>“Teaching is giving opportunities to students to discover things by themselves"﻿</a:t>
            </a:r>
            <a:endParaRPr lang="el-GR" i="1" dirty="0"/>
          </a:p>
          <a:p>
            <a:pPr marL="0" indent="0">
              <a:buNone/>
            </a:pPr>
            <a:r>
              <a:rPr lang="el-GR" i="1" dirty="0"/>
              <a:t>«Διδασκαλία είναι το να δίνεις ευκαιρίες στους μαθητές να ανακαλύπτουν πράγματα μόνοι τους»</a:t>
            </a:r>
            <a:endParaRPr lang="en-US" i="1" dirty="0"/>
          </a:p>
        </p:txBody>
      </p:sp>
      <p:pic>
        <p:nvPicPr>
          <p:cNvPr id="25602" name="Picture 2" descr="George Pólya ca 197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228600"/>
            <a:ext cx="1981200" cy="2076450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6523090" y="2667000"/>
            <a:ext cx="26209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George </a:t>
            </a:r>
            <a:r>
              <a:rPr lang="en-US" dirty="0" err="1"/>
              <a:t>Pólya</a:t>
            </a:r>
            <a:r>
              <a:rPr lang="en-US" dirty="0"/>
              <a:t> (1887-1985)</a:t>
            </a: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4214810" y="3571876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1200" dirty="0" smtClean="0"/>
              <a:t>Ο </a:t>
            </a:r>
            <a:r>
              <a:rPr lang="en-US" sz="1200" dirty="0" err="1" smtClean="0"/>
              <a:t>Polya</a:t>
            </a:r>
            <a:r>
              <a:rPr lang="en-US" sz="1200" dirty="0" smtClean="0"/>
              <a:t> </a:t>
            </a:r>
            <a:r>
              <a:rPr lang="el-GR" sz="1200" dirty="0" smtClean="0"/>
              <a:t>γεννήθηκε στη Βουδαπέστη</a:t>
            </a:r>
          </a:p>
          <a:p>
            <a:endParaRPr lang="el-GR" sz="1200" dirty="0" smtClean="0"/>
          </a:p>
          <a:p>
            <a:r>
              <a:rPr lang="el-GR" sz="1200" dirty="0" smtClean="0"/>
              <a:t>Έκανε το διδακτορικό του  στο πανεπιστήμιο της Βουδαπέστης.</a:t>
            </a:r>
          </a:p>
          <a:p>
            <a:endParaRPr lang="el-GR" sz="1200" dirty="0" smtClean="0"/>
          </a:p>
          <a:p>
            <a:r>
              <a:rPr lang="el-GR" sz="1200" dirty="0" smtClean="0"/>
              <a:t>Διετέλεσε καθηγητής των μαθηματικών  στο Πολυτεχνείο της Ζυρίχης </a:t>
            </a:r>
            <a:r>
              <a:rPr lang="el-GR" sz="1200" i="1" dirty="0" smtClean="0"/>
              <a:t>(1914 – 1940)</a:t>
            </a:r>
            <a:r>
              <a:rPr lang="el-GR" sz="1200" dirty="0" smtClean="0"/>
              <a:t> και στο Πανεπιστήμιο του </a:t>
            </a:r>
            <a:r>
              <a:rPr lang="el-GR" sz="1200" dirty="0" err="1" smtClean="0"/>
              <a:t>Στάνφορντ</a:t>
            </a:r>
            <a:r>
              <a:rPr lang="el-GR" sz="1200" dirty="0" smtClean="0"/>
              <a:t> </a:t>
            </a:r>
            <a:r>
              <a:rPr lang="el-GR" sz="1200" i="1" dirty="0" smtClean="0"/>
              <a:t>(1940-1953)</a:t>
            </a:r>
            <a:r>
              <a:rPr lang="el-GR" sz="1200" dirty="0" smtClean="0"/>
              <a:t>. Παρέμεινε στο </a:t>
            </a:r>
            <a:r>
              <a:rPr lang="el-GR" sz="1200" dirty="0" err="1" smtClean="0"/>
              <a:t>Στάνφορντ</a:t>
            </a:r>
            <a:r>
              <a:rPr lang="el-GR" sz="1200" dirty="0" smtClean="0"/>
              <a:t> Ομότιμος Καθηγητής για το υπόλοιπο της ζωής και της καριέρας του. </a:t>
            </a:r>
          </a:p>
          <a:p>
            <a:endParaRPr lang="el-GR" sz="1200" dirty="0" smtClean="0"/>
          </a:p>
          <a:p>
            <a:r>
              <a:rPr lang="el-GR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Εργάστηκε σε ένα ευρύ φάσμα θεμάτων μαθηματικών, συμπεριλαμβανομένων των Σειρών, της θεωρία αριθμών, μαθηματική ανάλυση, γεωμετρία, άλγεβρα, συνδυαστική, και  πιθανότητες.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l-GR" sz="1200" dirty="0" smtClean="0"/>
              <a:t>Πάνω και πέρα από όλα όμως ήταν </a:t>
            </a:r>
            <a:r>
              <a:rPr lang="el-GR" sz="1200" b="1" dirty="0" smtClean="0"/>
              <a:t>δάσκαλος των μαθηματικών.</a:t>
            </a:r>
            <a:endParaRPr lang="en-US" sz="1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3400" y="3352801"/>
            <a:ext cx="8229600" cy="1905000"/>
          </a:xfrm>
        </p:spPr>
        <p:txBody>
          <a:bodyPr>
            <a:normAutofit fontScale="92500" lnSpcReduction="10000"/>
          </a:bodyPr>
          <a:lstStyle/>
          <a:p>
            <a:endParaRPr lang="el-GR" dirty="0"/>
          </a:p>
          <a:p>
            <a:r>
              <a:rPr lang="el-GR" sz="2400" dirty="0"/>
              <a:t>Ο </a:t>
            </a:r>
            <a:r>
              <a:rPr lang="el-GR" sz="2400" dirty="0" err="1"/>
              <a:t>Polya</a:t>
            </a:r>
            <a:r>
              <a:rPr lang="el-GR" sz="2400" dirty="0"/>
              <a:t> στο βιβλίο του </a:t>
            </a:r>
            <a:r>
              <a:rPr lang="en-US" sz="2400" dirty="0"/>
              <a:t>“</a:t>
            </a:r>
            <a:r>
              <a:rPr lang="el-GR" sz="2400" i="1" dirty="0" err="1"/>
              <a:t>How</a:t>
            </a:r>
            <a:r>
              <a:rPr lang="el-GR" sz="2400" i="1" dirty="0"/>
              <a:t> </a:t>
            </a:r>
            <a:r>
              <a:rPr lang="el-GR" sz="2400" i="1" dirty="0" err="1"/>
              <a:t>to</a:t>
            </a:r>
            <a:r>
              <a:rPr lang="el-GR" sz="2400" i="1" dirty="0"/>
              <a:t> </a:t>
            </a:r>
            <a:r>
              <a:rPr lang="el-GR" sz="2400" i="1" dirty="0" err="1"/>
              <a:t>solve</a:t>
            </a:r>
            <a:r>
              <a:rPr lang="el-GR" sz="2400" i="1" dirty="0"/>
              <a:t> </a:t>
            </a:r>
            <a:r>
              <a:rPr lang="el-GR" sz="2400" i="1" dirty="0" err="1"/>
              <a:t>it</a:t>
            </a:r>
            <a:r>
              <a:rPr lang="en-US" sz="2400" i="1" dirty="0"/>
              <a:t>”</a:t>
            </a:r>
            <a:r>
              <a:rPr lang="el-GR" sz="2400" dirty="0"/>
              <a:t>, </a:t>
            </a:r>
          </a:p>
          <a:p>
            <a:pPr lvl="1"/>
            <a:r>
              <a:rPr lang="el-GR" sz="2000" dirty="0"/>
              <a:t>(α) ορίζει </a:t>
            </a:r>
            <a:r>
              <a:rPr lang="el-GR" sz="2000" b="1" dirty="0"/>
              <a:t>τα στάδια επίλυσης μαθηματικών προβλημάτων</a:t>
            </a:r>
            <a:r>
              <a:rPr lang="el-GR" sz="2000" dirty="0"/>
              <a:t> </a:t>
            </a:r>
          </a:p>
          <a:p>
            <a:pPr lvl="1"/>
            <a:r>
              <a:rPr lang="el-GR" sz="2000" dirty="0"/>
              <a:t>(β) διατυπώνει μια σειρά από </a:t>
            </a:r>
            <a:r>
              <a:rPr lang="el-GR" sz="2000" b="1" dirty="0" err="1"/>
              <a:t>ευρετικές</a:t>
            </a:r>
            <a:r>
              <a:rPr lang="el-GR" sz="2000" b="1" dirty="0"/>
              <a:t> </a:t>
            </a:r>
            <a:r>
              <a:rPr lang="el-GR" sz="2000" dirty="0"/>
              <a:t>(στρατηγικές), η χρήση των οποίων την κατάλληλη στιγμή οδηγεί στην επιτυχή επίλυση.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34574" y="381001"/>
            <a:ext cx="262842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 descr="https://upload.wikimedia.org/wikipedia/en/thumb/9/91/HowToSolveIt.jpg/220px-HowToSolveI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228600"/>
            <a:ext cx="2095500" cy="3133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276600" y="274638"/>
            <a:ext cx="5638800" cy="1143000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T</a:t>
            </a:r>
            <a:r>
              <a:rPr lang="el-GR" sz="3200" dirty="0"/>
              <a:t>α 4 στάδια επίλυσης προβλήματος 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l-GR" sz="3200" dirty="0"/>
              <a:t>κατά τον </a:t>
            </a:r>
            <a:r>
              <a:rPr lang="en-US" sz="3200" dirty="0" err="1"/>
              <a:t>Polya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19600"/>
          </a:xfrm>
        </p:spPr>
        <p:txBody>
          <a:bodyPr>
            <a:normAutofit fontScale="77500" lnSpcReduction="20000"/>
          </a:bodyPr>
          <a:lstStyle/>
          <a:p>
            <a:pPr lvl="1"/>
            <a:r>
              <a:rPr lang="el-GR" sz="2900" b="1" dirty="0">
                <a:solidFill>
                  <a:schemeClr val="accent1"/>
                </a:solidFill>
              </a:rPr>
              <a:t>Κατανόηση προβλήματος </a:t>
            </a:r>
            <a:r>
              <a:rPr lang="el-GR" sz="2900" dirty="0">
                <a:solidFill>
                  <a:schemeClr val="accent1"/>
                </a:solidFill>
              </a:rPr>
              <a:t>(</a:t>
            </a:r>
            <a:r>
              <a:rPr lang="en-US" sz="2900" dirty="0">
                <a:solidFill>
                  <a:schemeClr val="accent1"/>
                </a:solidFill>
              </a:rPr>
              <a:t>understanding the problem)</a:t>
            </a:r>
            <a:r>
              <a:rPr lang="el-GR" sz="2900" dirty="0">
                <a:solidFill>
                  <a:schemeClr val="accent1"/>
                </a:solidFill>
              </a:rPr>
              <a:t> </a:t>
            </a:r>
          </a:p>
          <a:p>
            <a:pPr lvl="1"/>
            <a:r>
              <a:rPr lang="el-GR" sz="2900" b="1" dirty="0">
                <a:solidFill>
                  <a:srgbClr val="7030A0"/>
                </a:solidFill>
              </a:rPr>
              <a:t>Κατάστρωση σχεδίου επίλυσης</a:t>
            </a:r>
            <a:r>
              <a:rPr lang="en-US" sz="2900" b="1" dirty="0">
                <a:solidFill>
                  <a:srgbClr val="7030A0"/>
                </a:solidFill>
              </a:rPr>
              <a:t> </a:t>
            </a:r>
            <a:r>
              <a:rPr lang="en-US" sz="2900" dirty="0">
                <a:solidFill>
                  <a:srgbClr val="7030A0"/>
                </a:solidFill>
              </a:rPr>
              <a:t>(devising a plan)</a:t>
            </a:r>
            <a:endParaRPr lang="el-GR" sz="2900" dirty="0">
              <a:solidFill>
                <a:srgbClr val="7030A0"/>
              </a:solidFill>
            </a:endParaRPr>
          </a:p>
          <a:p>
            <a:pPr lvl="2"/>
            <a:r>
              <a:rPr lang="el-GR" sz="2100" dirty="0">
                <a:solidFill>
                  <a:srgbClr val="7030A0"/>
                </a:solidFill>
              </a:rPr>
              <a:t>Το στάδιο αυτό θεωρείται ιδιαίτερα κρίσιμο, καθώς η σύλληψη ενός σχεδίου ενδέχεται να είναι μια χρονοβόρα διαδικασία. </a:t>
            </a:r>
          </a:p>
          <a:p>
            <a:pPr lvl="3"/>
            <a:r>
              <a:rPr lang="el-GR" sz="2100" dirty="0">
                <a:solidFill>
                  <a:srgbClr val="7030A0"/>
                </a:solidFill>
              </a:rPr>
              <a:t>Συχνά θα χρειαστεί οι μαθητές να επιχειρήσουν αρκετές αποτυχημένες προσπάθειες μέχρι να καταλήξουν σε μια αποτελεσματική μέθοδο επίλυσης του προβλήματος.</a:t>
            </a:r>
          </a:p>
          <a:p>
            <a:pPr lvl="1"/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Εφαρμογή του σχεδίου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(carrying out the plan)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. </a:t>
            </a:r>
          </a:p>
          <a:p>
            <a:pPr lvl="2"/>
            <a:r>
              <a:rPr lang="el-GR" sz="2100" dirty="0">
                <a:solidFill>
                  <a:schemeClr val="accent6">
                    <a:lumMod val="75000"/>
                  </a:schemeClr>
                </a:solidFill>
              </a:rPr>
              <a:t>Το στάδιο αυτό θεωρείται από το συγγραφέα πιο εύκολο από τα προηγούμενα. </a:t>
            </a:r>
          </a:p>
          <a:p>
            <a:pPr lvl="3"/>
            <a:r>
              <a:rPr lang="el-GR" sz="2100" dirty="0">
                <a:solidFill>
                  <a:schemeClr val="accent6">
                    <a:lumMod val="75000"/>
                  </a:schemeClr>
                </a:solidFill>
              </a:rPr>
              <a:t>Ο μαθητής κυρίως χρειάζεται υπομονή ώστε να εφαρμόσει σωστά τη στρατηγική του.</a:t>
            </a:r>
          </a:p>
          <a:p>
            <a:pPr lvl="1"/>
            <a:r>
              <a:rPr lang="el-GR" sz="2900" b="1" dirty="0">
                <a:solidFill>
                  <a:schemeClr val="accent3">
                    <a:lumMod val="75000"/>
                  </a:schemeClr>
                </a:solidFill>
              </a:rPr>
              <a:t>Κοιτάζω πίσω </a:t>
            </a:r>
            <a:r>
              <a:rPr lang="en-US" sz="2900" dirty="0">
                <a:solidFill>
                  <a:schemeClr val="accent3">
                    <a:lumMod val="75000"/>
                  </a:schemeClr>
                </a:solidFill>
              </a:rPr>
              <a:t>(looking back)</a:t>
            </a:r>
            <a:endParaRPr lang="el-GR" sz="2900" dirty="0">
              <a:solidFill>
                <a:schemeClr val="accent3">
                  <a:lumMod val="75000"/>
                </a:schemeClr>
              </a:solidFill>
            </a:endParaRPr>
          </a:p>
          <a:p>
            <a:pPr lvl="2"/>
            <a:r>
              <a:rPr lang="el-GR" sz="2100" dirty="0">
                <a:solidFill>
                  <a:schemeClr val="accent3">
                    <a:lumMod val="75000"/>
                  </a:schemeClr>
                </a:solidFill>
              </a:rPr>
              <a:t>Ο συγγραφέας θεωρεί το στάδιο αυτό πολύ σημαντικό, καθώς συμβάλλει στην ανάπτυξη της ικανότητας επίλυσης προβλήματος</a:t>
            </a:r>
          </a:p>
          <a:p>
            <a:pPr lvl="3"/>
            <a:r>
              <a:rPr lang="el-GR" sz="2100" dirty="0">
                <a:solidFill>
                  <a:schemeClr val="accent3">
                    <a:lumMod val="75000"/>
                  </a:schemeClr>
                </a:solidFill>
              </a:rPr>
              <a:t>Το στάδιο αυτό συχνά παραλείπεται, τόσο από τους εκπαιδευτικούς όσο και από τους μαθητές. </a:t>
            </a:r>
            <a:endParaRPr lang="el-GR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el-GR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52400"/>
            <a:ext cx="2895600" cy="1700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57601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62200" y="274638"/>
            <a:ext cx="6553200" cy="1630362"/>
          </a:xfrm>
        </p:spPr>
        <p:txBody>
          <a:bodyPr>
            <a:normAutofit fontScale="90000"/>
          </a:bodyPr>
          <a:lstStyle/>
          <a:p>
            <a:r>
              <a:rPr lang="el-GR" dirty="0"/>
              <a:t>Τι θα μπορούσε να αναρωτηθεί ο μαθητής</a:t>
            </a:r>
            <a:r>
              <a:rPr lang="en-US" dirty="0"/>
              <a:t> </a:t>
            </a:r>
            <a:r>
              <a:rPr lang="el-GR" dirty="0"/>
              <a:t>σε κάθε στάδιο ΕΠ;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3400" y="2438400"/>
            <a:ext cx="8229600" cy="4114800"/>
          </a:xfrm>
        </p:spPr>
        <p:txBody>
          <a:bodyPr>
            <a:normAutofit fontScale="77500" lnSpcReduction="20000"/>
          </a:bodyPr>
          <a:lstStyle/>
          <a:p>
            <a:r>
              <a:rPr lang="el-GR" b="1" dirty="0">
                <a:solidFill>
                  <a:schemeClr val="accent5"/>
                </a:solidFill>
              </a:rPr>
              <a:t>Ξέρω ποιος είναι ο άγνωστος, τα δεδομένα, οι συνθήκες που εμπλέκονται στο πρόβλημα; </a:t>
            </a:r>
          </a:p>
          <a:p>
            <a:r>
              <a:rPr lang="el-GR" b="1" dirty="0">
                <a:solidFill>
                  <a:srgbClr val="7030A0"/>
                </a:solidFill>
              </a:rPr>
              <a:t>Μπορώ να κάνω ένα σχέδιο; </a:t>
            </a:r>
          </a:p>
          <a:p>
            <a:r>
              <a:rPr lang="el-GR" b="1" dirty="0">
                <a:solidFill>
                  <a:srgbClr val="7030A0"/>
                </a:solidFill>
              </a:rPr>
              <a:t>Έχω δει το ίδιο, παρόμοιο, ή σχετικό πρόβλημα πριν; </a:t>
            </a:r>
          </a:p>
          <a:p>
            <a:r>
              <a:rPr lang="el-GR" b="1" dirty="0">
                <a:solidFill>
                  <a:srgbClr val="7030A0"/>
                </a:solidFill>
              </a:rPr>
              <a:t>Ξέρω ένα σχετικό θεώρημα/μαθηματικό τύπο που μπορώ να χρησιμοποιήσω; </a:t>
            </a:r>
          </a:p>
          <a:p>
            <a:r>
              <a:rPr lang="el-GR" b="1" dirty="0">
                <a:solidFill>
                  <a:srgbClr val="7030A0"/>
                </a:solidFill>
              </a:rPr>
              <a:t>Θα μπορούσα να λύσω ένα ανάλογο απλούστερο πρόβλημα; </a:t>
            </a:r>
          </a:p>
          <a:p>
            <a:r>
              <a:rPr lang="el-GR" b="1" dirty="0">
                <a:solidFill>
                  <a:schemeClr val="accent6">
                    <a:lumMod val="50000"/>
                  </a:schemeClr>
                </a:solidFill>
              </a:rPr>
              <a:t>Είναι σωστή η πορεία μου;</a:t>
            </a:r>
          </a:p>
          <a:p>
            <a:r>
              <a:rPr lang="el-GR" b="1" dirty="0">
                <a:solidFill>
                  <a:schemeClr val="accent6">
                    <a:lumMod val="50000"/>
                  </a:schemeClr>
                </a:solidFill>
              </a:rPr>
              <a:t>Πώς μπορώ να ελέγξω αν αυτό που έκανα είναι σωστό;</a:t>
            </a:r>
          </a:p>
          <a:p>
            <a:r>
              <a:rPr lang="el-GR" dirty="0">
                <a:solidFill>
                  <a:srgbClr val="00B050"/>
                </a:solidFill>
              </a:rPr>
              <a:t>Τι έμαθα λύνοντας αυτό το πρόβλημα;</a:t>
            </a:r>
          </a:p>
          <a:p>
            <a:endParaRPr lang="el-GR" dirty="0"/>
          </a:p>
          <a:p>
            <a:endParaRPr lang="el-GR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"/>
            <a:ext cx="2514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8770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95600" y="274637"/>
            <a:ext cx="5791200" cy="1325561"/>
          </a:xfrm>
        </p:spPr>
        <p:txBody>
          <a:bodyPr>
            <a:noAutofit/>
          </a:bodyPr>
          <a:lstStyle/>
          <a:p>
            <a:r>
              <a:rPr lang="el-GR" sz="3600" dirty="0"/>
              <a:t>Τι θα μπορούσε να αναρωτηθεί ο εκπαιδευτικός σε κάθε στάδιο ΕΠ;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28600" y="1905000"/>
            <a:ext cx="8610600" cy="4800600"/>
          </a:xfrm>
        </p:spPr>
        <p:txBody>
          <a:bodyPr>
            <a:normAutofit fontScale="32500" lnSpcReduction="20000"/>
          </a:bodyPr>
          <a:lstStyle/>
          <a:p>
            <a:r>
              <a:rPr lang="el-GR" sz="4900" b="1" dirty="0">
                <a:solidFill>
                  <a:schemeClr val="accent5"/>
                </a:solidFill>
              </a:rPr>
              <a:t>Κατανόησε ο μαθητής τα δεδομένα και τα ζητούμενα του προβλήματος; </a:t>
            </a:r>
          </a:p>
          <a:p>
            <a:r>
              <a:rPr lang="el-GR" sz="4900" b="1" dirty="0">
                <a:solidFill>
                  <a:schemeClr val="accent5"/>
                </a:solidFill>
              </a:rPr>
              <a:t>Μπορεί ο μαθητής να επαναδιατυπώσει το πρόβλημα με τα δικά του λόγια; </a:t>
            </a:r>
          </a:p>
          <a:p>
            <a:r>
              <a:rPr lang="el-GR" sz="4900" b="1" dirty="0">
                <a:solidFill>
                  <a:schemeClr val="accent5"/>
                </a:solidFill>
              </a:rPr>
              <a:t>Υπάρχουν παρερμηνείες ή αδυναμίες που σχετίζονται με το περιεχόμενο του προβλήματος</a:t>
            </a:r>
            <a:r>
              <a:rPr lang="el-GR" sz="4900" b="1" dirty="0">
                <a:solidFill>
                  <a:schemeClr val="accent3"/>
                </a:solidFill>
              </a:rPr>
              <a:t>;</a:t>
            </a:r>
          </a:p>
          <a:p>
            <a:r>
              <a:rPr lang="el-GR" sz="4900" b="1" dirty="0">
                <a:solidFill>
                  <a:srgbClr val="7030A0"/>
                </a:solidFill>
              </a:rPr>
              <a:t>Έχει αναπτύξει κάποιο σχέδιο; </a:t>
            </a:r>
          </a:p>
          <a:p>
            <a:r>
              <a:rPr lang="el-GR" sz="4900" b="1" dirty="0">
                <a:solidFill>
                  <a:srgbClr val="7030A0"/>
                </a:solidFill>
              </a:rPr>
              <a:t>πώς θα μπορούσα να τον συμβουλέψω χωρίς να του δώσω την απάντηση; </a:t>
            </a:r>
          </a:p>
          <a:p>
            <a:r>
              <a:rPr lang="el-GR" sz="4900" b="1" dirty="0">
                <a:solidFill>
                  <a:srgbClr val="7030A0"/>
                </a:solidFill>
              </a:rPr>
              <a:t>υπάρχουν πόροι, υλικά πληροφορίες που θα μπορούσα να του συστήσω να αναζητήσει; </a:t>
            </a:r>
          </a:p>
          <a:p>
            <a:r>
              <a:rPr lang="el-GR" sz="4900" b="1" dirty="0">
                <a:solidFill>
                  <a:srgbClr val="7030A0"/>
                </a:solidFill>
              </a:rPr>
              <a:t>Πώς μπορώ να βοηθήσω το μαθητή να κάνει συνδέσεις με ένα παρόμοιο ή σχετικό πρόβλημα;</a:t>
            </a:r>
          </a:p>
          <a:p>
            <a:r>
              <a:rPr lang="el-GR" sz="4900" b="1" dirty="0">
                <a:solidFill>
                  <a:srgbClr val="7030A0"/>
                </a:solidFill>
              </a:rPr>
              <a:t>Πώς μπορώ να βοηθήσω τον μαθητή  να λάβει υπόψη όλα τα δεδομένα αλλά και τις βασικές έννοιες που εμπλέκονται; </a:t>
            </a:r>
          </a:p>
          <a:p>
            <a:r>
              <a:rPr lang="el-GR" sz="4900" b="1" dirty="0">
                <a:solidFill>
                  <a:srgbClr val="7030A0"/>
                </a:solidFill>
              </a:rPr>
              <a:t>Μπορώ να τον βοηθήσω να κάνει εικασίες σχετικά με τη λύση ή να του ζητήσω να σχεδιάσει μια πορεία λύσης;</a:t>
            </a:r>
          </a:p>
          <a:p>
            <a:r>
              <a:rPr lang="el-GR" sz="4900" b="1" dirty="0">
                <a:solidFill>
                  <a:schemeClr val="accent6">
                    <a:lumMod val="50000"/>
                  </a:schemeClr>
                </a:solidFill>
              </a:rPr>
              <a:t>Τι ερωτήσεις θα μπορούσα να του απευθύνω στην εκτέλεση του σχεδίου ώστε να βεβαιωθώ ότι το σχέδιό του μπορώ να τον οδηγήσει στη λύση;</a:t>
            </a:r>
          </a:p>
          <a:p>
            <a:r>
              <a:rPr lang="el-GR" sz="4900" b="1" dirty="0">
                <a:solidFill>
                  <a:schemeClr val="accent6">
                    <a:lumMod val="50000"/>
                  </a:schemeClr>
                </a:solidFill>
              </a:rPr>
              <a:t>Έχει ελέγξει το αποτέλεσμα που βρήκε με πειστικό και κατάλληλο τρόπο; </a:t>
            </a:r>
          </a:p>
          <a:p>
            <a:r>
              <a:rPr lang="el-GR" sz="4900" b="1" dirty="0">
                <a:solidFill>
                  <a:srgbClr val="00B050"/>
                </a:solidFill>
              </a:rPr>
              <a:t>Πώς μπορεί να χρησιμοποιήσει το αποτέλεσμα, τη στρατηγική ή τη μέθοδο για ένα άλλο πρόβλημα; </a:t>
            </a:r>
          </a:p>
          <a:p>
            <a:r>
              <a:rPr lang="el-GR" sz="4900" b="1" dirty="0">
                <a:solidFill>
                  <a:srgbClr val="00B050"/>
                </a:solidFill>
              </a:rPr>
              <a:t>Πώς μπορώ να κάνω το πρόβλημα πιο ρεαλιστικό ή πιο γενικό; </a:t>
            </a:r>
          </a:p>
          <a:p>
            <a:r>
              <a:rPr lang="el-GR" sz="4900" b="1" dirty="0">
                <a:solidFill>
                  <a:srgbClr val="00B050"/>
                </a:solidFill>
              </a:rPr>
              <a:t>Μπορεί να δει ο μαθητής και άλλους τρόπους λύσης;</a:t>
            </a:r>
          </a:p>
          <a:p>
            <a:r>
              <a:rPr lang="el-GR" sz="4900" b="1" dirty="0">
                <a:solidFill>
                  <a:srgbClr val="00B050"/>
                </a:solidFill>
              </a:rPr>
              <a:t>Τι έμαθε ο μαθητής λύνοντας αυτό το πρόβλημα;</a:t>
            </a:r>
          </a:p>
          <a:p>
            <a:endParaRPr lang="el-GR" sz="3600" dirty="0">
              <a:solidFill>
                <a:schemeClr val="dk1"/>
              </a:solidFill>
            </a:endParaRPr>
          </a:p>
          <a:p>
            <a:endParaRPr lang="el-GR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52400"/>
            <a:ext cx="1945742" cy="1447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772148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l-GR" dirty="0"/>
              <a:t>Ευρετικές στρατηγικές-παραδείγματα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28800"/>
            <a:ext cx="3657600" cy="4191000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Κάνε ένα σχήμα</a:t>
            </a:r>
            <a:endParaRPr lang="en-US" dirty="0"/>
          </a:p>
          <a:p>
            <a:r>
              <a:rPr lang="el-GR" dirty="0"/>
              <a:t>Πειραματίσου και παρατήρησε τι προκύπτει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l-GR" dirty="0"/>
              <a:t>Βρες ένα μοτίβο </a:t>
            </a:r>
          </a:p>
          <a:p>
            <a:r>
              <a:rPr lang="el-GR" dirty="0"/>
              <a:t>Δούλεψε αντίστροφα (έστω ότι το πρόβλημα έχει λυθεί …)</a:t>
            </a:r>
            <a:endParaRPr lang="en-US" dirty="0"/>
          </a:p>
          <a:p>
            <a:r>
              <a:rPr lang="el-GR" dirty="0"/>
              <a:t>Μάντεψε και έλεγξε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l-GR" dirty="0" err="1"/>
              <a:t>Ξαναξεκίνα</a:t>
            </a:r>
            <a:r>
              <a:rPr lang="el-GR" dirty="0"/>
              <a:t> τη λύση με άλλο τρόπο</a:t>
            </a:r>
            <a:endParaRPr lang="en-US" dirty="0"/>
          </a:p>
          <a:p>
            <a:r>
              <a:rPr lang="el-GR" dirty="0"/>
              <a:t>Λύσε ένα απλούστερο πρόβλημα</a:t>
            </a:r>
            <a:endParaRPr lang="en-US" dirty="0"/>
          </a:p>
          <a:p>
            <a:r>
              <a:rPr lang="el-GR" dirty="0"/>
              <a:t>…</a:t>
            </a:r>
            <a:r>
              <a:rPr lang="en-US" dirty="0"/>
              <a:t> </a:t>
            </a:r>
          </a:p>
          <a:p>
            <a:endParaRPr lang="el-GR" dirty="0"/>
          </a:p>
        </p:txBody>
      </p:sp>
      <p:pic>
        <p:nvPicPr>
          <p:cNvPr id="20482" name="Picture 2" descr="Αποτέλεσμα εικόνας για problem solving strategies mathematicia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1447800"/>
            <a:ext cx="3619499" cy="3352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8111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Συζήτηση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47800"/>
            <a:ext cx="8401080" cy="4678363"/>
          </a:xfrm>
        </p:spPr>
        <p:txBody>
          <a:bodyPr>
            <a:normAutofit fontScale="92500" lnSpcReduction="20000"/>
          </a:bodyPr>
          <a:lstStyle/>
          <a:p>
            <a:pPr marL="342900" lvl="1" indent="-342900">
              <a:buNone/>
            </a:pPr>
            <a:r>
              <a:rPr lang="el-GR" sz="2400" dirty="0"/>
              <a:t>Ο </a:t>
            </a:r>
            <a:r>
              <a:rPr lang="en-US" sz="2400" dirty="0"/>
              <a:t>Polya </a:t>
            </a:r>
            <a:r>
              <a:rPr lang="el-GR" sz="2400" dirty="0"/>
              <a:t>έδωσε στους </a:t>
            </a:r>
            <a:r>
              <a:rPr lang="el-GR" sz="2400" dirty="0" smtClean="0"/>
              <a:t>φοιτητές και φοιτήτριές του κάπου το 1960 σε μια πανεπιστημιακή τάξη των ΗΠΑ το </a:t>
            </a:r>
            <a:r>
              <a:rPr lang="el-GR" sz="2400" dirty="0"/>
              <a:t>εξής πρόβλημα στερεομετρίας: </a:t>
            </a:r>
            <a:endParaRPr lang="el-GR" sz="2400" dirty="0" smtClean="0"/>
          </a:p>
          <a:p>
            <a:pPr marL="342900" lvl="1" indent="-342900">
              <a:buNone/>
            </a:pPr>
            <a:r>
              <a:rPr lang="el-GR" sz="2400" i="1" dirty="0" smtClean="0">
                <a:solidFill>
                  <a:srgbClr val="7030A0"/>
                </a:solidFill>
              </a:rPr>
              <a:t>«</a:t>
            </a:r>
            <a:r>
              <a:rPr lang="el-GR" sz="2400" i="1" dirty="0">
                <a:solidFill>
                  <a:srgbClr val="7030A0"/>
                </a:solidFill>
              </a:rPr>
              <a:t>Σε πόσα μέρη διαιρείται ο χώρος από 5 επίπεδα; (</a:t>
            </a:r>
            <a:r>
              <a:rPr lang="en-US" sz="2400" i="1" dirty="0">
                <a:solidFill>
                  <a:srgbClr val="7030A0"/>
                </a:solidFill>
              </a:rPr>
              <a:t>in how many parts 5 planes</a:t>
            </a:r>
            <a:r>
              <a:rPr lang="el-GR" sz="2400" i="1" dirty="0">
                <a:solidFill>
                  <a:srgbClr val="7030A0"/>
                </a:solidFill>
              </a:rPr>
              <a:t> </a:t>
            </a:r>
            <a:r>
              <a:rPr lang="en-US" sz="2400" i="1" dirty="0">
                <a:solidFill>
                  <a:srgbClr val="7030A0"/>
                </a:solidFill>
              </a:rPr>
              <a:t>divide the space?</a:t>
            </a:r>
            <a:r>
              <a:rPr lang="el-GR" sz="2400" i="1" dirty="0" smtClean="0">
                <a:solidFill>
                  <a:srgbClr val="7030A0"/>
                </a:solidFill>
              </a:rPr>
              <a:t>)</a:t>
            </a:r>
            <a:r>
              <a:rPr lang="el-GR" sz="2400" i="1" dirty="0" smtClean="0"/>
              <a:t>»</a:t>
            </a:r>
          </a:p>
          <a:p>
            <a:pPr marL="342900" lvl="1" indent="-342900">
              <a:buNone/>
            </a:pPr>
            <a:endParaRPr lang="en-US" sz="2400" i="1" dirty="0"/>
          </a:p>
          <a:p>
            <a:pPr marL="0" indent="0">
              <a:buNone/>
            </a:pPr>
            <a:r>
              <a:rPr lang="en-US" sz="2800" dirty="0">
                <a:hlinkClick r:id="rId2"/>
              </a:rPr>
              <a:t>https://www.youtube.com/watch?v=h0gbw-Ur_do</a:t>
            </a:r>
            <a:endParaRPr lang="el-GR" sz="2800" dirty="0"/>
          </a:p>
          <a:p>
            <a:pPr marL="0" indent="0">
              <a:buNone/>
            </a:pPr>
            <a:r>
              <a:rPr lang="el-GR" sz="1800" dirty="0">
                <a:effectLst/>
                <a:latin typeface="Arial" panose="020B0604020202020204" pitchFamily="34" charset="0"/>
              </a:rPr>
              <a:t>[08:30-τέλος]</a:t>
            </a:r>
            <a:endParaRPr lang="en-US" sz="1800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Το πρόβλημα που έθεσε ο </a:t>
            </a:r>
            <a:r>
              <a:rPr lang="en-US" dirty="0" err="1" smtClean="0"/>
              <a:t>Polya</a:t>
            </a:r>
            <a:r>
              <a:rPr lang="en-US" dirty="0" smtClean="0"/>
              <a:t> </a:t>
            </a:r>
            <a:r>
              <a:rPr lang="el-GR" dirty="0" smtClean="0"/>
              <a:t>στους μαθητές του</a:t>
            </a:r>
            <a:endParaRPr lang="en-US" dirty="0"/>
          </a:p>
          <a:p>
            <a:r>
              <a:rPr lang="el-GR" sz="2400" dirty="0" smtClean="0"/>
              <a:t>είναι </a:t>
            </a:r>
            <a:r>
              <a:rPr lang="el-GR" sz="2400" dirty="0"/>
              <a:t>σαφώς διατυπωμένο;</a:t>
            </a:r>
          </a:p>
          <a:p>
            <a:r>
              <a:rPr lang="el-GR" sz="2400" dirty="0"/>
              <a:t>Έχει τα χαρακτηριστικά του ‘προβλήματος’ όπως το</a:t>
            </a:r>
            <a:br>
              <a:rPr lang="el-GR" sz="2400" dirty="0"/>
            </a:br>
            <a:r>
              <a:rPr lang="el-GR" sz="2400" dirty="0" smtClean="0"/>
              <a:t>όρισε ο ίδιος; Αιτιολογείστε την άποψή σας.</a:t>
            </a:r>
            <a:endParaRPr lang="el-GR" sz="2400" dirty="0"/>
          </a:p>
          <a:p>
            <a:r>
              <a:rPr lang="el-GR" sz="2400" dirty="0"/>
              <a:t>Αναφέρατε κάποιες αρχικές σκέψεις σας προς την επίλυσή του.</a:t>
            </a:r>
          </a:p>
        </p:txBody>
      </p:sp>
    </p:spTree>
    <p:extLst>
      <p:ext uri="{BB962C8B-B14F-4D97-AF65-F5344CB8AC3E}">
        <p14:creationId xmlns:p14="http://schemas.microsoft.com/office/powerpoint/2010/main" val="227638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C4E4514C-74F1-4D4C-84FD-CE70754C9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Arial" panose="020B0604020202020204" pitchFamily="34" charset="0"/>
              </a:rPr>
              <a:t>1η εβδομαδιαία εργασία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B9DDB3DD-0C6C-4D0F-9FED-3A6088BF5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983162"/>
          </a:xfrm>
        </p:spPr>
        <p:txBody>
          <a:bodyPr>
            <a:normAutofit lnSpcReduction="10000"/>
          </a:bodyPr>
          <a:lstStyle/>
          <a:p>
            <a:r>
              <a:rPr lang="el-GR" sz="2400" b="1" dirty="0">
                <a:effectLst/>
                <a:latin typeface="Arial" panose="020B0604020202020204" pitchFamily="34" charset="0"/>
              </a:rPr>
              <a:t>Μελέτη και ανάλυση της διδασκαλίας του Polya </a:t>
            </a:r>
            <a:endParaRPr lang="el-GR" sz="2400" b="1" dirty="0" smtClean="0">
              <a:effectLst/>
              <a:latin typeface="Arial" panose="020B0604020202020204" pitchFamily="34" charset="0"/>
            </a:endParaRPr>
          </a:p>
          <a:p>
            <a:endParaRPr lang="el-GR" sz="2400" dirty="0">
              <a:latin typeface="Arial" panose="020B0604020202020204" pitchFamily="34" charset="0"/>
            </a:endParaRPr>
          </a:p>
          <a:p>
            <a:r>
              <a:rPr lang="el-GR" sz="2400" dirty="0" smtClean="0">
                <a:effectLst/>
                <a:latin typeface="Arial" panose="020B0604020202020204" pitchFamily="34" charset="0"/>
              </a:rPr>
              <a:t>Παρακολουθήστε </a:t>
            </a:r>
            <a:r>
              <a:rPr lang="el-GR" sz="2400" dirty="0">
                <a:effectLst/>
                <a:latin typeface="Arial" panose="020B0604020202020204" pitchFamily="34" charset="0"/>
              </a:rPr>
              <a:t>το </a:t>
            </a:r>
            <a:r>
              <a:rPr lang="el-GR" sz="2400" dirty="0">
                <a:latin typeface="Arial" panose="020B0604020202020204" pitchFamily="34" charset="0"/>
              </a:rPr>
              <a:t>σχετικό </a:t>
            </a:r>
            <a:r>
              <a:rPr lang="el-GR" sz="2400" dirty="0" smtClean="0">
                <a:effectLst/>
                <a:latin typeface="Arial" panose="020B0604020202020204" pitchFamily="34" charset="0"/>
              </a:rPr>
              <a:t>βίντεο </a:t>
            </a:r>
            <a:endParaRPr lang="en-US" sz="2400" dirty="0" smtClean="0">
              <a:effectLst/>
              <a:latin typeface="Arial" panose="020B0604020202020204" pitchFamily="34" charset="0"/>
            </a:endParaRPr>
          </a:p>
          <a:p>
            <a:r>
              <a:rPr lang="el-GR" sz="2400" dirty="0" smtClean="0">
                <a:latin typeface="Arial" panose="020B0604020202020204" pitchFamily="34" charset="0"/>
              </a:rPr>
              <a:t>https</a:t>
            </a:r>
            <a:r>
              <a:rPr lang="el-GR" sz="2400" dirty="0">
                <a:latin typeface="Arial" panose="020B0604020202020204" pitchFamily="34" charset="0"/>
              </a:rPr>
              <a:t>://www.youtube.com/watch?v=h0gbw-Ur_do [08:30-τέλος] </a:t>
            </a:r>
          </a:p>
          <a:p>
            <a:pPr marL="0" indent="0">
              <a:buNone/>
            </a:pPr>
            <a:r>
              <a:rPr lang="el-GR" sz="2400" dirty="0">
                <a:latin typeface="Arial" panose="020B0604020202020204" pitchFamily="34" charset="0"/>
              </a:rPr>
              <a:t>και προσπαθήστε να απαντήσετε στις παρακάτω ερωτήσεις</a:t>
            </a:r>
          </a:p>
          <a:p>
            <a:pPr marL="0" indent="0">
              <a:buNone/>
            </a:pPr>
            <a:endParaRPr lang="el-GR" sz="2400" dirty="0">
              <a:latin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sz="2400" smtClean="0">
                <a:effectLst/>
                <a:latin typeface="Arial" panose="020B0604020202020204" pitchFamily="34" charset="0"/>
              </a:rPr>
              <a:t>Σε </a:t>
            </a:r>
            <a:r>
              <a:rPr lang="el-GR" sz="2400" dirty="0">
                <a:effectLst/>
                <a:latin typeface="Arial" panose="020B0604020202020204" pitchFamily="34" charset="0"/>
              </a:rPr>
              <a:t>ποιες </a:t>
            </a:r>
            <a:r>
              <a:rPr lang="el-GR" sz="2400" dirty="0">
                <a:latin typeface="Arial" panose="020B0604020202020204" pitchFamily="34" charset="0"/>
              </a:rPr>
              <a:t>(</a:t>
            </a:r>
            <a:r>
              <a:rPr lang="el-GR" sz="2400" dirty="0" err="1">
                <a:latin typeface="Arial" panose="020B0604020202020204" pitchFamily="34" charset="0"/>
              </a:rPr>
              <a:t>ευρετικές</a:t>
            </a:r>
            <a:r>
              <a:rPr lang="el-GR" sz="2400" dirty="0">
                <a:latin typeface="Arial" panose="020B0604020202020204" pitchFamily="34" charset="0"/>
              </a:rPr>
              <a:t>) </a:t>
            </a:r>
            <a:r>
              <a:rPr lang="el-GR" sz="2400" dirty="0">
                <a:effectLst/>
                <a:latin typeface="Arial" panose="020B0604020202020204" pitchFamily="34" charset="0"/>
              </a:rPr>
              <a:t>στρατηγικές επικεντρώνει το διδακτικό ενδιαφέρον του ο Polya στη διδασκαλία του;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>
                <a:effectLst/>
                <a:latin typeface="Arial" panose="020B0604020202020204" pitchFamily="34" charset="0"/>
              </a:rPr>
              <a:t>Με ποιο τρόπο </a:t>
            </a:r>
            <a:r>
              <a:rPr lang="el-GR" sz="2400" dirty="0" smtClean="0">
                <a:effectLst/>
                <a:latin typeface="Arial" panose="020B0604020202020204" pitchFamily="34" charset="0"/>
              </a:rPr>
              <a:t>αξιοποιεί αυτές τις στρατηγικές για να λύσει το πρόβλημα που έχει θέσει;</a:t>
            </a:r>
            <a:endParaRPr lang="el-GR" sz="2400" dirty="0">
              <a:effectLst/>
              <a:latin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sz="2400" dirty="0">
                <a:effectLst/>
                <a:latin typeface="Arial" panose="020B0604020202020204" pitchFamily="34" charset="0"/>
              </a:rPr>
              <a:t>Τι σας έκανε ιδιαίτερη εντύπωση στη διδασκαλία του </a:t>
            </a:r>
            <a:r>
              <a:rPr lang="el-GR" sz="2400" dirty="0" err="1">
                <a:effectLst/>
                <a:latin typeface="Arial" panose="020B0604020202020204" pitchFamily="34" charset="0"/>
              </a:rPr>
              <a:t>Polya</a:t>
            </a:r>
            <a:r>
              <a:rPr lang="el-GR" sz="2400" dirty="0">
                <a:effectLst/>
                <a:latin typeface="Arial" panose="020B0604020202020204" pitchFamily="34" charset="0"/>
              </a:rPr>
              <a:t>;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55587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4391</TotalTime>
  <Words>714</Words>
  <Application>Microsoft Office PowerPoint</Application>
  <PresentationFormat>Προβολή στην οθόνη (4:3)</PresentationFormat>
  <Paragraphs>87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Διδασκαλία και μάθηση των Μαθηματικών με διαδικασίες επίλυσης προβλήματος</vt:lpstr>
      <vt:lpstr>Παρουσίαση του PowerPoint</vt:lpstr>
      <vt:lpstr>Παρουσίαση του PowerPoint</vt:lpstr>
      <vt:lpstr>Tα 4 στάδια επίλυσης προβλήματος  κατά τον Polya</vt:lpstr>
      <vt:lpstr>Τι θα μπορούσε να αναρωτηθεί ο μαθητής σε κάθε στάδιο ΕΠ;</vt:lpstr>
      <vt:lpstr>Τι θα μπορούσε να αναρωτηθεί ο εκπαιδευτικός σε κάθε στάδιο ΕΠ;</vt:lpstr>
      <vt:lpstr>Ευρετικές στρατηγικές-παραδείγματα</vt:lpstr>
      <vt:lpstr>Συζήτηση</vt:lpstr>
      <vt:lpstr>1η εβδομαδιαία εργασία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 6: Pedagogical approaches to mathematics and science teaching in multicultural classrooms</dc:title>
  <dc:creator>Despoina</dc:creator>
  <cp:lastModifiedBy>Chr. Triantafillou</cp:lastModifiedBy>
  <cp:revision>518</cp:revision>
  <dcterms:created xsi:type="dcterms:W3CDTF">2016-12-02T10:45:38Z</dcterms:created>
  <dcterms:modified xsi:type="dcterms:W3CDTF">2024-02-15T08:58:22Z</dcterms:modified>
</cp:coreProperties>
</file>