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609" r:id="rId2"/>
    <p:sldId id="610" r:id="rId3"/>
    <p:sldId id="585" r:id="rId4"/>
    <p:sldId id="593" r:id="rId5"/>
    <p:sldId id="594" r:id="rId6"/>
    <p:sldId id="591" r:id="rId7"/>
    <p:sldId id="596" r:id="rId8"/>
    <p:sldId id="597" r:id="rId9"/>
    <p:sldId id="613" r:id="rId10"/>
    <p:sldId id="614" r:id="rId11"/>
    <p:sldId id="615" r:id="rId12"/>
    <p:sldId id="616" r:id="rId13"/>
    <p:sldId id="617" r:id="rId14"/>
    <p:sldId id="612" r:id="rId15"/>
    <p:sldId id="420" r:id="rId16"/>
    <p:sldId id="419" r:id="rId17"/>
    <p:sldId id="396" r:id="rId18"/>
    <p:sldId id="4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22439"/>
    <p:restoredTop sz="90909" autoAdjust="0"/>
  </p:normalViewPr>
  <p:slideViewPr>
    <p:cSldViewPr>
      <p:cViewPr varScale="1">
        <p:scale>
          <a:sx n="72" d="100"/>
          <a:sy n="72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5DE98-67C1-4B26-A280-ABDB793E853A}" type="datetimeFigureOut">
              <a:rPr lang="el-GR" smtClean="0"/>
              <a:pPr/>
              <a:t>19/2/2024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8DB8E-8E88-4153-900B-AAC8CBE93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8786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82F-FFD4-4210-803F-2A205DB0647B}" type="datetime1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E7AA-34A4-4C56-B845-9D69A9C4B5FC}" type="datetime1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48D0-85E1-4474-9528-EEB59C983D21}" type="datetime1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794-3172-4C7F-9C3F-C151699B86B4}" type="datetime1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F7AC-98EF-436F-A371-BB94B54F3B8B}" type="datetime1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5178-47C0-4155-8220-78AF8FFE9132}" type="datetime1">
              <a:rPr lang="en-US" smtClean="0"/>
              <a:pPr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A45-3E0A-4320-8ECF-E94FAB6FF302}" type="datetime1">
              <a:rPr lang="en-US" smtClean="0"/>
              <a:pPr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6521-5878-4C18-92B6-C97F1724825C}" type="datetime1">
              <a:rPr lang="en-US" smtClean="0"/>
              <a:pPr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A819-0868-4CC4-A201-DFDA61085492}" type="datetime1">
              <a:rPr lang="en-US" smtClean="0"/>
              <a:pPr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1E24-9124-428E-A4FC-E453CEA8C7F1}" type="datetime1">
              <a:rPr lang="en-US" smtClean="0"/>
              <a:pPr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B246-470E-4BB7-ADBC-6ABB37FDE6A4}" type="datetime1">
              <a:rPr lang="en-US" smtClean="0"/>
              <a:pPr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F294-C517-4B0F-92A2-2EB268C8B824}" type="datetime1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1447800" y="4495800"/>
            <a:ext cx="6400800" cy="1752600"/>
          </a:xfrm>
        </p:spPr>
        <p:txBody>
          <a:bodyPr>
            <a:normAutofit/>
          </a:bodyPr>
          <a:lstStyle/>
          <a:p>
            <a:endParaRPr lang="el-GR" dirty="0"/>
          </a:p>
          <a:p>
            <a:r>
              <a:rPr lang="el-GR" dirty="0"/>
              <a:t> </a:t>
            </a:r>
            <a:r>
              <a:rPr lang="en-US" dirty="0">
                <a:solidFill>
                  <a:srgbClr val="00B0F0"/>
                </a:solidFill>
              </a:rPr>
              <a:t>1</a:t>
            </a:r>
            <a:r>
              <a:rPr lang="el-GR" baseline="30000" dirty="0">
                <a:solidFill>
                  <a:srgbClr val="00B0F0"/>
                </a:solidFill>
              </a:rPr>
              <a:t>η</a:t>
            </a:r>
            <a:r>
              <a:rPr lang="el-GR" dirty="0">
                <a:solidFill>
                  <a:srgbClr val="00B0F0"/>
                </a:solidFill>
              </a:rPr>
              <a:t> ενότητα: Θεωρητικά </a:t>
            </a:r>
            <a:r>
              <a:rPr lang="el-GR">
                <a:solidFill>
                  <a:srgbClr val="00B0F0"/>
                </a:solidFill>
              </a:rPr>
              <a:t>μοντέλα ΕΠ </a:t>
            </a:r>
            <a:r>
              <a:rPr lang="el-GR" u="sng" dirty="0">
                <a:solidFill>
                  <a:srgbClr val="00B0F0"/>
                </a:solidFill>
              </a:rPr>
              <a:t>μετά τον </a:t>
            </a:r>
            <a:r>
              <a:rPr lang="en-US" dirty="0">
                <a:solidFill>
                  <a:srgbClr val="00B0F0"/>
                </a:solidFill>
              </a:rPr>
              <a:t>Polya</a:t>
            </a:r>
            <a:r>
              <a:rPr lang="el-GR" dirty="0">
                <a:solidFill>
                  <a:srgbClr val="00B0F0"/>
                </a:solidFill>
              </a:rPr>
              <a:t> </a:t>
            </a:r>
            <a:endParaRPr lang="el-GR" b="1" dirty="0">
              <a:solidFill>
                <a:srgbClr val="00B0F0"/>
              </a:solidFill>
            </a:endParaRPr>
          </a:p>
        </p:txBody>
      </p:sp>
      <p:pic>
        <p:nvPicPr>
          <p:cNvPr id="31746" name="Picture 2" descr="Math Stack Exchan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2362200" cy="2362200"/>
          </a:xfrm>
          <a:prstGeom prst="rect">
            <a:avLst/>
          </a:prstGeom>
          <a:noFill/>
        </p:spPr>
      </p:pic>
      <p:sp>
        <p:nvSpPr>
          <p:cNvPr id="5" name="Τίτλος 4">
            <a:extLst>
              <a:ext uri="{FF2B5EF4-FFF2-40B4-BE49-F238E27FC236}">
                <a16:creationId xmlns:a16="http://schemas.microsoft.com/office/drawing/2014/main" id="{B4FE8B9A-FB26-4C47-9586-56B3A0113D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3200" b="1" dirty="0"/>
              <a:t>Διδασκαλία και μάθηση </a:t>
            </a:r>
            <a:r>
              <a:rPr lang="el-GR" sz="3200" dirty="0"/>
              <a:t>των Μαθηματικών </a:t>
            </a:r>
            <a:br>
              <a:rPr lang="el-GR" sz="3200" dirty="0"/>
            </a:br>
            <a:r>
              <a:rPr lang="el-GR" sz="3200" dirty="0"/>
              <a:t>με διαδικασίες </a:t>
            </a:r>
            <a:r>
              <a:rPr lang="el-GR" sz="3200" b="1" dirty="0"/>
              <a:t>επίλυσης προβλημάτων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66992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Ο ρόλος των </a:t>
            </a:r>
            <a:r>
              <a:rPr lang="el-GR" sz="3200" dirty="0">
                <a:solidFill>
                  <a:srgbClr val="7030A0"/>
                </a:solidFill>
              </a:rPr>
              <a:t>επιστημολογικών πεποιθήσεων των εκπαιδευτικώ</a:t>
            </a:r>
            <a:r>
              <a:rPr lang="el-GR" sz="3200" dirty="0"/>
              <a:t>ν σε δραστηριότητες ΕΠ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342900" lvl="1" indent="-342900" algn="just">
              <a:buFont typeface="Arial" pitchFamily="34" charset="0"/>
              <a:buChar char="•"/>
            </a:pPr>
            <a:r>
              <a:rPr lang="el-GR" sz="3600" dirty="0"/>
              <a:t>Οι εκπαιδευτικοί γενικά προσπαθούν να ευθυγραμμίσουν τη διδασκαλία </a:t>
            </a:r>
            <a:r>
              <a:rPr lang="en-US" sz="3600" dirty="0" err="1"/>
              <a:t>τους</a:t>
            </a:r>
            <a:r>
              <a:rPr lang="en-US" sz="3600" dirty="0"/>
              <a:t> </a:t>
            </a:r>
            <a:r>
              <a:rPr lang="el-GR" sz="3600" dirty="0"/>
              <a:t>σύμφωνα με </a:t>
            </a:r>
            <a:r>
              <a:rPr lang="en-US" sz="3600" dirty="0"/>
              <a:t>τα </a:t>
            </a:r>
            <a:r>
              <a:rPr lang="el-GR" sz="3600" dirty="0"/>
              <a:t> σύγχρονα ΑΠΣ που ενθαρρύνουν την κατανόηση και την επίλυση προβλήματος. 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l-GR" sz="3600" dirty="0"/>
              <a:t>Μερικές φορές αυτό όμως δεν είναι εύκολο γιατί οι </a:t>
            </a:r>
            <a:r>
              <a:rPr lang="el-GR" sz="3600" i="1" dirty="0"/>
              <a:t>επιστημολογικές πεποιθήσεις</a:t>
            </a:r>
            <a:r>
              <a:rPr lang="el-GR" sz="3600" dirty="0"/>
              <a:t>* τους υπάρχει περίπτωση να συμβάλλουν αρνητικά στην  αλλαγή των πρακτικών διδασκαλίας τους.</a:t>
            </a:r>
          </a:p>
          <a:p>
            <a:pPr marL="400050" lvl="2" indent="0" algn="r">
              <a:buNone/>
            </a:pPr>
            <a:r>
              <a:rPr lang="el-GR" sz="3200" dirty="0"/>
              <a:t> (</a:t>
            </a:r>
            <a:r>
              <a:rPr lang="el-GR" sz="3200" dirty="0" err="1"/>
              <a:t>Gill</a:t>
            </a:r>
            <a:r>
              <a:rPr lang="el-GR" sz="3200" dirty="0"/>
              <a:t> </a:t>
            </a:r>
            <a:r>
              <a:rPr lang="el-GR" sz="3200" dirty="0" err="1"/>
              <a:t>et</a:t>
            </a:r>
            <a:r>
              <a:rPr lang="el-GR" sz="3200" dirty="0"/>
              <a:t> </a:t>
            </a:r>
            <a:r>
              <a:rPr lang="el-GR" sz="3200" dirty="0" err="1"/>
              <a:t>al</a:t>
            </a:r>
            <a:r>
              <a:rPr lang="el-GR" sz="3200" dirty="0"/>
              <a:t>., 2004) </a:t>
            </a:r>
          </a:p>
          <a:p>
            <a:pPr lvl="1" algn="just">
              <a:buNone/>
            </a:pPr>
            <a:endParaRPr lang="el-GR" sz="3200" dirty="0"/>
          </a:p>
          <a:p>
            <a:pPr lvl="1" algn="just">
              <a:buNone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250391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4643" y="152400"/>
            <a:ext cx="8229600" cy="762000"/>
          </a:xfrm>
        </p:spPr>
        <p:txBody>
          <a:bodyPr>
            <a:normAutofit/>
          </a:bodyPr>
          <a:lstStyle/>
          <a:p>
            <a:r>
              <a:rPr lang="el-GR" sz="3600" i="1" dirty="0">
                <a:solidFill>
                  <a:srgbClr val="7030A0"/>
                </a:solidFill>
              </a:rPr>
              <a:t>*Επιστημολογικές πεποιθήσεις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" y="914400"/>
            <a:ext cx="8686800" cy="5334000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Αφορούν τις πεποιθήσεις ενός ατόμου σχετικά με  </a:t>
            </a:r>
          </a:p>
          <a:p>
            <a:pPr lvl="1"/>
            <a:r>
              <a:rPr lang="el-GR" dirty="0"/>
              <a:t>τη φύση της γνώσης:</a:t>
            </a:r>
          </a:p>
          <a:p>
            <a:pPr lvl="2"/>
            <a:r>
              <a:rPr lang="el-GR" dirty="0"/>
              <a:t>Με ποιον τρόπο μπορούμε να μελετήσουμε τον τρόπο  που οι μαθητές μαθαίνουν; Από πού προέρχεται η έγκυρη γνώση (από τις αισθήσεις, τον κόσμο των ιδεών, τη λογική); </a:t>
            </a:r>
          </a:p>
          <a:p>
            <a:pPr lvl="1"/>
            <a:r>
              <a:rPr lang="el-GR" dirty="0"/>
              <a:t>τη φύση της διδασκαλίας:</a:t>
            </a:r>
          </a:p>
          <a:p>
            <a:pPr lvl="2"/>
            <a:r>
              <a:rPr lang="el-GR" dirty="0"/>
              <a:t>Σε ποιες φιλοσοφικές θεωρήσεις (έστω και μη συνειδητά) βασίζεται ο τρόπος διδασκαλίας; Τι είδους μέσα χρησιμοποιούνται για να πετύχουν οι στόχοι της διδασκαλίας; Ποιος είναι ο ρόλος των </a:t>
            </a:r>
            <a:r>
              <a:rPr lang="el-GR" dirty="0" err="1"/>
              <a:t>διαμεσολαβούμενων</a:t>
            </a:r>
            <a:r>
              <a:rPr lang="el-GR" dirty="0"/>
              <a:t> εργαλείων (</a:t>
            </a:r>
            <a:r>
              <a:rPr lang="el-GR" dirty="0" err="1"/>
              <a:t>π.χ.ψηφιακών</a:t>
            </a:r>
            <a:r>
              <a:rPr lang="el-GR" dirty="0"/>
              <a:t>, αναπαραστάσεων κλπ.) στη μάθηση; </a:t>
            </a:r>
          </a:p>
          <a:p>
            <a:pPr lvl="1"/>
            <a:r>
              <a:rPr lang="el-GR" dirty="0"/>
              <a:t>τη φύση των μαθηματικών</a:t>
            </a:r>
          </a:p>
          <a:p>
            <a:pPr lvl="2"/>
            <a:r>
              <a:rPr lang="el-GR" dirty="0"/>
              <a:t>Τι είναι τα μαθηματικά;  </a:t>
            </a:r>
            <a:endParaRPr lang="en-US" dirty="0"/>
          </a:p>
          <a:p>
            <a:pPr lvl="1"/>
            <a:r>
              <a:rPr lang="el-GR" dirty="0"/>
              <a:t>Το ρόλο του ως εκπαιδευτικός</a:t>
            </a:r>
          </a:p>
        </p:txBody>
      </p:sp>
    </p:spTree>
    <p:extLst>
      <p:ext uri="{BB962C8B-B14F-4D97-AF65-F5344CB8AC3E}">
        <p14:creationId xmlns:p14="http://schemas.microsoft.com/office/powerpoint/2010/main" val="186426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Διαστάσεις </a:t>
            </a:r>
            <a:r>
              <a:rPr lang="el-GR" dirty="0">
                <a:solidFill>
                  <a:srgbClr val="7030A0"/>
                </a:solidFill>
              </a:rPr>
              <a:t>επιστημολογικών πεποιθήσεων εκπαιδευτικών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70000" lnSpcReduction="20000"/>
          </a:bodyPr>
          <a:lstStyle/>
          <a:p>
            <a:r>
              <a:rPr lang="el-GR" sz="3100" b="1" dirty="0">
                <a:solidFill>
                  <a:srgbClr val="FFC000"/>
                </a:solidFill>
              </a:rPr>
              <a:t>η δομή της γνώσης (</a:t>
            </a:r>
            <a:r>
              <a:rPr lang="el-GR" dirty="0"/>
              <a:t>π.χ. είναι η γνώση άθροισμα μεμονωμένων γεγονότων;)  </a:t>
            </a:r>
          </a:p>
          <a:p>
            <a:r>
              <a:rPr lang="el-GR" sz="3100" b="1" dirty="0">
                <a:solidFill>
                  <a:srgbClr val="FFC000"/>
                </a:solidFill>
              </a:rPr>
              <a:t>η βεβαιότητα της γνώσης (</a:t>
            </a:r>
            <a:r>
              <a:rPr lang="el-GR" dirty="0"/>
              <a:t>π.χ. η γνώση είναι σταθερή και αναλλοίωτη ή είναι σχετική, αβέβαιη και μεταβλητή;),   </a:t>
            </a:r>
            <a:endParaRPr lang="en-US" dirty="0"/>
          </a:p>
          <a:p>
            <a:r>
              <a:rPr lang="el-GR" b="1" dirty="0">
                <a:solidFill>
                  <a:srgbClr val="FFC000"/>
                </a:solidFill>
              </a:rPr>
              <a:t>η πηγή της γνώσης </a:t>
            </a:r>
            <a:r>
              <a:rPr lang="el-GR" dirty="0"/>
              <a:t>(π.χ. η γνώση προέρχεται από την αυθεντία  ή οικοδομείται από το άτομο;)</a:t>
            </a:r>
          </a:p>
          <a:p>
            <a:r>
              <a:rPr lang="el-GR" dirty="0"/>
              <a:t> </a:t>
            </a:r>
            <a:r>
              <a:rPr lang="el-GR" sz="3100" b="1" dirty="0">
                <a:solidFill>
                  <a:srgbClr val="FFC000"/>
                </a:solidFill>
              </a:rPr>
              <a:t>η ταχύτητα απόκτησης της γνώσης </a:t>
            </a:r>
            <a:r>
              <a:rPr lang="el-GR" dirty="0"/>
              <a:t>(π.χ. επέρχεται άμεσα ή δεν επέρχεται ποτέ ή οικοδομείται σταδιακά με την εμπειρία και την άσκηση;)</a:t>
            </a:r>
          </a:p>
          <a:p>
            <a:r>
              <a:rPr lang="el-GR" dirty="0"/>
              <a:t> </a:t>
            </a:r>
            <a:r>
              <a:rPr lang="el-GR" sz="3100" b="1" dirty="0">
                <a:solidFill>
                  <a:srgbClr val="FFC000"/>
                </a:solidFill>
              </a:rPr>
              <a:t>η ικανότητα μάθησης </a:t>
            </a:r>
            <a:r>
              <a:rPr lang="el-GR" dirty="0"/>
              <a:t>(π.χ. η ευφυΐα είναι χαρακτηριστικό ενός ατόμου;).  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sz="2900" i="1" dirty="0"/>
              <a:t>Σύμφωνα με πολλούς ερευνητές συνήθως ένα άτομο που πιστεύει ότι η γνώση είναι </a:t>
            </a:r>
            <a:r>
              <a:rPr lang="el-GR" sz="2900" i="1" dirty="0">
                <a:solidFill>
                  <a:srgbClr val="FF0000"/>
                </a:solidFill>
              </a:rPr>
              <a:t>σταθερή, άθροισμα μεμονωμένων γεγονότων, ότι παρέχεται μόνο από την αυθεντία και ότι αποκτάται άμεσα ή ποτέ και μόνο όταν κάποιος είναι προικισμένος από τη φύση</a:t>
            </a:r>
            <a:r>
              <a:rPr lang="el-GR" sz="2900" i="1" dirty="0"/>
              <a:t>, θεωρείται ότι κατέχει </a:t>
            </a:r>
            <a:r>
              <a:rPr lang="el-GR" sz="2900" b="1" i="1" u="sng" dirty="0">
                <a:solidFill>
                  <a:srgbClr val="7030A0"/>
                </a:solidFill>
              </a:rPr>
              <a:t>μη διδακτικά επωφελείς επιστημολογικές πεποιθήσεις.  </a:t>
            </a:r>
          </a:p>
        </p:txBody>
      </p:sp>
    </p:spTree>
    <p:extLst>
      <p:ext uri="{BB962C8B-B14F-4D97-AF65-F5344CB8AC3E}">
        <p14:creationId xmlns:p14="http://schemas.microsoft.com/office/powerpoint/2010/main" val="278408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l-GR" sz="3200" i="1" dirty="0">
                <a:solidFill>
                  <a:srgbClr val="FF0000"/>
                </a:solidFill>
              </a:rPr>
              <a:t>Μη διδακτικά επωφελείς </a:t>
            </a:r>
            <a:r>
              <a:rPr lang="el-GR" sz="3200" i="1" dirty="0">
                <a:solidFill>
                  <a:srgbClr val="7030A0"/>
                </a:solidFill>
              </a:rPr>
              <a:t>επιστημολογικές πεποιθήσεις </a:t>
            </a:r>
            <a:r>
              <a:rPr lang="el-GR" sz="3200" dirty="0"/>
              <a:t>εκπαιδευτικών κατά την ΕΠ </a:t>
            </a:r>
            <a:br>
              <a:rPr lang="el-GR" sz="3200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marL="180000" lvl="1" indent="0" algn="just">
              <a:buNone/>
            </a:pPr>
            <a:r>
              <a:rPr lang="el-GR" sz="3200" i="1" dirty="0"/>
              <a:t>Επιστημολογικές πεποιθήσεις* </a:t>
            </a:r>
            <a:r>
              <a:rPr lang="el-GR" sz="3200" dirty="0"/>
              <a:t>εκπαιδευτικών που μπορεί </a:t>
            </a:r>
            <a:r>
              <a:rPr lang="el-GR" sz="3200" dirty="0">
                <a:solidFill>
                  <a:srgbClr val="FF0000"/>
                </a:solidFill>
              </a:rPr>
              <a:t>να δράσουν ανασταλτικά </a:t>
            </a:r>
            <a:r>
              <a:rPr lang="el-GR" sz="3200" dirty="0"/>
              <a:t>στην υποστήριξη των μαθητών τους στη διαδικασία ΕΠ.</a:t>
            </a:r>
          </a:p>
          <a:p>
            <a:pPr marL="742950" lvl="2" indent="-342900"/>
            <a:r>
              <a:rPr lang="el-GR" sz="2400" dirty="0"/>
              <a:t>Ο </a:t>
            </a:r>
            <a:r>
              <a:rPr lang="el-GR" sz="2800" dirty="0"/>
              <a:t>εκπαιδευτικός «μεταδίδει» τη μαθηματική γνώση στους μαθητές δηλ. η αντίληψη των μαθηματικών ως ένα σώμα γνώσης να μεταδοθεί. Σε αυτή τη διαδικασία διδασκαλίας-μάθησης, ο μαθητής  είναι παθητικός δέκτης.</a:t>
            </a:r>
            <a:endParaRPr lang="el-GR" sz="2900" dirty="0"/>
          </a:p>
          <a:p>
            <a:pPr marL="742950" lvl="2" indent="-342900"/>
            <a:r>
              <a:rPr lang="el-GR" sz="2900" dirty="0"/>
              <a:t>Τα μαθηματικά είναι αλγόριθμοι και υπολογισμοί. </a:t>
            </a:r>
          </a:p>
          <a:p>
            <a:pPr marL="742950" lvl="2" indent="-342900"/>
            <a:r>
              <a:rPr lang="el-GR" sz="2900" dirty="0"/>
              <a:t>Υπάρχει μόνο ένας τρόπος (ο αυστηρά μαθηματικός) για την επίλυση ενός προβλήματος.</a:t>
            </a:r>
          </a:p>
          <a:p>
            <a:pPr marL="742950" lvl="2" indent="-342900"/>
            <a:r>
              <a:rPr lang="el-GR" sz="2800" dirty="0"/>
              <a:t>Τα μαθηματικά προβλήματα θα πρέπει να λυθούν σε λιγότερο από 5’ ή αλλιώς κάτι συμβαίνει (είτε με το πρόβλημα είτε με τον μαθητή!).  </a:t>
            </a:r>
          </a:p>
          <a:p>
            <a:pPr marL="742950" lvl="2" indent="-342900"/>
            <a:r>
              <a:rPr lang="el-GR" sz="2800" dirty="0"/>
              <a:t>Ο καλός ο μαθητής θα λύσει όποιο πρόβλημα του δώσω αμέσως.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88299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62058A-0F42-4D56-B2BA-43B42A29A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1</a:t>
            </a:r>
            <a:r>
              <a:rPr lang="el-GR" baseline="30000" dirty="0"/>
              <a:t>η</a:t>
            </a:r>
            <a:r>
              <a:rPr lang="el-GR" dirty="0"/>
              <a:t> εργασία στην </a:t>
            </a:r>
            <a:r>
              <a:rPr lang="el-GR" dirty="0" err="1"/>
              <a:t>τάξη_ΑΝΑΣΤΟΧΑΣΜΟΣ</a:t>
            </a:r>
            <a:r>
              <a:rPr lang="el-GR" dirty="0"/>
              <a:t> ΕΚΠ.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45815CD-F899-427D-8B65-32BEEC43E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l-GR" sz="2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Διαβάστε ένα </a:t>
            </a:r>
            <a:r>
              <a:rPr lang="el-GR" sz="24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αναστοχαστικό</a:t>
            </a:r>
            <a:r>
              <a:rPr lang="el-GR" sz="2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κείμενο μιας εκπαιδευτικού σχετικά με τη διδασκαλία επίλυσης προβλήματος στην τάξη. 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l-GR" sz="2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Μπορείτε στο κείμενο να αναγνωρίσετε επιστημολογικές πεποιθήσεις της εκπαιδευτικού για την επίλυση προβλήματος;</a:t>
            </a:r>
          </a:p>
          <a:p>
            <a:pPr lvl="1">
              <a:lnSpc>
                <a:spcPct val="107000"/>
              </a:lnSpc>
              <a:spcAft>
                <a:spcPts val="600"/>
              </a:spcAft>
            </a:pPr>
            <a:r>
              <a:rPr lang="el-GR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Αιτιολογείστε την άποψή σας. 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543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l-GR"/>
              <a:t>Σύγχρονες θεωρίες </a:t>
            </a:r>
            <a:r>
              <a:rPr lang="el-GR" dirty="0"/>
              <a:t>προσέγγισης της ΕΠ στη σχολική τάξη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762000"/>
            <a:ext cx="4953000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457200" y="1905000"/>
            <a:ext cx="2743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επίλυση προβλήματος ως μια κυκλική διαδικασία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noProof="0" dirty="0"/>
              <a:t>(Carson &amp; Bloom, 2005)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2400"/>
            <a:ext cx="6629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95400" y="5715000"/>
            <a:ext cx="62201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ja-JP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Παράγοντες που βοηθούν στην επιτυχή επίλυση προβλημάτων (</a:t>
            </a:r>
            <a:r>
              <a:rPr kumimoji="0" lang="en-US" altLang="ja-JP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Stacey</a:t>
            </a:r>
            <a:r>
              <a:rPr kumimoji="0" lang="el-GR" altLang="ja-JP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2005, </a:t>
            </a:r>
            <a:r>
              <a:rPr kumimoji="0" lang="en-US" altLang="ja-JP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el-GR" altLang="ja-JP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342)</a:t>
            </a:r>
            <a:endParaRPr kumimoji="0" lang="el-GR" altLang="ja-JP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-27384"/>
            <a:ext cx="9144000" cy="6885384"/>
          </a:xfrm>
        </p:spPr>
        <p:txBody>
          <a:bodyPr>
            <a:noAutofit/>
          </a:bodyPr>
          <a:lstStyle/>
          <a:p>
            <a:pPr lvl="0"/>
            <a:r>
              <a:rPr lang="en-GB" sz="1500" dirty="0"/>
              <a:t>Carlson, M. P. &amp; Bloom, I. (2005). The Cyclic Nature of Problem Solving: An Emergent Multidimensional Problem-Solving Framework. </a:t>
            </a:r>
            <a:r>
              <a:rPr lang="en-GB" sz="1500" i="1" dirty="0"/>
              <a:t>Educational Studies in Mathematics</a:t>
            </a:r>
            <a:r>
              <a:rPr lang="en-GB" sz="1500" dirty="0"/>
              <a:t>, 58: 45-75.</a:t>
            </a:r>
            <a:endParaRPr lang="en-US" sz="1500" dirty="0"/>
          </a:p>
          <a:p>
            <a:pPr lvl="0"/>
            <a:r>
              <a:rPr lang="en-US" sz="1500" dirty="0"/>
              <a:t>Cobb, P., &amp; </a:t>
            </a:r>
            <a:r>
              <a:rPr lang="en-US" sz="1500" dirty="0" err="1"/>
              <a:t>Yackel</a:t>
            </a:r>
            <a:r>
              <a:rPr lang="en-US" sz="1500" dirty="0"/>
              <a:t>, E. (1998). A constructivist perspective on the culture of the mathematics classroom. In F. Seeger, J. Voigt, &amp; U. </a:t>
            </a:r>
            <a:r>
              <a:rPr lang="en-US" sz="1500" dirty="0" err="1"/>
              <a:t>Waschescio</a:t>
            </a:r>
            <a:r>
              <a:rPr lang="en-US" sz="1500" dirty="0"/>
              <a:t> (Eds.), The culture of the </a:t>
            </a:r>
            <a:r>
              <a:rPr lang="en-US" sz="1500" dirty="0" err="1"/>
              <a:t>thematics</a:t>
            </a:r>
            <a:r>
              <a:rPr lang="en-US" sz="1500" dirty="0"/>
              <a:t> classroom (pp. 158-190). Cambridge: Cambridge University Pres</a:t>
            </a:r>
            <a:r>
              <a:rPr lang="el-GR" sz="1500" dirty="0"/>
              <a:t>. </a:t>
            </a:r>
            <a:endParaRPr lang="en-US" sz="1500" dirty="0"/>
          </a:p>
          <a:p>
            <a:pPr lvl="0"/>
            <a:r>
              <a:rPr lang="en-US" sz="1500" dirty="0"/>
              <a:t>Garofalo, J., &amp; Lester Jr, F. K. (1985). Metacognition, cognitive monitoring, and mathematical performance. Journal for research in mathematics education, 163-176. </a:t>
            </a:r>
          </a:p>
          <a:p>
            <a:pPr lvl="0"/>
            <a:r>
              <a:rPr lang="en-US" sz="1500" dirty="0"/>
              <a:t>Gill, M. G., Ashton, P. T., &amp; </a:t>
            </a:r>
            <a:r>
              <a:rPr lang="en-US" sz="1500" dirty="0" err="1"/>
              <a:t>Algina</a:t>
            </a:r>
            <a:r>
              <a:rPr lang="en-US" sz="1500" dirty="0"/>
              <a:t>, J. (2004). Changing preservice teachers’ epistemological beliefs about teaching and learning in mathematics: An intervention study. </a:t>
            </a:r>
            <a:r>
              <a:rPr lang="en-US" sz="1500" i="1" dirty="0"/>
              <a:t>Contemporary Educational Psychology, 29, 164 – 185.</a:t>
            </a:r>
            <a:endParaRPr lang="en-US" sz="1500" dirty="0"/>
          </a:p>
          <a:p>
            <a:pPr lvl="0"/>
            <a:r>
              <a:rPr lang="en-US" sz="1500" i="1" dirty="0"/>
              <a:t> </a:t>
            </a:r>
            <a:r>
              <a:rPr lang="en-US" sz="1500" dirty="0"/>
              <a:t>Goldin, G., </a:t>
            </a:r>
            <a:r>
              <a:rPr lang="en-US" sz="1500" dirty="0" err="1"/>
              <a:t>Rösken</a:t>
            </a:r>
            <a:r>
              <a:rPr lang="en-US" sz="1500" dirty="0"/>
              <a:t>, B., &amp; </a:t>
            </a:r>
            <a:r>
              <a:rPr lang="en-US" sz="1500" dirty="0" err="1"/>
              <a:t>Törner</a:t>
            </a:r>
            <a:r>
              <a:rPr lang="en-US" sz="1500" dirty="0"/>
              <a:t>, G. (2009). Beliefs - no longer a hidden variable in mathematical teaching and learning processes. In J. </a:t>
            </a:r>
            <a:r>
              <a:rPr lang="en-US" sz="1500" dirty="0" err="1"/>
              <a:t>Maaß</a:t>
            </a:r>
            <a:r>
              <a:rPr lang="en-US" sz="1500" dirty="0"/>
              <a:t> &amp; W. </a:t>
            </a:r>
            <a:r>
              <a:rPr lang="en-US" sz="1500" dirty="0" err="1"/>
              <a:t>Schlöglmann</a:t>
            </a:r>
            <a:r>
              <a:rPr lang="en-US" sz="1500" dirty="0"/>
              <a:t> (Eds.), </a:t>
            </a:r>
            <a:r>
              <a:rPr lang="en-US" sz="1500" i="1" dirty="0"/>
              <a:t>Beliefs and attitudes in mathematics education: New research results (pp. 9-28). Rotterdam: Sense. </a:t>
            </a:r>
            <a:endParaRPr lang="en-US" sz="1500" dirty="0"/>
          </a:p>
          <a:p>
            <a:pPr lvl="0"/>
            <a:r>
              <a:rPr lang="en-US" sz="1500" dirty="0"/>
              <a:t>Lerch, C. M. (2004). Control decisions and personal beliefs: Their effect on solving mathematical problems. </a:t>
            </a:r>
            <a:r>
              <a:rPr lang="en-US" sz="1500" i="1" dirty="0"/>
              <a:t>Journal of Mathematical Behavior, 23, 21-36.</a:t>
            </a:r>
            <a:endParaRPr lang="en-US" sz="1500" dirty="0"/>
          </a:p>
          <a:p>
            <a:pPr lvl="0"/>
            <a:r>
              <a:rPr lang="en-US" sz="1500" dirty="0" err="1"/>
              <a:t>Nespor</a:t>
            </a:r>
            <a:r>
              <a:rPr lang="en-US" sz="1500" dirty="0"/>
              <a:t>, J. (1987). The role of beliefs in the practice of teaching. Journal of Curriculum Studies, 19, 317-328. </a:t>
            </a:r>
          </a:p>
          <a:p>
            <a:pPr lvl="0"/>
            <a:r>
              <a:rPr lang="en-US" sz="1500" dirty="0"/>
              <a:t>Schoenfeld, A. H. (1985). </a:t>
            </a:r>
            <a:r>
              <a:rPr lang="en-US" sz="1500" i="1" dirty="0"/>
              <a:t>Mathematical problem solving. Orlando, FL: Academic Press. </a:t>
            </a:r>
            <a:endParaRPr lang="en-US" sz="1500" dirty="0"/>
          </a:p>
          <a:p>
            <a:pPr lvl="0"/>
            <a:r>
              <a:rPr lang="en-US" sz="1500" dirty="0"/>
              <a:t>Schoenfeld, A. H. (1992). Learning to think mathematically: Problem solving, metacognition, and sense making in mathematics. In D. A. </a:t>
            </a:r>
            <a:r>
              <a:rPr lang="en-US" sz="1500" dirty="0" err="1"/>
              <a:t>Grouws</a:t>
            </a:r>
            <a:r>
              <a:rPr lang="en-US" sz="1500" dirty="0"/>
              <a:t> (Ed.), </a:t>
            </a:r>
            <a:r>
              <a:rPr lang="en-US" sz="1500" i="1" dirty="0"/>
              <a:t>Handbook of research on mathematics teaching (pp. 334–370). New York: MacMillan Publishing. </a:t>
            </a:r>
            <a:endParaRPr lang="en-US" sz="1500" dirty="0"/>
          </a:p>
          <a:p>
            <a:pPr lvl="0"/>
            <a:r>
              <a:rPr lang="en-US" sz="1500" dirty="0"/>
              <a:t>Stacey, K. (2005). The place of problem solving in contemporary mathematics curriculum documents. </a:t>
            </a:r>
            <a:r>
              <a:rPr lang="en-US" sz="1500" i="1" dirty="0"/>
              <a:t>Journal of Mathematical </a:t>
            </a:r>
            <a:r>
              <a:rPr lang="en-US" sz="1500" i="1" dirty="0" err="1"/>
              <a:t>Behaviour</a:t>
            </a:r>
            <a:r>
              <a:rPr lang="en-US" sz="1500" dirty="0"/>
              <a:t>, </a:t>
            </a:r>
            <a:r>
              <a:rPr lang="en-US" sz="1500" i="1" dirty="0"/>
              <a:t>24</a:t>
            </a:r>
            <a:r>
              <a:rPr lang="en-US" sz="1500" dirty="0"/>
              <a:t>, 341–350. </a:t>
            </a:r>
          </a:p>
          <a:p>
            <a:pPr lvl="0"/>
            <a:r>
              <a:rPr lang="en-US" sz="1500" dirty="0"/>
              <a:t>Stylianides, A. J., &amp; Stylianides, G. J. (2014). Impacting positively on students’ mathematical problem solving beliefs: An instructional intervention of short duration. </a:t>
            </a:r>
            <a:r>
              <a:rPr lang="en-US" sz="1500" i="1" dirty="0"/>
              <a:t>The Journal of Mathematical Behavior, 23, 8-29. </a:t>
            </a:r>
            <a:endParaRPr lang="en-US" sz="1500" dirty="0"/>
          </a:p>
          <a:p>
            <a:pPr lvl="0"/>
            <a:r>
              <a:rPr lang="en-US" sz="1500" dirty="0" err="1"/>
              <a:t>Vidic</a:t>
            </a:r>
            <a:r>
              <a:rPr lang="en-US" sz="1500" dirty="0"/>
              <a:t>, A. D. (2014). First-year students’ beliefs about context problems in mathematics in university science </a:t>
            </a:r>
            <a:r>
              <a:rPr lang="en-US" sz="1500" dirty="0" err="1"/>
              <a:t>programmes</a:t>
            </a:r>
            <a:r>
              <a:rPr lang="en-US" sz="1500" dirty="0"/>
              <a:t>. </a:t>
            </a:r>
            <a:r>
              <a:rPr lang="en-US" sz="1500" i="1" dirty="0"/>
              <a:t>International Journal of Science and Mathematics Education, 1-27.</a:t>
            </a:r>
            <a:endParaRPr lang="en-US" sz="1500" dirty="0"/>
          </a:p>
          <a:p>
            <a:endParaRPr lang="el-GR" sz="1500" dirty="0"/>
          </a:p>
          <a:p>
            <a:endParaRPr lang="el-GR" sz="1500" dirty="0"/>
          </a:p>
        </p:txBody>
      </p:sp>
    </p:spTree>
    <p:extLst>
      <p:ext uri="{BB962C8B-B14F-4D97-AF65-F5344CB8AC3E}">
        <p14:creationId xmlns:p14="http://schemas.microsoft.com/office/powerpoint/2010/main" val="268885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Θεωρητικά μοντέλα μελέτης της επίλυσης προβλήματος (ΕΠ) </a:t>
            </a:r>
            <a:r>
              <a:rPr lang="el-GR" u="sng" dirty="0"/>
              <a:t>μετά τον </a:t>
            </a:r>
            <a:r>
              <a:rPr lang="en-US" dirty="0" err="1"/>
              <a:t>Polya</a:t>
            </a:r>
            <a:endParaRPr lang="el-GR" dirty="0"/>
          </a:p>
          <a:p>
            <a:pPr lvl="1"/>
            <a:r>
              <a:rPr lang="el-GR" dirty="0"/>
              <a:t>Εστίαση στη </a:t>
            </a:r>
            <a:r>
              <a:rPr lang="el-GR" dirty="0" err="1"/>
              <a:t>μεταγνώση</a:t>
            </a:r>
            <a:r>
              <a:rPr lang="el-GR" dirty="0"/>
              <a:t> &amp; στις πεποιθήσεις</a:t>
            </a:r>
          </a:p>
        </p:txBody>
      </p:sp>
    </p:spTree>
    <p:extLst>
      <p:ext uri="{BB962C8B-B14F-4D97-AF65-F5344CB8AC3E}">
        <p14:creationId xmlns:p14="http://schemas.microsoft.com/office/powerpoint/2010/main" val="4118143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l-GR" dirty="0"/>
              <a:t>Διαστάσεις  στην ΕΠ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 fontScale="47500" lnSpcReduction="20000"/>
          </a:bodyPr>
          <a:lstStyle/>
          <a:p>
            <a:r>
              <a:rPr lang="el-GR" sz="4200" dirty="0"/>
              <a:t>Ο Schoenfeld (1985) ανέπτυξε ένα θεωρητικό πλαίσιο το οποίο θα μπορούσε να χρησιμοποιηθεί για τη διερεύνηση της ΕΠ αλλά και της μαθηματικής σκέψης γενικότερα. </a:t>
            </a:r>
          </a:p>
          <a:p>
            <a:r>
              <a:rPr lang="el-GR" sz="4200" dirty="0"/>
              <a:t>Αυτό το πλαίσιο περιλαμβάνει 4 διαστάσεις που ισχυρίζεται ότι πρέπει απαραίτητα να αντιμετωπιστούν από οποιαδήποτε εργασία που σκοπεύει να διερευνήσει δραστηριότητες ΕΠ. </a:t>
            </a:r>
          </a:p>
          <a:p>
            <a:r>
              <a:rPr lang="el-GR" sz="4200" dirty="0"/>
              <a:t>Αυτές είναι οι εξής:</a:t>
            </a:r>
          </a:p>
          <a:p>
            <a:pPr lvl="1"/>
            <a:r>
              <a:rPr lang="el-GR" sz="4200" b="1" dirty="0"/>
              <a:t>Οι πηγές </a:t>
            </a:r>
            <a:r>
              <a:rPr lang="el-GR" sz="4200" dirty="0"/>
              <a:t>(</a:t>
            </a:r>
            <a:r>
              <a:rPr lang="el-GR" sz="4200" i="1" dirty="0"/>
              <a:t>Η σχετική μαθηματική γνώση-διαίσθηση, γεγονότα, αλγόριθμοι, κατανόηση-που κατέχει το άτομο και ενεργοποιεί κατά τη διαδικασία ΕΠ.) </a:t>
            </a:r>
            <a:endParaRPr lang="el-GR" sz="4200" dirty="0"/>
          </a:p>
          <a:p>
            <a:pPr lvl="1"/>
            <a:r>
              <a:rPr lang="el-GR" sz="4200" b="1" dirty="0"/>
              <a:t>Οι </a:t>
            </a:r>
            <a:r>
              <a:rPr lang="el-GR" sz="4200" b="1" dirty="0" err="1"/>
              <a:t>ευρετικές</a:t>
            </a:r>
            <a:r>
              <a:rPr lang="el-GR" sz="4200" b="1" dirty="0"/>
              <a:t> στρατηγικές </a:t>
            </a:r>
            <a:r>
              <a:rPr lang="el-GR" sz="4200" dirty="0"/>
              <a:t>(</a:t>
            </a:r>
            <a:r>
              <a:rPr lang="el-GR" sz="4200" i="1" dirty="0"/>
              <a:t>Στρατηγικές και τεχνικές όπως χρήση αναπαραστάσεων, αξιοποίηση παρόμοιων προβλημάτων, αναδιατύπωση του προβλήματος</a:t>
            </a:r>
            <a:r>
              <a:rPr lang="el-GR" sz="4200" dirty="0"/>
              <a:t>). </a:t>
            </a:r>
          </a:p>
          <a:p>
            <a:pPr lvl="1"/>
            <a:r>
              <a:rPr lang="el-GR" sz="4200" b="1" dirty="0"/>
              <a:t>Οι </a:t>
            </a:r>
            <a:r>
              <a:rPr lang="el-GR" sz="4200" b="1" dirty="0" err="1"/>
              <a:t>μεταγνωστικές</a:t>
            </a:r>
            <a:r>
              <a:rPr lang="el-GR" sz="4200" b="1" dirty="0"/>
              <a:t> στρατηγικές </a:t>
            </a:r>
            <a:r>
              <a:rPr lang="el-GR" sz="4200" dirty="0"/>
              <a:t>(</a:t>
            </a:r>
            <a:r>
              <a:rPr lang="el-GR" sz="4200" i="1" dirty="0"/>
              <a:t>αποφάσεις - σχεδιασμός, παρακολούθηση  - όσον αφορά την επιλογή και χρήση των κατάλληλων πηγών και στρατηγικών) </a:t>
            </a:r>
          </a:p>
          <a:p>
            <a:pPr lvl="1"/>
            <a:r>
              <a:rPr lang="el-GR" sz="4200" b="1" dirty="0"/>
              <a:t>Οι</a:t>
            </a:r>
            <a:r>
              <a:rPr lang="en-US" sz="4200" b="1" dirty="0"/>
              <a:t> </a:t>
            </a:r>
            <a:r>
              <a:rPr lang="el-GR" sz="4200" b="1" dirty="0"/>
              <a:t>πεποιθήσεις*  του λύτη </a:t>
            </a:r>
            <a:r>
              <a:rPr lang="el-GR" sz="4200" dirty="0"/>
              <a:t>για τα μαθηματικά και τη μαθηματική γνώση</a:t>
            </a:r>
            <a:r>
              <a:rPr lang="el-GR" sz="4200" dirty="0">
                <a:solidFill>
                  <a:srgbClr val="FF0000"/>
                </a:solidFill>
              </a:rPr>
              <a:t>.</a:t>
            </a:r>
          </a:p>
          <a:p>
            <a:pPr lvl="2" algn="just">
              <a:buNone/>
            </a:pPr>
            <a:r>
              <a:rPr lang="el-GR" sz="3800" dirty="0"/>
              <a:t>*</a:t>
            </a:r>
            <a:r>
              <a:rPr lang="en-US" sz="3800" dirty="0"/>
              <a:t>	</a:t>
            </a:r>
            <a:r>
              <a:rPr lang="el-GR" sz="3800" dirty="0"/>
              <a:t>Ο Schoenfeld όρισε το σύστημα πεποιθήσεων του ατόμου ως </a:t>
            </a:r>
            <a:r>
              <a:rPr lang="el-GR" sz="3800" i="1" dirty="0"/>
              <a:t>«την οπτική του για τον κόσμο των μαθηματικών, το σύνολο των (όχι απαραίτητα συνειδητών) αιτίων που αποδίδει το άτομο για τη </a:t>
            </a:r>
            <a:r>
              <a:rPr lang="el-GR" sz="3800" i="1" dirty="0">
                <a:solidFill>
                  <a:srgbClr val="7030A0"/>
                </a:solidFill>
              </a:rPr>
              <a:t>στάση του ως προς τον εαυτό του, το περιβάλλον, το θέμα που μελετάει και τα μαθηματικά</a:t>
            </a:r>
            <a:r>
              <a:rPr lang="el-GR" sz="3800" i="1" dirty="0"/>
              <a:t>»</a:t>
            </a:r>
            <a:r>
              <a:rPr lang="en-US" sz="3800" dirty="0"/>
              <a:t>.</a:t>
            </a:r>
            <a:endParaRPr lang="el-GR" sz="3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3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καινοτομία στο θεωρητικό μοντέλο του </a:t>
            </a:r>
            <a:r>
              <a:rPr lang="el-GR" dirty="0" err="1"/>
              <a:t>Schoenfeld</a:t>
            </a:r>
            <a:r>
              <a:rPr lang="el-GR" dirty="0"/>
              <a:t> (1985) για την ΕΠ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επίλυση προβλήματος (ΕΠ) είναι μια νοητική διαδικασία που εξελίσσεται με τον χρόνο.</a:t>
            </a:r>
          </a:p>
          <a:p>
            <a:r>
              <a:rPr lang="el-GR" dirty="0"/>
              <a:t>Η ΕΠ συνδέεται </a:t>
            </a:r>
          </a:p>
          <a:p>
            <a:pPr lvl="1"/>
            <a:r>
              <a:rPr lang="el-GR" dirty="0"/>
              <a:t>εκτός από γνωστικής φύσης (π.χ. </a:t>
            </a:r>
            <a:r>
              <a:rPr lang="el-GR" dirty="0" err="1"/>
              <a:t>ευρετικές</a:t>
            </a:r>
            <a:r>
              <a:rPr lang="el-GR" dirty="0"/>
              <a:t> στρατηγικές) και με </a:t>
            </a:r>
            <a:r>
              <a:rPr lang="el-GR" dirty="0" err="1">
                <a:solidFill>
                  <a:srgbClr val="00B050"/>
                </a:solidFill>
              </a:rPr>
              <a:t>μεταγνωστικής</a:t>
            </a:r>
            <a:r>
              <a:rPr lang="el-GR" dirty="0">
                <a:solidFill>
                  <a:srgbClr val="00B050"/>
                </a:solidFill>
              </a:rPr>
              <a:t> φύσης διαδικασίες.</a:t>
            </a:r>
          </a:p>
          <a:p>
            <a:pPr lvl="1"/>
            <a:r>
              <a:rPr lang="el-GR" dirty="0"/>
              <a:t>με </a:t>
            </a:r>
            <a:r>
              <a:rPr lang="el-GR" dirty="0">
                <a:solidFill>
                  <a:srgbClr val="7030A0"/>
                </a:solidFill>
              </a:rPr>
              <a:t>τις στάσεις και πεποιθήσεις του λύτη.</a:t>
            </a:r>
          </a:p>
        </p:txBody>
      </p:sp>
    </p:spTree>
    <p:extLst>
      <p:ext uri="{BB962C8B-B14F-4D97-AF65-F5344CB8AC3E}">
        <p14:creationId xmlns:p14="http://schemas.microsoft.com/office/powerpoint/2010/main" val="2587093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εστίαση σε </a:t>
            </a:r>
            <a:r>
              <a:rPr lang="el-GR" dirty="0" err="1">
                <a:solidFill>
                  <a:srgbClr val="00B050"/>
                </a:solidFill>
              </a:rPr>
              <a:t>μεταγνωστικής</a:t>
            </a:r>
            <a:r>
              <a:rPr lang="el-GR" dirty="0">
                <a:solidFill>
                  <a:srgbClr val="00B050"/>
                </a:solidFill>
              </a:rPr>
              <a:t> φύσης διαδικασίες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l-GR" i="1" dirty="0"/>
              <a:t>Η </a:t>
            </a:r>
            <a:r>
              <a:rPr lang="el-GR" i="1" dirty="0" err="1"/>
              <a:t>Μεταγνώση</a:t>
            </a:r>
            <a:r>
              <a:rPr lang="el-GR" i="1" dirty="0"/>
              <a:t> είναι ένα μέσο με τη βοήθεια του οποίου ο μαθητής αξιολογεί την ορθότητα της απάντησης, ή της λύσης που έδωσε σε μια κατάσταση ή ένα πρόβλημα.</a:t>
            </a:r>
          </a:p>
          <a:p>
            <a:r>
              <a:rPr lang="el-GR" dirty="0"/>
              <a:t>Στη </a:t>
            </a:r>
            <a:r>
              <a:rPr lang="el-GR" dirty="0" err="1"/>
              <a:t>μεταγνώση</a:t>
            </a:r>
            <a:r>
              <a:rPr lang="el-GR" dirty="0"/>
              <a:t> αναγνωρίζουμε δύο διαστάσεις</a:t>
            </a:r>
            <a:endParaRPr lang="en-US" dirty="0"/>
          </a:p>
          <a:p>
            <a:pPr lvl="1"/>
            <a:r>
              <a:rPr lang="el-GR" dirty="0"/>
              <a:t> την παρακολούθηση (</a:t>
            </a:r>
            <a:r>
              <a:rPr lang="el-GR" dirty="0" err="1"/>
              <a:t>monitoring</a:t>
            </a:r>
            <a:r>
              <a:rPr lang="el-GR" dirty="0"/>
              <a:t>) </a:t>
            </a:r>
            <a:endParaRPr lang="en-US" dirty="0"/>
          </a:p>
          <a:p>
            <a:pPr lvl="1"/>
            <a:r>
              <a:rPr lang="el-GR" dirty="0"/>
              <a:t>και τη ρύθμιση (</a:t>
            </a:r>
            <a:r>
              <a:rPr lang="el-GR" dirty="0" err="1"/>
              <a:t>regulation</a:t>
            </a:r>
            <a:r>
              <a:rPr lang="el-GR" dirty="0"/>
              <a:t>). </a:t>
            </a:r>
          </a:p>
          <a:p>
            <a:r>
              <a:rPr lang="el-GR" i="1" dirty="0"/>
              <a:t>Ο μαθητής είναι σε θέση </a:t>
            </a:r>
          </a:p>
          <a:p>
            <a:pPr lvl="1"/>
            <a:r>
              <a:rPr lang="el-GR" i="1" dirty="0"/>
              <a:t>να διαπιστώσει τα λάθη του και να τροποποιήσει τις ιδέες που το οδήγησαν σε αυτά</a:t>
            </a:r>
          </a:p>
          <a:p>
            <a:pPr lvl="1"/>
            <a:r>
              <a:rPr lang="el-GR" i="1" dirty="0"/>
              <a:t>να ερμηνεύσει τις αιτίες που οδηγούν σε ένα σωστό ή λάθος αποτέλεσμα.</a:t>
            </a:r>
            <a:r>
              <a:rPr lang="el-GR" dirty="0"/>
              <a:t>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469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Μπορούμε να υποστηρίξουμε τις </a:t>
            </a:r>
            <a:r>
              <a:rPr lang="el-GR" sz="3200" dirty="0" err="1">
                <a:solidFill>
                  <a:srgbClr val="00B050"/>
                </a:solidFill>
              </a:rPr>
              <a:t>μεταγνωστικής</a:t>
            </a:r>
            <a:r>
              <a:rPr lang="el-GR" sz="3200" dirty="0">
                <a:solidFill>
                  <a:srgbClr val="00B050"/>
                </a:solidFill>
              </a:rPr>
              <a:t> φύσης πρακτικές </a:t>
            </a:r>
            <a:r>
              <a:rPr lang="el-GR" sz="3200" dirty="0"/>
              <a:t>των μαθητών;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/>
          <a:lstStyle/>
          <a:p>
            <a:r>
              <a:rPr lang="el-GR" dirty="0"/>
              <a:t>Υπάρχουν προβλήματα που έχουν στόχο να υποστηρίξουν τους μαθητές στην ανάπτυξη γνωστικής φύσης στρατηγικών και προβλήματα που έχουν στόχο να υποστηρίξουν τους μαθητές στην ανάπτυξη </a:t>
            </a:r>
            <a:r>
              <a:rPr lang="el-GR" dirty="0" err="1"/>
              <a:t>μεταγνωστικής</a:t>
            </a:r>
            <a:r>
              <a:rPr lang="el-GR" dirty="0"/>
              <a:t> φύσης στρατηγικών.</a:t>
            </a:r>
          </a:p>
          <a:p>
            <a:pPr lvl="1"/>
            <a:r>
              <a:rPr lang="el-GR" dirty="0"/>
              <a:t>Δείτε παραδείγματα ΓΝΩΣΤΙΚΗΣ &amp; ΜΕΤΑΓΝΩΣΤΙΚΗΣ φύσης προβλημάτων.</a:t>
            </a:r>
          </a:p>
        </p:txBody>
      </p:sp>
    </p:spTree>
    <p:extLst>
      <p:ext uri="{BB962C8B-B14F-4D97-AF65-F5344CB8AC3E}">
        <p14:creationId xmlns:p14="http://schemas.microsoft.com/office/powerpoint/2010/main" val="2341576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ρόλος </a:t>
            </a:r>
            <a:r>
              <a:rPr lang="el-GR" dirty="0">
                <a:solidFill>
                  <a:srgbClr val="7030A0"/>
                </a:solidFill>
              </a:rPr>
              <a:t>των πεποιθήσεων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l-GR" dirty="0"/>
              <a:t>στην διαδικασία επίλυσης προβλήματος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Σύμφωνα με τον </a:t>
            </a:r>
            <a:r>
              <a:rPr lang="en-US" dirty="0"/>
              <a:t>Schoenfeld</a:t>
            </a:r>
            <a:r>
              <a:rPr lang="el-GR" dirty="0"/>
              <a:t> (1985, 1992) οι πεποιθήσεις των μαθητών για τα μαθηματικά μπορεί να επηρεάσουν τον τρόπο που θα εμπλακούν στη διαδικασία επίλυσης προβλημάτων διότι μπορούν να καθορίσουν </a:t>
            </a:r>
          </a:p>
          <a:p>
            <a:pPr lvl="1"/>
            <a:r>
              <a:rPr lang="el-GR" dirty="0"/>
              <a:t>πώς κάποιος επιλέγει να προσεγγίσει ένα πρόβλημα;</a:t>
            </a:r>
          </a:p>
          <a:p>
            <a:pPr lvl="1"/>
            <a:r>
              <a:rPr lang="el-GR" dirty="0"/>
              <a:t>ποιες τεχνικές θα χρησιμοποιήσει;</a:t>
            </a:r>
          </a:p>
          <a:p>
            <a:pPr lvl="1"/>
            <a:r>
              <a:rPr lang="el-GR" dirty="0"/>
              <a:t> ποιες τεχνικές θα αποφύγει; </a:t>
            </a:r>
          </a:p>
          <a:p>
            <a:pPr lvl="1"/>
            <a:r>
              <a:rPr lang="el-GR" dirty="0"/>
              <a:t>Πόσο χρόνο θα διαθέσει;</a:t>
            </a:r>
          </a:p>
          <a:p>
            <a:pPr lvl="1"/>
            <a:r>
              <a:rPr lang="el-GR" dirty="0"/>
              <a:t>πόσο πολύ ή πόση λίγη προσπάθεια θα καταβάλει;</a:t>
            </a:r>
          </a:p>
          <a:p>
            <a:pPr marL="457200" lvl="1" indent="0">
              <a:buNone/>
            </a:pPr>
            <a:r>
              <a:rPr lang="el-GR" dirty="0"/>
              <a:t>Κλπ.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96950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Θετικές και αρνητικές στάσεις μαθητών σε σχέση με την ΕΠ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800600"/>
          </a:xfrm>
        </p:spPr>
        <p:txBody>
          <a:bodyPr>
            <a:normAutofit fontScale="70000" lnSpcReduction="20000"/>
          </a:bodyPr>
          <a:lstStyle/>
          <a:p>
            <a:r>
              <a:rPr lang="el-GR" sz="2900" b="1" dirty="0">
                <a:solidFill>
                  <a:srgbClr val="00B050"/>
                </a:solidFill>
              </a:rPr>
              <a:t>Θετικές στάσεις</a:t>
            </a:r>
          </a:p>
          <a:p>
            <a:pPr lvl="1"/>
            <a:r>
              <a:rPr lang="el-GR" sz="2900" dirty="0"/>
              <a:t>Οι μαθητές που έχουν θετικές στάσεις είναι πιο πιθανό να επιμείνουν στις προσπάθειές τους να λύσουν πιο δύσκολα προβλήματα. </a:t>
            </a:r>
          </a:p>
          <a:p>
            <a:pPr lvl="2"/>
            <a:r>
              <a:rPr lang="el-GR" sz="2900" dirty="0"/>
              <a:t>η </a:t>
            </a:r>
            <a:r>
              <a:rPr lang="el-GR" sz="2900" dirty="0">
                <a:solidFill>
                  <a:srgbClr val="00B0F0"/>
                </a:solidFill>
              </a:rPr>
              <a:t>αυτοπεποίθηση που αναπτύσσεται από προηγούμενες μαθηματικές επιτυχίες </a:t>
            </a:r>
            <a:r>
              <a:rPr lang="el-GR" sz="2900" dirty="0"/>
              <a:t>παρέχει στους μαθητές την υποστήριξη που χρειάζονται προκειμένου να αντιμετωπίσουν άγνωστες γι’ αυτούς καταστάσεις μαθηματικού προβλήματος. </a:t>
            </a:r>
          </a:p>
          <a:p>
            <a:pPr marL="342900" lvl="2" indent="-342900"/>
            <a:r>
              <a:rPr lang="el-GR" sz="2900" b="1" dirty="0">
                <a:solidFill>
                  <a:srgbClr val="7030A0"/>
                </a:solidFill>
              </a:rPr>
              <a:t>Αρνητικές στάσεις</a:t>
            </a:r>
          </a:p>
          <a:p>
            <a:pPr lvl="1"/>
            <a:r>
              <a:rPr lang="el-GR" sz="2900" dirty="0"/>
              <a:t>Ο Schoenfeld  προσδιόρισε τις αρνητικές αντιλήψεις των μαθητών σε δραστηριότητες επίλυσης προβλημάτων στην τάξη. Αυτές περιλαμβάνουν: </a:t>
            </a:r>
          </a:p>
          <a:p>
            <a:pPr lvl="2"/>
            <a:r>
              <a:rPr lang="el-GR" sz="2900" dirty="0"/>
              <a:t>Τα μαθηματικά προβλήματα έχουν μία και μόνο μία σωστή απάντηση. </a:t>
            </a:r>
            <a:endParaRPr lang="en-US" sz="2900" dirty="0"/>
          </a:p>
          <a:p>
            <a:pPr lvl="2"/>
            <a:r>
              <a:rPr lang="el-GR" sz="2900" dirty="0"/>
              <a:t>Τα μαθηματικά είναι μια μοναχική δραστηριότητα, που γίνεται από μεμονωμένα άτομα. </a:t>
            </a:r>
            <a:endParaRPr lang="en-US" sz="2900" dirty="0"/>
          </a:p>
          <a:p>
            <a:pPr lvl="2"/>
            <a:r>
              <a:rPr lang="el-GR" sz="2900" dirty="0"/>
              <a:t>οι μαθητές που καταλαβαίνουν τα μαθηματικά θα είναι σε θέση να λύσουν οποιοδήποτε πρόβλημα σε πέντε λεπτά ή λιγότερο.</a:t>
            </a:r>
          </a:p>
          <a:p>
            <a:pPr marL="342900" lvl="2" indent="-342900"/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988322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 </a:t>
            </a:r>
            <a:r>
              <a:rPr lang="el-GR" b="1" dirty="0">
                <a:solidFill>
                  <a:srgbClr val="FFC000"/>
                </a:solidFill>
              </a:rPr>
              <a:t>Στάσεις &amp; Πεποιθήσεις</a:t>
            </a:r>
            <a:r>
              <a:rPr lang="el-GR" dirty="0">
                <a:solidFill>
                  <a:srgbClr val="FFC000"/>
                </a:solidFill>
              </a:rPr>
              <a:t> </a:t>
            </a:r>
            <a:r>
              <a:rPr lang="el-GR" b="1" dirty="0">
                <a:solidFill>
                  <a:srgbClr val="FFC000"/>
                </a:solidFill>
              </a:rPr>
              <a:t>των εκπαιδευτικών που μπορεί να επηρεάσουν </a:t>
            </a:r>
            <a:r>
              <a:rPr lang="el-GR" i="1" dirty="0">
                <a:solidFill>
                  <a:srgbClr val="FFC000"/>
                </a:solidFill>
              </a:rPr>
              <a:t>(θετικά ή αρνητικά)</a:t>
            </a:r>
            <a:r>
              <a:rPr lang="el-GR" b="1" dirty="0">
                <a:solidFill>
                  <a:srgbClr val="FFC000"/>
                </a:solidFill>
              </a:rPr>
              <a:t> </a:t>
            </a:r>
            <a:r>
              <a:rPr lang="el-GR" dirty="0"/>
              <a:t>τις διδακτικές τους πρακτικές ΕΠ στην τάξη</a:t>
            </a:r>
          </a:p>
          <a:p>
            <a:endParaRPr lang="el-GR" dirty="0"/>
          </a:p>
          <a:p>
            <a:r>
              <a:rPr lang="el-GR" dirty="0">
                <a:solidFill>
                  <a:srgbClr val="00B050"/>
                </a:solidFill>
              </a:rPr>
              <a:t>Μπορεί οι πεποιθήσεις του </a:t>
            </a:r>
            <a:r>
              <a:rPr lang="el-GR" dirty="0" err="1">
                <a:solidFill>
                  <a:srgbClr val="00B050"/>
                </a:solidFill>
              </a:rPr>
              <a:t>εκπ</a:t>
            </a:r>
            <a:r>
              <a:rPr lang="el-GR" dirty="0">
                <a:solidFill>
                  <a:srgbClr val="00B050"/>
                </a:solidFill>
              </a:rPr>
              <a:t>. να επηρεάζουν τις διδακτικές πρακτικές του κατά την ΕΠ και με ποιο τρόπο;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7538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4447</TotalTime>
  <Words>1663</Words>
  <Application>Microsoft Office PowerPoint</Application>
  <PresentationFormat>Προβολή στην οθόνη (4:3)</PresentationFormat>
  <Paragraphs>104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Διδασκαλία και μάθηση των Μαθηματικών  με διαδικασίες επίλυσης προβλημάτων</vt:lpstr>
      <vt:lpstr>Παρουσίαση του PowerPoint</vt:lpstr>
      <vt:lpstr>Διαστάσεις  στην ΕΠ</vt:lpstr>
      <vt:lpstr>Η καινοτομία στο θεωρητικό μοντέλο του Schoenfeld (1985) για την ΕΠ</vt:lpstr>
      <vt:lpstr>Η εστίαση σε μεταγνωστικής φύσης διαδικασίες</vt:lpstr>
      <vt:lpstr>Μπορούμε να υποστηρίξουμε τις μεταγνωστικής φύσης πρακτικές των μαθητών;</vt:lpstr>
      <vt:lpstr>Ο ρόλος των πεποιθήσεων στην διαδικασία επίλυσης προβλήματος</vt:lpstr>
      <vt:lpstr>Θετικές και αρνητικές στάσεις μαθητών σε σχέση με την ΕΠ</vt:lpstr>
      <vt:lpstr>Παρουσίαση του PowerPoint</vt:lpstr>
      <vt:lpstr>Ο ρόλος των επιστημολογικών πεποιθήσεων των εκπαιδευτικών σε δραστηριότητες ΕΠ</vt:lpstr>
      <vt:lpstr>*Επιστημολογικές πεποιθήσεις</vt:lpstr>
      <vt:lpstr>Διαστάσεις επιστημολογικών πεποιθήσεων εκπαιδευτικών </vt:lpstr>
      <vt:lpstr>Μη διδακτικά επωφελείς επιστημολογικές πεποιθήσεις εκπαιδευτικών κατά την ΕΠ  </vt:lpstr>
      <vt:lpstr>1η εργασία στην τάξη_ΑΝΑΣΤΟΧΑΣΜΟΣ ΕΚΠ.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KALLIORAS ATHANASIOS</cp:lastModifiedBy>
  <cp:revision>565</cp:revision>
  <dcterms:created xsi:type="dcterms:W3CDTF">2016-12-02T10:45:38Z</dcterms:created>
  <dcterms:modified xsi:type="dcterms:W3CDTF">2024-02-19T19:50:24Z</dcterms:modified>
</cp:coreProperties>
</file>