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  <p:sldId id="363" r:id="rId4"/>
    <p:sldId id="408" r:id="rId5"/>
    <p:sldId id="40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87971" autoAdjust="0"/>
  </p:normalViewPr>
  <p:slideViewPr>
    <p:cSldViewPr>
      <p:cViewPr varScale="1">
        <p:scale>
          <a:sx n="72" d="100"/>
          <a:sy n="72" d="100"/>
        </p:scale>
        <p:origin x="179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1E99B-E14B-4A72-9839-62B4BBB7581D}" type="datetimeFigureOut">
              <a:rPr lang="el-GR" smtClean="0"/>
              <a:pPr/>
              <a:t>20/2/2025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8B66-FEC4-495E-8055-3538511BC6D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75656" y="4509120"/>
            <a:ext cx="6400800" cy="17526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70C0"/>
                </a:solidFill>
              </a:rPr>
              <a:t>Ενότητα 2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dirty="0">
                <a:solidFill>
                  <a:srgbClr val="0070C0"/>
                </a:solidFill>
              </a:rPr>
              <a:t>: </a:t>
            </a:r>
            <a:r>
              <a:rPr lang="el-GR" sz="4000" b="1" dirty="0">
                <a:solidFill>
                  <a:srgbClr val="0070C0"/>
                </a:solidFill>
              </a:rPr>
              <a:t>ΕΠ, ΑΠΣ &amp; Σχολικά βιβλία</a:t>
            </a:r>
            <a:endParaRPr lang="el-GR" sz="4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9105" y="332656"/>
            <a:ext cx="18793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Τίτλος 4">
            <a:extLst>
              <a:ext uri="{FF2B5EF4-FFF2-40B4-BE49-F238E27FC236}">
                <a16:creationId xmlns:a16="http://schemas.microsoft.com/office/drawing/2014/main" id="{B4FE8B9A-FB26-4C47-9586-56B3A0113D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Διδασκαλία και μάθηση </a:t>
            </a:r>
            <a:r>
              <a:rPr lang="el-GR" sz="3200" dirty="0"/>
              <a:t>των Μαθηματικών </a:t>
            </a:r>
            <a:br>
              <a:rPr lang="el-GR" sz="3200" dirty="0"/>
            </a:br>
            <a:r>
              <a:rPr lang="el-GR" sz="3200" dirty="0"/>
              <a:t>με διαδικασίες </a:t>
            </a:r>
            <a:r>
              <a:rPr lang="el-GR" sz="3200" b="1" dirty="0"/>
              <a:t>επίλυσης προβλημάτων</a:t>
            </a:r>
            <a:endParaRPr lang="el-G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Γενικές αρχές της διδασκαλίας στη σύγχρονη μαθηματική τάξη </a:t>
            </a:r>
            <a:r>
              <a:rPr lang="el-GR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Μετάβαση από το «μαθηματικά – έτοιμο προϊόν» </a:t>
            </a:r>
            <a:r>
              <a:rPr lang="el-GR" dirty="0"/>
              <a:t>στη</a:t>
            </a:r>
            <a:r>
              <a:rPr lang="el-GR" b="1" dirty="0"/>
              <a:t> «</a:t>
            </a:r>
            <a:r>
              <a:rPr lang="el-GR" b="1" dirty="0" err="1"/>
              <a:t>μαθηματικοποίηση</a:t>
            </a:r>
            <a:r>
              <a:rPr lang="el-GR" b="1" dirty="0"/>
              <a:t>» </a:t>
            </a:r>
            <a:r>
              <a:rPr lang="el-GR" dirty="0"/>
              <a:t>και στις διαδικασίες που τη συγκροτούν: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διερεύνηση, 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συλλογισμός </a:t>
            </a:r>
          </a:p>
          <a:p>
            <a:pPr lvl="1">
              <a:buNone/>
            </a:pPr>
            <a:r>
              <a:rPr lang="el-GR" dirty="0">
                <a:solidFill>
                  <a:srgbClr val="0070C0"/>
                </a:solidFill>
              </a:rPr>
              <a:t>επικοινωνία</a:t>
            </a:r>
            <a:r>
              <a:rPr lang="el-GR" dirty="0"/>
              <a:t>.</a:t>
            </a:r>
          </a:p>
          <a:p>
            <a:r>
              <a:rPr lang="el-GR" dirty="0"/>
              <a:t> Αποδοχή, ως βασικής διδακτικής αρχής, της </a:t>
            </a:r>
            <a:r>
              <a:rPr lang="el-GR" b="1" dirty="0"/>
              <a:t>μάθησης μέσω ανακάλυψης</a:t>
            </a:r>
            <a:r>
              <a:rPr lang="el-G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μαθηματικές διεργασίες/πρακτικές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52578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του </a:t>
            </a:r>
            <a:r>
              <a:rPr lang="el-GR" b="1" dirty="0"/>
              <a:t>μαθηματικού συλλογισμού και της επιχειρηματολογίας</a:t>
            </a:r>
            <a:r>
              <a:rPr lang="el-GR" dirty="0"/>
              <a:t>, </a:t>
            </a:r>
          </a:p>
          <a:p>
            <a:r>
              <a:rPr lang="el-GR" dirty="0"/>
              <a:t>της </a:t>
            </a:r>
            <a:r>
              <a:rPr lang="el-GR" b="1" dirty="0"/>
              <a:t>δημιουργίας συνδέσεων</a:t>
            </a:r>
            <a:r>
              <a:rPr lang="el-GR" dirty="0"/>
              <a:t>, </a:t>
            </a:r>
          </a:p>
          <a:p>
            <a:r>
              <a:rPr lang="el-GR" dirty="0"/>
              <a:t>της </a:t>
            </a:r>
            <a:r>
              <a:rPr lang="el-GR" b="1" dirty="0"/>
              <a:t>μαθηματικής</a:t>
            </a:r>
            <a:r>
              <a:rPr lang="el-GR" dirty="0"/>
              <a:t> </a:t>
            </a:r>
            <a:r>
              <a:rPr lang="el-GR" b="1" dirty="0"/>
              <a:t>επικοινωνίας</a:t>
            </a:r>
            <a:r>
              <a:rPr lang="el-GR" dirty="0"/>
              <a:t> μέσω της </a:t>
            </a:r>
            <a:r>
              <a:rPr lang="el-GR" b="1" dirty="0"/>
              <a:t>χρήσης εργαλείων,</a:t>
            </a:r>
          </a:p>
          <a:p>
            <a:pPr lvl="1"/>
            <a:r>
              <a:rPr lang="el-GR" dirty="0"/>
              <a:t>με βασικότερο τη φυσική γλώσσα, αλλά και τα σύμβολα, τις διάφορες μορφές αναπαράστασης, τα τεχνουργήματα και τα εργαλεία της τεχνολογίας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3200" dirty="0"/>
              <a:t>της </a:t>
            </a:r>
            <a:r>
              <a:rPr lang="el-GR" sz="3200" b="1" dirty="0" err="1"/>
              <a:t>μεταγνωστικής</a:t>
            </a:r>
            <a:r>
              <a:rPr lang="el-GR" sz="3200" b="1" dirty="0"/>
              <a:t> ενημερότητας</a:t>
            </a:r>
            <a:r>
              <a:rPr lang="el-GR" sz="3200" dirty="0"/>
              <a:t>. </a:t>
            </a:r>
          </a:p>
          <a:p>
            <a:pPr marL="0" indent="0">
              <a:buNone/>
            </a:pPr>
            <a:r>
              <a:rPr lang="el-GR" b="1" dirty="0">
                <a:solidFill>
                  <a:srgbClr val="00B050"/>
                </a:solidFill>
              </a:rPr>
              <a:t>Με ποιο τρόπο οι παραπάνω μαθηματικές διεργασίες συνδέονται με την ΕΠ;</a:t>
            </a:r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/>
              <a:t>Η επίλυση προβλήματος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052736"/>
            <a:ext cx="8579296" cy="5616624"/>
          </a:xfrm>
        </p:spPr>
        <p:txBody>
          <a:bodyPr>
            <a:normAutofit fontScale="62500" lnSpcReduction="20000"/>
          </a:bodyPr>
          <a:lstStyle/>
          <a:p>
            <a:r>
              <a:rPr lang="el-GR" sz="3800" dirty="0"/>
              <a:t>Αποτελεί τον πυρήνα της διαδικασίας ανάπτυξης της μαθηματικής γνώσης και του μαθηματικού τρόπου σκέψης.  </a:t>
            </a:r>
          </a:p>
          <a:p>
            <a:pPr lvl="1"/>
            <a:r>
              <a:rPr lang="el-GR" sz="3800" dirty="0"/>
              <a:t>Οι μαθητές μαθαίνουν καλύτερα, όταν τους δίνεται η ευκαιρία να διερευνήσουν οι ίδιοι μαθηματικές ιδέες μέσω της επίλυσης προβλημάτων, </a:t>
            </a:r>
          </a:p>
          <a:p>
            <a:pPr lvl="2"/>
            <a:r>
              <a:rPr lang="el-GR" sz="3200" dirty="0"/>
              <a:t>η εμπλοκή τους τούς βοηθά να “κατασκευάσουν” προοδευτικά τη μαθηματική τους γνώση, εμβαθύνοντας εννοιολογικά σε αυτήν και συνειδητοποιώντας τη λειτουργική της πτυχή αλλά και την  πολιτισμική και ιστορική της διάσταση. </a:t>
            </a:r>
          </a:p>
          <a:p>
            <a:pPr lvl="1"/>
            <a:r>
              <a:rPr lang="el-GR" sz="3800" dirty="0"/>
              <a:t>Η πρακτική επίλυσης προβλήματος συνδέεται πολλές φορές, αλλά όχι αποκλειστικά, με πρακτικές </a:t>
            </a:r>
            <a:r>
              <a:rPr lang="el-GR" sz="3800" dirty="0" err="1"/>
              <a:t>μοντελοποίησης</a:t>
            </a:r>
            <a:r>
              <a:rPr lang="el-GR" sz="3800" dirty="0"/>
              <a:t>. </a:t>
            </a:r>
          </a:p>
          <a:p>
            <a:pPr lvl="1"/>
            <a:r>
              <a:rPr lang="el-GR" sz="3800" dirty="0"/>
              <a:t>Η </a:t>
            </a:r>
            <a:r>
              <a:rPr lang="el-GR" sz="3800" dirty="0" err="1"/>
              <a:t>μοντελοποίηση</a:t>
            </a:r>
            <a:r>
              <a:rPr lang="el-GR" sz="3800" dirty="0"/>
              <a:t> συνδέει τα μαθηματικά με την καθημερινή ζωή, την εργασία και τη λήψη αποφάσεων. </a:t>
            </a:r>
          </a:p>
          <a:p>
            <a:pPr lvl="2"/>
            <a:r>
              <a:rPr lang="el-GR" sz="3200" dirty="0"/>
              <a:t>Η εκτεταμένη χρήση μαθηματικών μοντέλων στην κοινωνία καθιστούν επιτακτική την ανάγκη να κατανοήσουν οι μαθητές τη χρήση, ανάπτυξη και </a:t>
            </a:r>
            <a:r>
              <a:rPr lang="el-GR" sz="3200" dirty="0" err="1"/>
              <a:t>ελέγχο</a:t>
            </a:r>
            <a:r>
              <a:rPr lang="el-GR" sz="3200" dirty="0"/>
              <a:t> μοντέλων καθώς και τον τρόπου με τον οποίο τα μοντέλα χρησιμοποιούνται στη λήψη αποφάσεων. </a:t>
            </a:r>
          </a:p>
          <a:p>
            <a:pPr lvl="1"/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98323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BB8686-D650-8530-D178-31FC8938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baseline="30000" dirty="0"/>
              <a:t>η </a:t>
            </a:r>
            <a:r>
              <a:rPr lang="el-GR" dirty="0"/>
              <a:t>Εβδομαδιαία εργασία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04C3A9-C5DE-5633-3B35-D939470FA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el-GR" dirty="0"/>
              <a:t>Πώς το Νέο Πρόγραμμα Σπουδών (ΠΣ) στα Μαθηματικά υποστηρίζει την Επίλυση προβλήματος;</a:t>
            </a:r>
          </a:p>
          <a:p>
            <a:pPr lvl="1"/>
            <a:r>
              <a:rPr lang="el-GR" dirty="0"/>
              <a:t>Να μελετήσετε τα αρχεία στο φάκελο «ΝΈΟ ΠΡΟΓΡΑΜΜΑ ΣΠΟΥΔΩΝ» και να αναπτύξετε ένα σύντομο κείμενο στο οποίο να αναφέρετε σε κωδικοποιημένη μορφή (με </a:t>
            </a:r>
            <a:r>
              <a:rPr lang="en-US" dirty="0"/>
              <a:t>bullets</a:t>
            </a:r>
            <a:r>
              <a:rPr lang="el-GR" dirty="0"/>
              <a:t>) </a:t>
            </a:r>
            <a:r>
              <a:rPr lang="el-GR" u="sng" dirty="0"/>
              <a:t>πώς υποστηρίζεται η Επίλυση προβλήματος στα νέα ΠΣ.</a:t>
            </a:r>
          </a:p>
          <a:p>
            <a:pPr lvl="2"/>
            <a:r>
              <a:rPr lang="el-GR" dirty="0"/>
              <a:t>Το κείμενο να είναι περίπου 100-200 λέξεις.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3337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333</Words>
  <Application>Microsoft Office PowerPoint</Application>
  <PresentationFormat>Προβολή στην οθόνη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Calibri</vt:lpstr>
      <vt:lpstr>Θέμα του Office</vt:lpstr>
      <vt:lpstr>Διδασκαλία και μάθηση των Μαθηματικών  με διαδικασίες επίλυσης προβλημάτων</vt:lpstr>
      <vt:lpstr>Γενικές αρχές της διδασκαλίας στη σύγχρονη μαθηματική τάξη  </vt:lpstr>
      <vt:lpstr>Βασικές μαθηματικές διεργασίες/πρακτικές</vt:lpstr>
      <vt:lpstr>Η επίλυση προβλήματος</vt:lpstr>
      <vt:lpstr>2η Εβδομαδιαία εργασία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Αναλυτικά προγράμματα &amp; ΕΠ</dc:title>
  <dc:creator>A.Kallioras</dc:creator>
  <cp:lastModifiedBy>Chrissavgi Triantafillou</cp:lastModifiedBy>
  <cp:revision>216</cp:revision>
  <dcterms:created xsi:type="dcterms:W3CDTF">2017-08-04T09:12:33Z</dcterms:created>
  <dcterms:modified xsi:type="dcterms:W3CDTF">2025-02-20T13:11:06Z</dcterms:modified>
</cp:coreProperties>
</file>