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680" r:id="rId3"/>
    <p:sldId id="681" r:id="rId4"/>
    <p:sldId id="682" r:id="rId5"/>
    <p:sldId id="683" r:id="rId6"/>
    <p:sldId id="632" r:id="rId7"/>
    <p:sldId id="649" r:id="rId8"/>
    <p:sldId id="656" r:id="rId9"/>
    <p:sldId id="650" r:id="rId10"/>
    <p:sldId id="652" r:id="rId11"/>
    <p:sldId id="653" r:id="rId12"/>
    <p:sldId id="647" r:id="rId13"/>
    <p:sldId id="637" r:id="rId14"/>
    <p:sldId id="661" r:id="rId15"/>
    <p:sldId id="654" r:id="rId16"/>
    <p:sldId id="662" r:id="rId17"/>
    <p:sldId id="684" r:id="rId18"/>
    <p:sldId id="633" r:id="rId19"/>
    <p:sldId id="634" r:id="rId20"/>
    <p:sldId id="63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38" autoAdjust="0"/>
    <p:restoredTop sz="80495" autoAdjust="0"/>
  </p:normalViewPr>
  <p:slideViewPr>
    <p:cSldViewPr>
      <p:cViewPr varScale="1">
        <p:scale>
          <a:sx n="66" d="100"/>
          <a:sy n="66" d="100"/>
        </p:scale>
        <p:origin x="15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2/20/2025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2/20/2025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2/20/2025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2/20/2025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2/20/2025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2/20/2025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2/20/2025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2/20/2025</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2/20/2025</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2/20/2025</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2/20/2025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2/20/2025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2/20/2025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youtube.com/watch?v=3icoSeGqQtY"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Υπότιτλος"/>
          <p:cNvSpPr>
            <a:spLocks noGrp="1"/>
          </p:cNvSpPr>
          <p:nvPr>
            <p:ph type="subTitle" idx="1"/>
          </p:nvPr>
        </p:nvSpPr>
        <p:spPr>
          <a:xfrm>
            <a:off x="914400" y="5181600"/>
            <a:ext cx="7620000" cy="1295400"/>
          </a:xfrm>
        </p:spPr>
        <p:txBody>
          <a:bodyPr>
            <a:normAutofit/>
          </a:bodyPr>
          <a:lstStyle/>
          <a:p>
            <a:r>
              <a:rPr lang="el-GR" dirty="0">
                <a:solidFill>
                  <a:srgbClr val="0070C0"/>
                </a:solidFill>
              </a:rPr>
              <a:t>Ενότητα 2</a:t>
            </a:r>
            <a:r>
              <a:rPr lang="el-GR" baseline="30000" dirty="0">
                <a:solidFill>
                  <a:srgbClr val="0070C0"/>
                </a:solidFill>
              </a:rPr>
              <a:t>η</a:t>
            </a:r>
            <a:r>
              <a:rPr lang="el-GR" b="1" dirty="0">
                <a:solidFill>
                  <a:srgbClr val="0070C0"/>
                </a:solidFill>
              </a:rPr>
              <a:t>: Ανοικτά προβλήματα</a:t>
            </a:r>
            <a:endParaRPr lang="en-US" b="1" dirty="0">
              <a:solidFill>
                <a:srgbClr val="0070C0"/>
              </a:solidFill>
            </a:endParaRPr>
          </a:p>
        </p:txBody>
      </p:sp>
      <p:sp>
        <p:nvSpPr>
          <p:cNvPr id="6" name="1 - Τίτλος">
            <a:extLst>
              <a:ext uri="{FF2B5EF4-FFF2-40B4-BE49-F238E27FC236}">
                <a16:creationId xmlns:a16="http://schemas.microsoft.com/office/drawing/2014/main" id="{56A789A2-92E0-47DE-965B-5EEF452AD382}"/>
              </a:ext>
            </a:extLst>
          </p:cNvPr>
          <p:cNvSpPr>
            <a:spLocks noGrp="1"/>
          </p:cNvSpPr>
          <p:nvPr>
            <p:ph type="ctrTitle"/>
          </p:nvPr>
        </p:nvSpPr>
        <p:spPr>
          <a:xfrm>
            <a:off x="419100" y="2378075"/>
            <a:ext cx="8420100" cy="1771650"/>
          </a:xfrm>
        </p:spPr>
        <p:txBody>
          <a:bodyPr>
            <a:normAutofit/>
          </a:bodyPr>
          <a:lstStyle/>
          <a:p>
            <a:r>
              <a:rPr lang="el-GR" sz="3600" b="1" dirty="0"/>
              <a:t>Διδασκαλία και μάθηση </a:t>
            </a:r>
            <a:r>
              <a:rPr lang="el-GR" sz="3600" dirty="0"/>
              <a:t>των Μαθηματικών </a:t>
            </a:r>
            <a:br>
              <a:rPr lang="el-GR" sz="3600" dirty="0"/>
            </a:br>
            <a:r>
              <a:rPr lang="el-GR" sz="3600" dirty="0"/>
              <a:t>με διαδικασίες </a:t>
            </a:r>
            <a:r>
              <a:rPr lang="el-GR" sz="3600" b="1" dirty="0"/>
              <a:t>επίλυσης προβλημάτων</a:t>
            </a:r>
            <a:r>
              <a:rPr lang="el-GR" sz="3600" dirty="0"/>
              <a:t> </a:t>
            </a:r>
          </a:p>
        </p:txBody>
      </p:sp>
      <p:pic>
        <p:nvPicPr>
          <p:cNvPr id="7" name="Picture 6">
            <a:extLst>
              <a:ext uri="{FF2B5EF4-FFF2-40B4-BE49-F238E27FC236}">
                <a16:creationId xmlns:a16="http://schemas.microsoft.com/office/drawing/2014/main" id="{0E33B19C-8BBF-4717-8AB7-4DE0E0717BAD}"/>
              </a:ext>
            </a:extLst>
          </p:cNvPr>
          <p:cNvPicPr>
            <a:picLocks noChangeAspect="1" noChangeArrowheads="1"/>
          </p:cNvPicPr>
          <p:nvPr/>
        </p:nvPicPr>
        <p:blipFill>
          <a:blip r:embed="rId2" cstate="print"/>
          <a:srcRect/>
          <a:stretch>
            <a:fillRect/>
          </a:stretch>
        </p:blipFill>
        <p:spPr bwMode="auto">
          <a:xfrm>
            <a:off x="6636898" y="518108"/>
            <a:ext cx="1879359" cy="1656184"/>
          </a:xfrm>
          <a:prstGeom prst="rect">
            <a:avLst/>
          </a:prstGeom>
          <a:noFill/>
          <a:ln w="9525">
            <a:noFill/>
            <a:miter lim="800000"/>
            <a:headEnd/>
            <a:tailEnd/>
          </a:ln>
        </p:spPr>
      </p:pic>
      <p:sp>
        <p:nvSpPr>
          <p:cNvPr id="5" name="Title 1"/>
          <p:cNvSpPr txBox="1">
            <a:spLocks/>
          </p:cNvSpPr>
          <p:nvPr/>
        </p:nvSpPr>
        <p:spPr>
          <a:xfrm>
            <a:off x="457200" y="2590800"/>
            <a:ext cx="7772400" cy="1676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200" dirty="0"/>
              <a:t> </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67F7-9CC3-4D88-8458-BDE1EC5DA4A2}"/>
              </a:ext>
            </a:extLst>
          </p:cNvPr>
          <p:cNvSpPr>
            <a:spLocks noGrp="1"/>
          </p:cNvSpPr>
          <p:nvPr>
            <p:ph type="title"/>
          </p:nvPr>
        </p:nvSpPr>
        <p:spPr>
          <a:xfrm>
            <a:off x="457200" y="274638"/>
            <a:ext cx="8686800" cy="1143000"/>
          </a:xfrm>
        </p:spPr>
        <p:txBody>
          <a:bodyPr>
            <a:noAutofit/>
          </a:bodyPr>
          <a:lstStyle/>
          <a:p>
            <a:r>
              <a:rPr lang="el-GR" sz="2800" dirty="0"/>
              <a:t>Σχ. 1. Η ταξινόμηση των προβλημάτων ανάλογα με τις καταστάσεις εκκίνησης και    </a:t>
            </a:r>
            <a:br>
              <a:rPr lang="en-US" sz="2800" dirty="0"/>
            </a:br>
            <a:r>
              <a:rPr lang="el-GR" sz="2800" dirty="0"/>
              <a:t>               στόχου (</a:t>
            </a:r>
            <a:r>
              <a:rPr lang="el-GR" sz="2800" dirty="0" err="1"/>
              <a:t>Pehkonen</a:t>
            </a:r>
            <a:r>
              <a:rPr lang="el-GR" sz="2800" dirty="0"/>
              <a:t>, 1997).</a:t>
            </a:r>
            <a:endParaRPr lang="en-US" sz="2800" dirty="0"/>
          </a:p>
        </p:txBody>
      </p:sp>
      <p:graphicFrame>
        <p:nvGraphicFramePr>
          <p:cNvPr id="5" name="Content Placeholder 4">
            <a:extLst>
              <a:ext uri="{FF2B5EF4-FFF2-40B4-BE49-F238E27FC236}">
                <a16:creationId xmlns:a16="http://schemas.microsoft.com/office/drawing/2014/main" id="{CAF9D04B-ECC3-44A6-B0BC-03F93E972A10}"/>
              </a:ext>
            </a:extLst>
          </p:cNvPr>
          <p:cNvGraphicFramePr>
            <a:graphicFrameLocks noGrp="1"/>
          </p:cNvGraphicFramePr>
          <p:nvPr>
            <p:ph idx="1"/>
            <p:extLst>
              <p:ext uri="{D42A27DB-BD31-4B8C-83A1-F6EECF244321}">
                <p14:modId xmlns:p14="http://schemas.microsoft.com/office/powerpoint/2010/main" val="724081221"/>
              </p:ext>
            </p:extLst>
          </p:nvPr>
        </p:nvGraphicFramePr>
        <p:xfrm>
          <a:off x="1066799" y="1600200"/>
          <a:ext cx="7696201" cy="4991862"/>
        </p:xfrm>
        <a:graphic>
          <a:graphicData uri="http://schemas.openxmlformats.org/drawingml/2006/table">
            <a:tbl>
              <a:tblPr firstRow="1" firstCol="1" bandRow="1">
                <a:tableStyleId>{5C22544A-7EE6-4342-B048-85BDC9FD1C3A}</a:tableStyleId>
              </a:tblPr>
              <a:tblGrid>
                <a:gridCol w="2534381">
                  <a:extLst>
                    <a:ext uri="{9D8B030D-6E8A-4147-A177-3AD203B41FA5}">
                      <a16:colId xmlns:a16="http://schemas.microsoft.com/office/drawing/2014/main" val="335933619"/>
                    </a:ext>
                  </a:extLst>
                </a:gridCol>
                <a:gridCol w="2349102">
                  <a:extLst>
                    <a:ext uri="{9D8B030D-6E8A-4147-A177-3AD203B41FA5}">
                      <a16:colId xmlns:a16="http://schemas.microsoft.com/office/drawing/2014/main" val="325198347"/>
                    </a:ext>
                  </a:extLst>
                </a:gridCol>
                <a:gridCol w="2812718">
                  <a:extLst>
                    <a:ext uri="{9D8B030D-6E8A-4147-A177-3AD203B41FA5}">
                      <a16:colId xmlns:a16="http://schemas.microsoft.com/office/drawing/2014/main" val="1370454742"/>
                    </a:ext>
                  </a:extLst>
                </a:gridCol>
              </a:tblGrid>
              <a:tr h="2127749">
                <a:tc>
                  <a:txBody>
                    <a:bodyPr/>
                    <a:lstStyle/>
                    <a:p>
                      <a:pPr marL="0" marR="0" algn="just">
                        <a:lnSpc>
                          <a:spcPct val="115000"/>
                        </a:lnSpc>
                        <a:spcBef>
                          <a:spcPts val="0"/>
                        </a:spcBef>
                        <a:spcAft>
                          <a:spcPts val="0"/>
                        </a:spcAft>
                      </a:pPr>
                      <a:r>
                        <a:rPr lang="el-GR" sz="1800" dirty="0">
                          <a:effectLst/>
                        </a:rPr>
                        <a:t>         Τελική κατάσταση     </a:t>
                      </a:r>
                      <a:endParaRPr lang="en-US" sz="1800" dirty="0">
                        <a:effectLst/>
                      </a:endParaRPr>
                    </a:p>
                    <a:p>
                      <a:pPr marL="0" marR="0" algn="just">
                        <a:lnSpc>
                          <a:spcPct val="115000"/>
                        </a:lnSpc>
                        <a:spcBef>
                          <a:spcPts val="0"/>
                        </a:spcBef>
                        <a:spcAft>
                          <a:spcPts val="0"/>
                        </a:spcAft>
                      </a:pPr>
                      <a:r>
                        <a:rPr lang="el-GR" sz="1800" dirty="0">
                          <a:effectLst/>
                        </a:rPr>
                        <a:t>                          (στόχος)</a:t>
                      </a:r>
                      <a:endParaRPr lang="en-US" sz="1800" dirty="0">
                        <a:effectLst/>
                      </a:endParaRPr>
                    </a:p>
                    <a:p>
                      <a:pPr marL="0" marR="0" algn="just">
                        <a:lnSpc>
                          <a:spcPct val="115000"/>
                        </a:lnSpc>
                        <a:spcBef>
                          <a:spcPts val="0"/>
                        </a:spcBef>
                        <a:spcAft>
                          <a:spcPts val="0"/>
                        </a:spcAft>
                      </a:pPr>
                      <a:r>
                        <a:rPr lang="el-GR" sz="1800" dirty="0">
                          <a:effectLst/>
                        </a:rPr>
                        <a:t> </a:t>
                      </a:r>
                      <a:endParaRPr lang="en-US" sz="1800" dirty="0">
                        <a:effectLst/>
                      </a:endParaRPr>
                    </a:p>
                    <a:p>
                      <a:pPr marL="0" marR="0" algn="just">
                        <a:lnSpc>
                          <a:spcPct val="115000"/>
                        </a:lnSpc>
                        <a:spcBef>
                          <a:spcPts val="0"/>
                        </a:spcBef>
                        <a:spcAft>
                          <a:spcPts val="0"/>
                        </a:spcAft>
                      </a:pPr>
                      <a:r>
                        <a:rPr lang="el-GR" sz="1800" dirty="0">
                          <a:effectLst/>
                        </a:rPr>
                        <a:t>  </a:t>
                      </a:r>
                      <a:endParaRPr lang="en-US" sz="1800" dirty="0">
                        <a:effectLst/>
                      </a:endParaRPr>
                    </a:p>
                    <a:p>
                      <a:pPr marL="0" marR="0" algn="just">
                        <a:lnSpc>
                          <a:spcPct val="115000"/>
                        </a:lnSpc>
                        <a:spcBef>
                          <a:spcPts val="0"/>
                        </a:spcBef>
                        <a:spcAft>
                          <a:spcPts val="0"/>
                        </a:spcAft>
                      </a:pPr>
                      <a:br>
                        <a:rPr lang="en-US" sz="1800" dirty="0">
                          <a:effectLst/>
                        </a:rPr>
                      </a:br>
                      <a:r>
                        <a:rPr lang="el-GR" sz="1800" dirty="0">
                          <a:effectLst/>
                        </a:rPr>
                        <a:t>Κατάσταση εκκίνησης </a:t>
                      </a:r>
                      <a:endParaRPr lang="en-US" sz="1800" dirty="0">
                        <a:effectLst/>
                      </a:endParaRPr>
                    </a:p>
                    <a:p>
                      <a:pPr marL="0" marR="0" algn="just">
                        <a:lnSpc>
                          <a:spcPct val="115000"/>
                        </a:lnSpc>
                        <a:spcBef>
                          <a:spcPts val="0"/>
                        </a:spcBef>
                        <a:spcAft>
                          <a:spcPts val="0"/>
                        </a:spcAft>
                      </a:pPr>
                      <a:r>
                        <a:rPr lang="el-GR" sz="1800" i="1" dirty="0">
                          <a:effectLst/>
                        </a:rPr>
                        <a:t>(υποθέσεις)</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l-GR" sz="1800" dirty="0">
                          <a:effectLst/>
                        </a:rPr>
                        <a:t>Κλειστή (μια μοναδική λύση)</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15000"/>
                        </a:lnSpc>
                        <a:spcBef>
                          <a:spcPts val="0"/>
                        </a:spcBef>
                        <a:spcAft>
                          <a:spcPts val="0"/>
                        </a:spcAft>
                      </a:pPr>
                      <a:r>
                        <a:rPr lang="el-GR" sz="1800" dirty="0">
                          <a:effectLst/>
                        </a:rPr>
                        <a:t>Ανοιχτή (πολλαπλές λύσεις ή/και διαφορετικούς τρόπους λύσης)</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35340150"/>
                  </a:ext>
                </a:extLst>
              </a:tr>
              <a:tr h="1221801">
                <a:tc>
                  <a:txBody>
                    <a:bodyPr/>
                    <a:lstStyle/>
                    <a:p>
                      <a:pPr marL="0" marR="0" algn="just">
                        <a:lnSpc>
                          <a:spcPct val="115000"/>
                        </a:lnSpc>
                        <a:spcBef>
                          <a:spcPts val="0"/>
                        </a:spcBef>
                        <a:spcAft>
                          <a:spcPts val="0"/>
                        </a:spcAft>
                      </a:pPr>
                      <a:r>
                        <a:rPr lang="el-GR" sz="1800">
                          <a:effectLst/>
                        </a:rPr>
                        <a:t> </a:t>
                      </a:r>
                      <a:endParaRPr lang="en-US" sz="1800">
                        <a:effectLst/>
                      </a:endParaRPr>
                    </a:p>
                    <a:p>
                      <a:pPr marL="0" marR="0" algn="just">
                        <a:lnSpc>
                          <a:spcPct val="115000"/>
                        </a:lnSpc>
                        <a:spcBef>
                          <a:spcPts val="0"/>
                        </a:spcBef>
                        <a:spcAft>
                          <a:spcPts val="0"/>
                        </a:spcAft>
                      </a:pPr>
                      <a:r>
                        <a:rPr lang="el-GR" sz="1800">
                          <a:effectLst/>
                        </a:rPr>
                        <a:t>Κλειστή</a:t>
                      </a:r>
                      <a:endParaRPr lang="en-US" sz="1800">
                        <a:effectLst/>
                      </a:endParaRPr>
                    </a:p>
                    <a:p>
                      <a:pPr marL="0" marR="0" algn="just">
                        <a:lnSpc>
                          <a:spcPct val="115000"/>
                        </a:lnSpc>
                        <a:spcBef>
                          <a:spcPts val="0"/>
                        </a:spcBef>
                        <a:spcAft>
                          <a:spcPts val="0"/>
                        </a:spcAft>
                      </a:pPr>
                      <a:r>
                        <a:rPr lang="el-GR" sz="1800">
                          <a:effectLst/>
                        </a:rPr>
                        <a:t>(σαφώς διατυπωμένη)</a:t>
                      </a:r>
                      <a:endParaRPr lang="en-US" sz="1800">
                        <a:effectLst/>
                      </a:endParaRPr>
                    </a:p>
                    <a:p>
                      <a:pPr marL="0" marR="0" algn="just">
                        <a:lnSpc>
                          <a:spcPct val="115000"/>
                        </a:lnSpc>
                        <a:spcBef>
                          <a:spcPts val="0"/>
                        </a:spcBef>
                        <a:spcAft>
                          <a:spcPts val="0"/>
                        </a:spcAft>
                      </a:pPr>
                      <a:r>
                        <a:rPr lang="el-GR"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l-GR" sz="1800">
                          <a:effectLst/>
                        </a:rPr>
                        <a:t>ΚΛΕΙΣΤΟ ΠΡΟΒΛΗΜΑ</a:t>
                      </a:r>
                      <a:endParaRPr lang="en-US" sz="18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15000"/>
                        </a:lnSpc>
                        <a:spcBef>
                          <a:spcPts val="0"/>
                        </a:spcBef>
                        <a:spcAft>
                          <a:spcPts val="0"/>
                        </a:spcAft>
                      </a:pPr>
                      <a:r>
                        <a:rPr lang="el-GR" sz="1800" dirty="0">
                          <a:effectLst/>
                        </a:rPr>
                        <a:t>ΑΝΟΙΚΤΟ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249006"/>
                  </a:ext>
                </a:extLst>
              </a:tr>
              <a:tr h="1527251">
                <a:tc>
                  <a:txBody>
                    <a:bodyPr/>
                    <a:lstStyle/>
                    <a:p>
                      <a:pPr marL="0" marR="0" algn="just">
                        <a:lnSpc>
                          <a:spcPct val="115000"/>
                        </a:lnSpc>
                        <a:spcBef>
                          <a:spcPts val="0"/>
                        </a:spcBef>
                        <a:spcAft>
                          <a:spcPts val="0"/>
                        </a:spcAft>
                      </a:pPr>
                      <a:r>
                        <a:rPr lang="el-GR" sz="1800" dirty="0">
                          <a:effectLst/>
                        </a:rPr>
                        <a:t> </a:t>
                      </a:r>
                      <a:endParaRPr lang="en-US" sz="1800" dirty="0">
                        <a:effectLst/>
                      </a:endParaRPr>
                    </a:p>
                    <a:p>
                      <a:pPr marL="0" marR="0" algn="just">
                        <a:lnSpc>
                          <a:spcPct val="115000"/>
                        </a:lnSpc>
                        <a:spcBef>
                          <a:spcPts val="0"/>
                        </a:spcBef>
                        <a:spcAft>
                          <a:spcPts val="0"/>
                        </a:spcAft>
                      </a:pPr>
                      <a:r>
                        <a:rPr lang="el-GR" sz="1800" dirty="0">
                          <a:effectLst/>
                        </a:rPr>
                        <a:t>Ανοιχτή </a:t>
                      </a:r>
                      <a:r>
                        <a:rPr lang="el-GR" sz="1800" i="1" dirty="0">
                          <a:effectLst/>
                        </a:rPr>
                        <a:t>(ασάφεια στη διατύπωση)</a:t>
                      </a:r>
                      <a:endParaRPr lang="en-US" sz="1800" i="1" dirty="0">
                        <a:effectLst/>
                      </a:endParaRPr>
                    </a:p>
                    <a:p>
                      <a:pPr marL="0" marR="0" algn="just">
                        <a:lnSpc>
                          <a:spcPct val="115000"/>
                        </a:lnSpc>
                        <a:spcBef>
                          <a:spcPts val="0"/>
                        </a:spcBef>
                        <a:spcAft>
                          <a:spcPts val="0"/>
                        </a:spcAft>
                      </a:pPr>
                      <a:r>
                        <a:rPr lang="el-GR" sz="1800" dirty="0">
                          <a:effectLst/>
                        </a:rPr>
                        <a:t> </a:t>
                      </a:r>
                      <a:endParaRPr lang="en-US" sz="1800" dirty="0">
                        <a:effectLst/>
                      </a:endParaRPr>
                    </a:p>
                    <a:p>
                      <a:pPr marL="0" marR="0" algn="just">
                        <a:lnSpc>
                          <a:spcPct val="115000"/>
                        </a:lnSpc>
                        <a:spcBef>
                          <a:spcPts val="0"/>
                        </a:spcBef>
                        <a:spcAft>
                          <a:spcPts val="0"/>
                        </a:spcAft>
                      </a:pPr>
                      <a:r>
                        <a:rPr lang="el-GR"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gn="just">
                        <a:lnSpc>
                          <a:spcPct val="115000"/>
                        </a:lnSpc>
                        <a:spcBef>
                          <a:spcPts val="0"/>
                        </a:spcBef>
                        <a:spcAft>
                          <a:spcPts val="0"/>
                        </a:spcAft>
                      </a:pPr>
                      <a:r>
                        <a:rPr lang="el-GR" sz="1800">
                          <a:effectLst/>
                        </a:rPr>
                        <a:t>ΑΝΟΙΚΤΟ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15000"/>
                        </a:lnSpc>
                        <a:spcBef>
                          <a:spcPts val="0"/>
                        </a:spcBef>
                        <a:spcAft>
                          <a:spcPts val="0"/>
                        </a:spcAft>
                      </a:pPr>
                      <a:r>
                        <a:rPr lang="el-GR" sz="1800" dirty="0">
                          <a:effectLst/>
                        </a:rPr>
                        <a:t>ΑΝΟΙΚΤΟ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5706650"/>
                  </a:ext>
                </a:extLst>
              </a:tr>
            </a:tbl>
          </a:graphicData>
        </a:graphic>
      </p:graphicFrame>
      <p:cxnSp>
        <p:nvCxnSpPr>
          <p:cNvPr id="6" name="Ευθύγραμμο βέλος σύνδεσης 2">
            <a:extLst>
              <a:ext uri="{FF2B5EF4-FFF2-40B4-BE49-F238E27FC236}">
                <a16:creationId xmlns:a16="http://schemas.microsoft.com/office/drawing/2014/main" id="{BEDC7C43-727D-43B2-B917-C6D1935B4433}"/>
              </a:ext>
            </a:extLst>
          </p:cNvPr>
          <p:cNvCxnSpPr/>
          <p:nvPr/>
        </p:nvCxnSpPr>
        <p:spPr>
          <a:xfrm>
            <a:off x="838200" y="2286000"/>
            <a:ext cx="0" cy="70485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7" name="Ευθύγραμμο βέλος σύνδεσης 3">
            <a:extLst>
              <a:ext uri="{FF2B5EF4-FFF2-40B4-BE49-F238E27FC236}">
                <a16:creationId xmlns:a16="http://schemas.microsoft.com/office/drawing/2014/main" id="{33037D0D-0519-48E8-A5C1-787FF925B9D0}"/>
              </a:ext>
            </a:extLst>
          </p:cNvPr>
          <p:cNvCxnSpPr/>
          <p:nvPr/>
        </p:nvCxnSpPr>
        <p:spPr>
          <a:xfrm>
            <a:off x="1447800" y="1417638"/>
            <a:ext cx="81915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1346033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9F2B5-E561-4144-80AD-033235632427}"/>
              </a:ext>
            </a:extLst>
          </p:cNvPr>
          <p:cNvSpPr>
            <a:spLocks noGrp="1"/>
          </p:cNvSpPr>
          <p:nvPr>
            <p:ph type="title"/>
          </p:nvPr>
        </p:nvSpPr>
        <p:spPr>
          <a:xfrm>
            <a:off x="457200" y="274638"/>
            <a:ext cx="8229600" cy="639762"/>
          </a:xfrm>
        </p:spPr>
        <p:txBody>
          <a:bodyPr>
            <a:normAutofit fontScale="90000"/>
          </a:bodyPr>
          <a:lstStyle/>
          <a:p>
            <a:r>
              <a:rPr lang="el-GR" dirty="0"/>
              <a:t>Διδακτικές προϋποθέσεις   </a:t>
            </a:r>
            <a:endParaRPr lang="en-US" dirty="0"/>
          </a:p>
        </p:txBody>
      </p:sp>
      <p:sp>
        <p:nvSpPr>
          <p:cNvPr id="3" name="Content Placeholder 2">
            <a:extLst>
              <a:ext uri="{FF2B5EF4-FFF2-40B4-BE49-F238E27FC236}">
                <a16:creationId xmlns:a16="http://schemas.microsoft.com/office/drawing/2014/main" id="{F8D28517-3A5A-4346-93F3-ADF1F09F3F3E}"/>
              </a:ext>
            </a:extLst>
          </p:cNvPr>
          <p:cNvSpPr>
            <a:spLocks noGrp="1"/>
          </p:cNvSpPr>
          <p:nvPr>
            <p:ph idx="1"/>
          </p:nvPr>
        </p:nvSpPr>
        <p:spPr>
          <a:xfrm>
            <a:off x="76200" y="914400"/>
            <a:ext cx="8763000" cy="5943600"/>
          </a:xfrm>
        </p:spPr>
        <p:txBody>
          <a:bodyPr>
            <a:noAutofit/>
          </a:bodyPr>
          <a:lstStyle/>
          <a:p>
            <a:r>
              <a:rPr lang="el-GR" sz="2400" dirty="0"/>
              <a:t>Ο </a:t>
            </a:r>
            <a:r>
              <a:rPr lang="el-GR" sz="2400" dirty="0" err="1"/>
              <a:t>Nohda</a:t>
            </a:r>
            <a:r>
              <a:rPr lang="el-GR" sz="2400" dirty="0"/>
              <a:t> (1995) υποστήριξε την άποψη ότι τα ανοικτά προβλήματα είναι προβλήματα που πρέπει να πληρούν δύο προϋποθέσεις. </a:t>
            </a:r>
          </a:p>
          <a:p>
            <a:pPr lvl="1"/>
            <a:r>
              <a:rPr lang="el-GR" sz="2400" dirty="0"/>
              <a:t>Πρώτον, θα πρέπει να ταιριάζουν σε κάθε μαθητή χρησιμοποιώντας γνωστά και ενδιαφέροντα θέματα </a:t>
            </a:r>
          </a:p>
          <a:p>
            <a:pPr lvl="1"/>
            <a:r>
              <a:rPr lang="el-GR" sz="2400" dirty="0"/>
              <a:t>δεύτερον, τα ανοικτά προβλήματα θα πρέπει να είναι κατάλληλα για μαθηματική σκέψη, θα πρέπει να μπορούν να γενικευτούν σε νέα προβλήματα και θα πρέπει επίσης να επιτρέπουν διάφορες λύσεις σε διάφορα επίπεδα. </a:t>
            </a:r>
          </a:p>
          <a:p>
            <a:pPr marL="342900" lvl="1" indent="-342900">
              <a:buFont typeface="Arial" pitchFamily="34" charset="0"/>
              <a:buChar char="•"/>
            </a:pPr>
            <a:r>
              <a:rPr lang="el-GR" sz="2400" dirty="0"/>
              <a:t>Αυτό σημαίνει ότι οι μαθητές είναι απαραίτητο να αισθανθούν ότι είναι δυνατόν να τα λύσουν με βάση τις γνώσεις τους και να έχουν την αίσθηση της επιτυχίας κατά την επίλυσή τους.</a:t>
            </a:r>
          </a:p>
          <a:p>
            <a:pPr marL="342900" lvl="1" indent="-342900">
              <a:buFont typeface="Arial" pitchFamily="34" charset="0"/>
              <a:buChar char="•"/>
            </a:pPr>
            <a:r>
              <a:rPr lang="el-GR" sz="2400" dirty="0"/>
              <a:t>Επομένως τα προβλήματα πρέπει να είναι αρκετά ευέλικτα ώστε να λαμβάνουν υπόψη τις διαφορετικές μαθηματικές ικανότητες των μαθητών.</a:t>
            </a:r>
            <a:endParaRPr lang="en-US" sz="2400" dirty="0"/>
          </a:p>
          <a:p>
            <a:endParaRPr lang="en-US" sz="2400" dirty="0"/>
          </a:p>
        </p:txBody>
      </p:sp>
    </p:spTree>
    <p:extLst>
      <p:ext uri="{BB962C8B-B14F-4D97-AF65-F5344CB8AC3E}">
        <p14:creationId xmlns:p14="http://schemas.microsoft.com/office/powerpoint/2010/main" val="1444867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a:p>
            <a:endParaRPr lang="el-GR" dirty="0"/>
          </a:p>
          <a:p>
            <a:endParaRPr lang="el-GR" dirty="0"/>
          </a:p>
          <a:p>
            <a:r>
              <a:rPr lang="el-GR" dirty="0"/>
              <a:t>Ανοικτά προβλήματα &amp; διδασκαλία</a:t>
            </a:r>
          </a:p>
        </p:txBody>
      </p:sp>
    </p:spTree>
    <p:extLst>
      <p:ext uri="{BB962C8B-B14F-4D97-AF65-F5344CB8AC3E}">
        <p14:creationId xmlns:p14="http://schemas.microsoft.com/office/powerpoint/2010/main" val="316734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3A4E7-526E-446C-9A19-B7D176A3A940}"/>
              </a:ext>
            </a:extLst>
          </p:cNvPr>
          <p:cNvSpPr>
            <a:spLocks noGrp="1"/>
          </p:cNvSpPr>
          <p:nvPr>
            <p:ph type="title"/>
          </p:nvPr>
        </p:nvSpPr>
        <p:spPr>
          <a:xfrm>
            <a:off x="533400" y="152400"/>
            <a:ext cx="8229600" cy="639762"/>
          </a:xfrm>
        </p:spPr>
        <p:txBody>
          <a:bodyPr>
            <a:normAutofit fontScale="90000"/>
          </a:bodyPr>
          <a:lstStyle/>
          <a:p>
            <a:r>
              <a:rPr lang="el-GR" dirty="0"/>
              <a:t>Ανοικτά προβλήματα και διδασκαλία</a:t>
            </a:r>
            <a:endParaRPr lang="en-US" dirty="0"/>
          </a:p>
        </p:txBody>
      </p:sp>
      <p:sp>
        <p:nvSpPr>
          <p:cNvPr id="3" name="Content Placeholder 2">
            <a:extLst>
              <a:ext uri="{FF2B5EF4-FFF2-40B4-BE49-F238E27FC236}">
                <a16:creationId xmlns:a16="http://schemas.microsoft.com/office/drawing/2014/main" id="{99E16FF8-B14B-46FF-A1BD-96FA3180221F}"/>
              </a:ext>
            </a:extLst>
          </p:cNvPr>
          <p:cNvSpPr>
            <a:spLocks noGrp="1"/>
          </p:cNvSpPr>
          <p:nvPr>
            <p:ph idx="1"/>
          </p:nvPr>
        </p:nvSpPr>
        <p:spPr>
          <a:xfrm>
            <a:off x="457200" y="1143000"/>
            <a:ext cx="8229600" cy="5334000"/>
          </a:xfrm>
        </p:spPr>
        <p:txBody>
          <a:bodyPr>
            <a:normAutofit fontScale="47500" lnSpcReduction="20000"/>
          </a:bodyPr>
          <a:lstStyle/>
          <a:p>
            <a:r>
              <a:rPr lang="el-GR" sz="4200" dirty="0"/>
              <a:t>Στη διδασκαλία των μαθηματικών η λύση προβλημάτων με πολλαπλές λύσεις συνδέεται με τη βαθύτερη κατανόηση και την ανάπτυξη του μαθηματικού συλλογισμού (</a:t>
            </a:r>
            <a:r>
              <a:rPr lang="el-GR" sz="4200" dirty="0" err="1"/>
              <a:t>Polya</a:t>
            </a:r>
            <a:r>
              <a:rPr lang="el-GR" sz="4200" dirty="0"/>
              <a:t>, 1973</a:t>
            </a:r>
            <a:r>
              <a:rPr lang="en-US" sz="4200" dirty="0"/>
              <a:t>;</a:t>
            </a:r>
            <a:r>
              <a:rPr lang="el-GR" sz="4200" dirty="0"/>
              <a:t> </a:t>
            </a:r>
            <a:r>
              <a:rPr lang="el-GR" sz="4200" dirty="0" err="1"/>
              <a:t>Schoenfeld</a:t>
            </a:r>
            <a:r>
              <a:rPr lang="el-GR" sz="4200" dirty="0"/>
              <a:t>, 1985). </a:t>
            </a:r>
            <a:endParaRPr lang="en-US" sz="4200" dirty="0"/>
          </a:p>
          <a:p>
            <a:pPr lvl="1"/>
            <a:r>
              <a:rPr lang="el-GR" sz="4200" dirty="0"/>
              <a:t>Ο </a:t>
            </a:r>
            <a:r>
              <a:rPr lang="el-GR" sz="4200" dirty="0" err="1"/>
              <a:t>Polya</a:t>
            </a:r>
            <a:r>
              <a:rPr lang="el-GR" sz="4200" dirty="0"/>
              <a:t> (1973) τονίζει ότι η λύση προβλήματος με διαφορετικούς τρόπους </a:t>
            </a:r>
            <a:r>
              <a:rPr lang="el-GR" sz="4200" u="sng" dirty="0"/>
              <a:t>χαρακτηρίζει έμπειρους μαθηματικούς</a:t>
            </a:r>
            <a:r>
              <a:rPr lang="el-GR" sz="4200" dirty="0"/>
              <a:t>, ενώ απαιτεί ένα μεγάλο εύρος μαθηματικών γνώσεων. </a:t>
            </a:r>
          </a:p>
          <a:p>
            <a:r>
              <a:rPr lang="el-GR" sz="4200" dirty="0"/>
              <a:t>Η διδασκαλία των ανοικτών προβλημάτων μπορεί να συνεισφέρει στην ανάπτυξη πολλών προσωπικών δεξιοτήτων, όπως: </a:t>
            </a:r>
          </a:p>
          <a:p>
            <a:pPr lvl="1"/>
            <a:r>
              <a:rPr lang="el-GR" sz="4200" dirty="0"/>
              <a:t>ανάπτυξη κριτικής σκέψης μέσα από την αναζήτηση της σωστής ερώτησης για την εύρεση λύσης, </a:t>
            </a:r>
          </a:p>
          <a:p>
            <a:pPr lvl="1"/>
            <a:r>
              <a:rPr lang="el-GR" sz="4200" dirty="0"/>
              <a:t>ανάπτυξη δημιουργικής σκέψης μέσα από την εύρεση μοναδικών λύσεων σε κριτικές ερωτήσεις </a:t>
            </a:r>
          </a:p>
          <a:p>
            <a:pPr lvl="1"/>
            <a:r>
              <a:rPr lang="el-GR" sz="4200" dirty="0"/>
              <a:t>σωστή διαχείριση του χρόνου, όταν ζητείται η ολοκλήρωση της λύσης μέσα στον προβλεπόμενο χρόνο.</a:t>
            </a:r>
          </a:p>
          <a:p>
            <a:pPr marL="457200" lvl="1" indent="0">
              <a:buNone/>
            </a:pPr>
            <a:endParaRPr lang="el-GR" sz="4200" dirty="0">
              <a:solidFill>
                <a:srgbClr val="0070C0"/>
              </a:solidFill>
            </a:endParaRPr>
          </a:p>
          <a:p>
            <a:pPr marL="457200" lvl="1" indent="0">
              <a:buNone/>
            </a:pPr>
            <a:r>
              <a:rPr lang="el-GR" sz="4200" dirty="0">
                <a:solidFill>
                  <a:srgbClr val="0070C0"/>
                </a:solidFill>
              </a:rPr>
              <a:t>Η επίλυση ανοικτού τύπου προβλημάτων αποτελεί μια παιδαγωγική στρατηγική που στοχεύει στην παραγωγή δημιουργικών μαθηματικών δραστηριοτήτων που διεγείρουν την περιέργεια και τη συνεργασία των μαθητών.</a:t>
            </a:r>
          </a:p>
          <a:p>
            <a:pPr lvl="1"/>
            <a:endParaRPr lang="el-GR" sz="4200" dirty="0"/>
          </a:p>
          <a:p>
            <a:endParaRPr lang="en-US" dirty="0"/>
          </a:p>
        </p:txBody>
      </p:sp>
    </p:spTree>
    <p:extLst>
      <p:ext uri="{BB962C8B-B14F-4D97-AF65-F5344CB8AC3E}">
        <p14:creationId xmlns:p14="http://schemas.microsoft.com/office/powerpoint/2010/main" val="3983159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a:p>
            <a:endParaRPr lang="el-GR" dirty="0"/>
          </a:p>
          <a:p>
            <a:r>
              <a:rPr lang="el-GR" dirty="0"/>
              <a:t>Η μετατροπή κλειστών προβλημάτων σε ανοικτά</a:t>
            </a:r>
          </a:p>
        </p:txBody>
      </p:sp>
    </p:spTree>
    <p:extLst>
      <p:ext uri="{BB962C8B-B14F-4D97-AF65-F5344CB8AC3E}">
        <p14:creationId xmlns:p14="http://schemas.microsoft.com/office/powerpoint/2010/main" val="787888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8B0E1-3DD9-69A3-2720-4884E37DE5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192EE1-497A-E749-C3AF-57EEF936E7F1}"/>
              </a:ext>
            </a:extLst>
          </p:cNvPr>
          <p:cNvSpPr>
            <a:spLocks noGrp="1"/>
          </p:cNvSpPr>
          <p:nvPr>
            <p:ph type="title"/>
          </p:nvPr>
        </p:nvSpPr>
        <p:spPr/>
        <p:txBody>
          <a:bodyPr>
            <a:noAutofit/>
          </a:bodyPr>
          <a:lstStyle/>
          <a:p>
            <a:r>
              <a:rPr lang="el-GR" sz="4000" dirty="0"/>
              <a:t>Παράδειγμα 1</a:t>
            </a:r>
            <a:br>
              <a:rPr lang="el-GR" sz="4000" dirty="0"/>
            </a:br>
            <a:endParaRPr lang="en-US" sz="4000" dirty="0"/>
          </a:p>
        </p:txBody>
      </p:sp>
      <p:sp>
        <p:nvSpPr>
          <p:cNvPr id="3" name="Content Placeholder 2">
            <a:extLst>
              <a:ext uri="{FF2B5EF4-FFF2-40B4-BE49-F238E27FC236}">
                <a16:creationId xmlns:a16="http://schemas.microsoft.com/office/drawing/2014/main" id="{B65DC9FC-406C-63DD-D5B3-6461A1133B9B}"/>
              </a:ext>
            </a:extLst>
          </p:cNvPr>
          <p:cNvSpPr>
            <a:spLocks noGrp="1"/>
          </p:cNvSpPr>
          <p:nvPr>
            <p:ph idx="1"/>
          </p:nvPr>
        </p:nvSpPr>
        <p:spPr/>
        <p:txBody>
          <a:bodyPr>
            <a:normAutofit/>
          </a:bodyPr>
          <a:lstStyle/>
          <a:p>
            <a:pPr lvl="0"/>
            <a:endParaRPr lang="el-GR" sz="2000" b="1" dirty="0"/>
          </a:p>
          <a:p>
            <a:pPr lvl="0"/>
            <a:endParaRPr lang="el-GR" sz="2000" b="1" dirty="0"/>
          </a:p>
          <a:p>
            <a:pPr lvl="0"/>
            <a:r>
              <a:rPr lang="en-US" sz="2800" b="1" dirty="0"/>
              <a:t>O</a:t>
            </a:r>
            <a:r>
              <a:rPr lang="el-GR" sz="2800" b="1" dirty="0"/>
              <a:t> αριθμός που διαφέρει: </a:t>
            </a:r>
            <a:r>
              <a:rPr lang="el-GR" sz="2800" dirty="0"/>
              <a:t>Ανάμεσα στους παρακάτω αριθμούς επέλεξε αυτόν που διαφέρει από τους άλλους.</a:t>
            </a:r>
            <a:r>
              <a:rPr lang="en-US" sz="2800" dirty="0"/>
              <a:t> </a:t>
            </a:r>
            <a:r>
              <a:rPr lang="el-GR" sz="2800" dirty="0"/>
              <a:t>Αιτιολόγησε. </a:t>
            </a:r>
            <a:endParaRPr lang="en-US" sz="2800" dirty="0"/>
          </a:p>
          <a:p>
            <a:pPr marL="0" indent="0">
              <a:buNone/>
            </a:pPr>
            <a:r>
              <a:rPr lang="el-GR" sz="2800" dirty="0"/>
              <a:t>		</a:t>
            </a:r>
            <a:r>
              <a:rPr lang="el-GR" sz="2800"/>
              <a:t>	</a:t>
            </a:r>
          </a:p>
          <a:p>
            <a:pPr marL="0" indent="0" algn="ctr">
              <a:buNone/>
            </a:pPr>
            <a:r>
              <a:rPr lang="el-GR"/>
              <a:t>1     </a:t>
            </a:r>
            <a:r>
              <a:rPr lang="el-GR" dirty="0"/>
              <a:t>2     4    6    8   12</a:t>
            </a:r>
            <a:endParaRPr lang="en-US" dirty="0"/>
          </a:p>
          <a:p>
            <a:pPr marL="0" indent="0">
              <a:buNone/>
            </a:pPr>
            <a:endParaRPr lang="el-GR" sz="2800" dirty="0"/>
          </a:p>
          <a:p>
            <a:pPr marL="0" indent="0">
              <a:buNone/>
            </a:pPr>
            <a:endParaRPr lang="el-GR" sz="2800" dirty="0"/>
          </a:p>
        </p:txBody>
      </p:sp>
    </p:spTree>
    <p:extLst>
      <p:ext uri="{BB962C8B-B14F-4D97-AF65-F5344CB8AC3E}">
        <p14:creationId xmlns:p14="http://schemas.microsoft.com/office/powerpoint/2010/main" val="3498531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C74207-AC5F-3982-4BDF-5F9F6816B2BA}"/>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70ECA02A-A7AA-D4E0-DFF3-078111669BFE}"/>
              </a:ext>
            </a:extLst>
          </p:cNvPr>
          <p:cNvSpPr>
            <a:spLocks noGrp="1"/>
          </p:cNvSpPr>
          <p:nvPr>
            <p:ph type="title"/>
          </p:nvPr>
        </p:nvSpPr>
        <p:spPr>
          <a:xfrm>
            <a:off x="425355" y="-7962"/>
            <a:ext cx="8229600" cy="2370161"/>
          </a:xfrm>
        </p:spPr>
        <p:txBody>
          <a:bodyPr>
            <a:normAutofit/>
          </a:bodyPr>
          <a:lstStyle/>
          <a:p>
            <a:r>
              <a:rPr lang="el-GR" dirty="0"/>
              <a:t>Παράδειγμα 2</a:t>
            </a:r>
            <a:br>
              <a:rPr lang="el-GR" sz="2700" dirty="0"/>
            </a:br>
            <a:r>
              <a:rPr lang="el-GR" sz="2700" dirty="0"/>
              <a:t>Αν οι ευθείες </a:t>
            </a:r>
            <a:r>
              <a:rPr lang="en-US" sz="2700" dirty="0"/>
              <a:t>l, m </a:t>
            </a:r>
            <a:r>
              <a:rPr lang="el-GR" sz="2700" dirty="0"/>
              <a:t>είναι παράλληλες, λύστε το πρόβλημα με όσους περισσότερους τρόπους μπορείτε </a:t>
            </a:r>
          </a:p>
        </p:txBody>
      </p:sp>
      <p:pic>
        <p:nvPicPr>
          <p:cNvPr id="6" name="Θέση περιεχομένου 5">
            <a:extLst>
              <a:ext uri="{FF2B5EF4-FFF2-40B4-BE49-F238E27FC236}">
                <a16:creationId xmlns:a16="http://schemas.microsoft.com/office/drawing/2014/main" id="{5E76BC78-68A2-6DD5-30A0-C2D046A78095}"/>
              </a:ext>
            </a:extLst>
          </p:cNvPr>
          <p:cNvPicPr>
            <a:picLocks noGrp="1" noChangeAspect="1"/>
          </p:cNvPicPr>
          <p:nvPr>
            <p:ph idx="1"/>
          </p:nvPr>
        </p:nvPicPr>
        <p:blipFill>
          <a:blip r:embed="rId2"/>
          <a:stretch>
            <a:fillRect/>
          </a:stretch>
        </p:blipFill>
        <p:spPr>
          <a:xfrm>
            <a:off x="2316067" y="2057400"/>
            <a:ext cx="4448175" cy="2428875"/>
          </a:xfrm>
          <a:prstGeom prst="rect">
            <a:avLst/>
          </a:prstGeom>
        </p:spPr>
      </p:pic>
    </p:spTree>
    <p:extLst>
      <p:ext uri="{BB962C8B-B14F-4D97-AF65-F5344CB8AC3E}">
        <p14:creationId xmlns:p14="http://schemas.microsoft.com/office/powerpoint/2010/main" val="1727677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206938"/>
            <a:ext cx="7010400" cy="1096962"/>
          </a:xfrm>
        </p:spPr>
        <p:txBody>
          <a:bodyPr>
            <a:normAutofit fontScale="90000"/>
          </a:bodyPr>
          <a:lstStyle/>
          <a:p>
            <a:r>
              <a:rPr lang="el-GR" dirty="0"/>
              <a:t>Παράδειγμα 3</a:t>
            </a:r>
            <a:br>
              <a:rPr lang="el-GR" dirty="0"/>
            </a:br>
            <a:r>
              <a:rPr lang="el-GR" dirty="0"/>
              <a:t>Συζήτηση σε ομάδες</a:t>
            </a:r>
          </a:p>
        </p:txBody>
      </p:sp>
      <p:sp>
        <p:nvSpPr>
          <p:cNvPr id="3" name="Θέση περιεχομένου 2"/>
          <p:cNvSpPr>
            <a:spLocks noGrp="1"/>
          </p:cNvSpPr>
          <p:nvPr>
            <p:ph idx="1"/>
          </p:nvPr>
        </p:nvSpPr>
        <p:spPr>
          <a:xfrm>
            <a:off x="4419600" y="1676400"/>
            <a:ext cx="4419600" cy="4495800"/>
          </a:xfrm>
        </p:spPr>
        <p:txBody>
          <a:bodyPr>
            <a:normAutofit fontScale="92500" lnSpcReduction="20000"/>
          </a:bodyPr>
          <a:lstStyle/>
          <a:p>
            <a:pPr marL="514350" indent="-514350">
              <a:buAutoNum type="arabicParenR"/>
            </a:pPr>
            <a:r>
              <a:rPr lang="el-GR" dirty="0"/>
              <a:t>Ποια είναι η ανοικτή του εκδοχή; Παρακολουθήστε το </a:t>
            </a:r>
            <a:r>
              <a:rPr lang="el-GR" dirty="0" err="1"/>
              <a:t>βιντεο</a:t>
            </a:r>
            <a:r>
              <a:rPr lang="el-GR" dirty="0"/>
              <a:t>. </a:t>
            </a:r>
            <a:r>
              <a:rPr lang="en-US" dirty="0">
                <a:hlinkClick r:id="rId2"/>
              </a:rPr>
              <a:t>https://www.youtube.com/watch?v=3icoSeGqQtY</a:t>
            </a:r>
            <a:r>
              <a:rPr lang="en-US" dirty="0"/>
              <a:t>  [4:00-7:00]</a:t>
            </a:r>
            <a:endParaRPr lang="el-GR" dirty="0"/>
          </a:p>
          <a:p>
            <a:pPr marL="514350" indent="-514350">
              <a:buAutoNum type="arabicParenR"/>
            </a:pPr>
            <a:r>
              <a:rPr lang="el-GR" dirty="0"/>
              <a:t>Τι θα μπορούσε να κερδίσει ο μαθητής από την ανοικτή του εκδοχή;</a:t>
            </a:r>
          </a:p>
        </p:txBody>
      </p:sp>
      <p:pic>
        <p:nvPicPr>
          <p:cNvPr id="4" name="Εικόνα 3"/>
          <p:cNvPicPr>
            <a:picLocks noChangeAspect="1"/>
          </p:cNvPicPr>
          <p:nvPr/>
        </p:nvPicPr>
        <p:blipFill>
          <a:blip r:embed="rId3"/>
          <a:stretch>
            <a:fillRect/>
          </a:stretch>
        </p:blipFill>
        <p:spPr>
          <a:xfrm>
            <a:off x="838200" y="1752600"/>
            <a:ext cx="3278695" cy="1447800"/>
          </a:xfrm>
          <a:prstGeom prst="rect">
            <a:avLst/>
          </a:prstGeom>
        </p:spPr>
      </p:pic>
      <p:sp>
        <p:nvSpPr>
          <p:cNvPr id="5" name="Θέση περιεχομένου 2">
            <a:extLst>
              <a:ext uri="{FF2B5EF4-FFF2-40B4-BE49-F238E27FC236}">
                <a16:creationId xmlns:a16="http://schemas.microsoft.com/office/drawing/2014/main" id="{02512539-167B-F562-7B7C-74142A59A000}"/>
              </a:ext>
            </a:extLst>
          </p:cNvPr>
          <p:cNvSpPr txBox="1">
            <a:spLocks/>
          </p:cNvSpPr>
          <p:nvPr/>
        </p:nvSpPr>
        <p:spPr>
          <a:xfrm>
            <a:off x="687895" y="1943100"/>
            <a:ext cx="3429000" cy="29717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l-GR" dirty="0"/>
          </a:p>
          <a:p>
            <a:endParaRPr lang="el-GR" dirty="0"/>
          </a:p>
          <a:p>
            <a:pPr marL="0" indent="0">
              <a:buFont typeface="Arial" pitchFamily="34" charset="0"/>
              <a:buNone/>
            </a:pPr>
            <a:endParaRPr lang="el-GR" dirty="0"/>
          </a:p>
          <a:p>
            <a:pPr marL="0" indent="0">
              <a:buFont typeface="Arial" pitchFamily="34" charset="0"/>
              <a:buNone/>
            </a:pPr>
            <a:r>
              <a:rPr lang="el-GR" dirty="0"/>
              <a:t>Το τυπικό/κλειστό πρόβλημα</a:t>
            </a:r>
            <a:endParaRPr lang="en-US" dirty="0"/>
          </a:p>
        </p:txBody>
      </p:sp>
    </p:spTree>
    <p:extLst>
      <p:ext uri="{BB962C8B-B14F-4D97-AF65-F5344CB8AC3E}">
        <p14:creationId xmlns:p14="http://schemas.microsoft.com/office/powerpoint/2010/main" val="2148519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6200"/>
            <a:ext cx="8229600" cy="1066800"/>
          </a:xfrm>
        </p:spPr>
        <p:txBody>
          <a:bodyPr>
            <a:normAutofit fontScale="90000"/>
          </a:bodyPr>
          <a:lstStyle/>
          <a:p>
            <a:r>
              <a:rPr lang="el-GR" dirty="0"/>
              <a:t>Γιατί ανοικτά και όχι κλειστά προβλήματα;</a:t>
            </a:r>
          </a:p>
        </p:txBody>
      </p:sp>
      <p:sp>
        <p:nvSpPr>
          <p:cNvPr id="3" name="Θέση περιεχομένου 2"/>
          <p:cNvSpPr>
            <a:spLocks noGrp="1"/>
          </p:cNvSpPr>
          <p:nvPr>
            <p:ph idx="1"/>
          </p:nvPr>
        </p:nvSpPr>
        <p:spPr>
          <a:xfrm>
            <a:off x="457200" y="1295400"/>
            <a:ext cx="8382000" cy="4876800"/>
          </a:xfrm>
        </p:spPr>
        <p:txBody>
          <a:bodyPr>
            <a:noAutofit/>
          </a:bodyPr>
          <a:lstStyle/>
          <a:p>
            <a:r>
              <a:rPr lang="el-GR" sz="2000" b="1" dirty="0"/>
              <a:t>Προωθούν την βαθιά κατανόηση </a:t>
            </a:r>
            <a:r>
              <a:rPr lang="el-GR" sz="2000" dirty="0"/>
              <a:t>όταν ο μαθητής αγωνίζεται να ξεπεράσει δυσκολίες και δεν βασίζονται σε  στείρα απομνημόνευση ή προκαθορισμένους κανόνες.</a:t>
            </a:r>
          </a:p>
          <a:p>
            <a:r>
              <a:rPr lang="el-GR" sz="2000" b="1" dirty="0"/>
              <a:t>Φέρνουν στην επιφάνεια την δημιουργική πλευρά </a:t>
            </a:r>
            <a:r>
              <a:rPr lang="el-GR" sz="2000" dirty="0"/>
              <a:t>των μαθητών αφού αναζητούν διαφορετικές λύσεις αλλά και διαφορετικούς τρόπους αιτιολόγησης. </a:t>
            </a:r>
          </a:p>
          <a:p>
            <a:r>
              <a:rPr lang="el-GR" sz="2000" b="1" dirty="0"/>
              <a:t>Η διδασκαλία των ανοικτών προβλημάτων μπορεί να συνεισφέρει στην ανάπτυξη πολλών μαθηματικών  δεξιοτήτων, όπως</a:t>
            </a:r>
            <a:r>
              <a:rPr lang="el-GR" sz="2000" dirty="0"/>
              <a:t>: </a:t>
            </a:r>
          </a:p>
          <a:p>
            <a:pPr lvl="1"/>
            <a:r>
              <a:rPr lang="el-GR" sz="2000" b="1" dirty="0"/>
              <a:t>η ανάπτυξη κριτικής σκέψης </a:t>
            </a:r>
            <a:r>
              <a:rPr lang="el-GR" sz="2000" dirty="0"/>
              <a:t>μέσα από την αναζήτηση της σωστής ερώτησης για την εύρεση λύσης,  </a:t>
            </a:r>
          </a:p>
          <a:p>
            <a:pPr lvl="1"/>
            <a:r>
              <a:rPr lang="el-GR" sz="2000" b="1" dirty="0"/>
              <a:t>Η ανάπτυξη δημιουργικής σκέψης </a:t>
            </a:r>
            <a:r>
              <a:rPr lang="el-GR" sz="2000" dirty="0"/>
              <a:t>μέσα από την εύρεση μοναδικών λύσεων σε κριτικές ερωτήσεις </a:t>
            </a:r>
          </a:p>
        </p:txBody>
      </p:sp>
    </p:spTree>
    <p:extLst>
      <p:ext uri="{BB962C8B-B14F-4D97-AF65-F5344CB8AC3E}">
        <p14:creationId xmlns:p14="http://schemas.microsoft.com/office/powerpoint/2010/main" val="414684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52400" y="76200"/>
            <a:ext cx="8763000" cy="6553200"/>
          </a:xfrm>
        </p:spPr>
        <p:txBody>
          <a:bodyPr>
            <a:noAutofit/>
          </a:bodyPr>
          <a:lstStyle/>
          <a:p>
            <a:r>
              <a:rPr lang="el-GR" sz="2100" b="1" dirty="0"/>
              <a:t>Οι μαθητές συμμετέχουν περισσότερο ενεργητικά </a:t>
            </a:r>
            <a:r>
              <a:rPr lang="el-GR" sz="2100" dirty="0"/>
              <a:t>στο μάθημα και εκφράζουν τις ιδέες τους πιο συχνά, γιατί η λύση ανοιχτών προβλημάτων παρέχει ελεύθερο, υπεύθυνο και υποστηρικτικό  περιβάλλον, όπου η ύπαρξη πολλών σωστών λύσεων δίνει στον κάθε μαθητή την ευκαιρία να φτάσει στη δική του σωστή απάντηση. </a:t>
            </a:r>
          </a:p>
          <a:p>
            <a:r>
              <a:rPr lang="el-GR" sz="2100" dirty="0"/>
              <a:t> Οι μαθητές </a:t>
            </a:r>
            <a:r>
              <a:rPr lang="el-GR" sz="2100" b="1" dirty="0"/>
              <a:t>έχουν περισσότερες ευκαιρίες να κάνουν συνειδητή χρήση της μαθηματικής τους γνώση</a:t>
            </a:r>
            <a:r>
              <a:rPr lang="el-GR" sz="2100" dirty="0"/>
              <a:t>ς και των δεξιοτήτων τους. Εφόσον υπάρχει πληθώρα λύσεων, οι μαθητές μπορούν να επιλέγουν το δικό τους δρόμο προς την απάντηση, δημιουργώντας έτσι ο καθένας τη δική του μοναδική λύση. </a:t>
            </a:r>
          </a:p>
          <a:p>
            <a:r>
              <a:rPr lang="el-GR" sz="2100" b="1" dirty="0"/>
              <a:t>Κάθε μαθητής/</a:t>
            </a:r>
            <a:r>
              <a:rPr lang="el-GR" sz="2100" b="1" dirty="0" err="1"/>
              <a:t>ρια</a:t>
            </a:r>
            <a:r>
              <a:rPr lang="el-GR" sz="2100" b="1" dirty="0"/>
              <a:t> μπορεί να ανταποκριθεί στο πρόβλημα </a:t>
            </a:r>
            <a:r>
              <a:rPr lang="el-GR" sz="2100" dirty="0"/>
              <a:t>με το δικό του αποκλειστικό τρόπο. </a:t>
            </a:r>
          </a:p>
          <a:p>
            <a:r>
              <a:rPr lang="el-GR" sz="2100" dirty="0"/>
              <a:t>Το μάθημα μπορεί να προσφέρει στους μαθητές μία εμπειρία συλλογισμού</a:t>
            </a:r>
            <a:r>
              <a:rPr lang="el-GR" sz="2100" b="1" dirty="0"/>
              <a:t>. Η σύγκριση των διαφορετικών λύσεων και η συζήτηση πάνω σ’ αυτές κινητοποιεί τους μαθητές να επιχειρηματολογήσουν </a:t>
            </a:r>
            <a:r>
              <a:rPr lang="el-GR" sz="2100" dirty="0"/>
              <a:t>υπέρ των </a:t>
            </a:r>
            <a:r>
              <a:rPr lang="el-GR" sz="2100" dirty="0" err="1"/>
              <a:t>λύσεών</a:t>
            </a:r>
            <a:r>
              <a:rPr lang="el-GR" sz="2100" dirty="0"/>
              <a:t> τους, με αποτέλεσμα να αναπτύσσουν τη μαθηματική τους σκέψη. </a:t>
            </a:r>
          </a:p>
          <a:p>
            <a:r>
              <a:rPr lang="el-GR" sz="2100" dirty="0"/>
              <a:t>Παρέχονται πολλές ευκαιρίες στους μαθητές να </a:t>
            </a:r>
            <a:r>
              <a:rPr lang="el-GR" sz="2100" b="1" dirty="0"/>
              <a:t>βιώσουν την ευχαρίστηση της ανακάλυψης και την επιδοκιμασία των συμμαθητών</a:t>
            </a:r>
            <a:r>
              <a:rPr lang="el-GR" sz="2100" dirty="0"/>
              <a:t> τους. </a:t>
            </a:r>
          </a:p>
        </p:txBody>
      </p:sp>
    </p:spTree>
    <p:extLst>
      <p:ext uri="{BB962C8B-B14F-4D97-AF65-F5344CB8AC3E}">
        <p14:creationId xmlns:p14="http://schemas.microsoft.com/office/powerpoint/2010/main" val="324763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28600" y="1600200"/>
            <a:ext cx="8915400" cy="5105400"/>
          </a:xfrm>
        </p:spPr>
        <p:txBody>
          <a:bodyPr/>
          <a:lstStyle/>
          <a:p>
            <a:pPr>
              <a:buNone/>
            </a:pPr>
            <a:endParaRPr lang="el-GR" dirty="0"/>
          </a:p>
          <a:p>
            <a:pPr>
              <a:buNone/>
            </a:pPr>
            <a:endParaRPr lang="el-GR" dirty="0"/>
          </a:p>
          <a:p>
            <a:pPr>
              <a:buNone/>
            </a:pPr>
            <a:r>
              <a:rPr lang="el-GR" dirty="0"/>
              <a:t>Ερευνητική εργασία της </a:t>
            </a:r>
            <a:r>
              <a:rPr lang="en-US" dirty="0" err="1"/>
              <a:t>Boaler</a:t>
            </a:r>
            <a:r>
              <a:rPr lang="en-US" dirty="0"/>
              <a:t> </a:t>
            </a:r>
          </a:p>
          <a:p>
            <a:endParaRPr lang="en-US" dirty="0"/>
          </a:p>
          <a:p>
            <a:endParaRPr lang="en-US" sz="1800" dirty="0"/>
          </a:p>
          <a:p>
            <a:endParaRPr lang="en-US" sz="1800" dirty="0"/>
          </a:p>
          <a:p>
            <a:endParaRPr lang="en-US" sz="1800" dirty="0"/>
          </a:p>
          <a:p>
            <a:r>
              <a:rPr lang="en-US" sz="2400" dirty="0" err="1"/>
              <a:t>Boaler</a:t>
            </a:r>
            <a:r>
              <a:rPr lang="en-US" sz="2400" dirty="0"/>
              <a:t>, J. (1998). Open and closed mathematics: student experiences and understandings</a:t>
            </a:r>
            <a:r>
              <a:rPr lang="en-US" sz="2400" i="1" dirty="0"/>
              <a:t>. Journal for Research in Mathematics Education</a:t>
            </a:r>
            <a:r>
              <a:rPr lang="el-GR" sz="2400" dirty="0"/>
              <a:t>, 29 (1) 41-62.</a:t>
            </a:r>
          </a:p>
          <a:p>
            <a:endParaRPr lang="en-US" sz="2400" dirty="0"/>
          </a:p>
          <a:p>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800" y="228600"/>
            <a:ext cx="4191000" cy="2489200"/>
          </a:xfrm>
          <a:prstGeom prst="rect">
            <a:avLst/>
          </a:prstGeom>
        </p:spPr>
      </p:pic>
    </p:spTree>
    <p:extLst>
      <p:ext uri="{BB962C8B-B14F-4D97-AF65-F5344CB8AC3E}">
        <p14:creationId xmlns:p14="http://schemas.microsoft.com/office/powerpoint/2010/main" val="4072598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7FF69-E22A-4686-9D69-D7ED2D6B7CA8}"/>
              </a:ext>
            </a:extLst>
          </p:cNvPr>
          <p:cNvSpPr>
            <a:spLocks noGrp="1"/>
          </p:cNvSpPr>
          <p:nvPr>
            <p:ph type="title"/>
          </p:nvPr>
        </p:nvSpPr>
        <p:spPr>
          <a:xfrm>
            <a:off x="457200" y="274638"/>
            <a:ext cx="8229600" cy="715962"/>
          </a:xfrm>
        </p:spPr>
        <p:txBody>
          <a:bodyPr>
            <a:normAutofit fontScale="90000"/>
          </a:bodyPr>
          <a:lstStyle/>
          <a:p>
            <a:r>
              <a:rPr lang="el-GR" dirty="0"/>
              <a:t>Βιβλιογραφία</a:t>
            </a:r>
            <a:endParaRPr lang="en-US" dirty="0"/>
          </a:p>
        </p:txBody>
      </p:sp>
      <p:sp>
        <p:nvSpPr>
          <p:cNvPr id="3" name="Content Placeholder 2">
            <a:extLst>
              <a:ext uri="{FF2B5EF4-FFF2-40B4-BE49-F238E27FC236}">
                <a16:creationId xmlns:a16="http://schemas.microsoft.com/office/drawing/2014/main" id="{7B2B0548-28E5-482F-A725-C748DF031138}"/>
              </a:ext>
            </a:extLst>
          </p:cNvPr>
          <p:cNvSpPr>
            <a:spLocks noGrp="1"/>
          </p:cNvSpPr>
          <p:nvPr>
            <p:ph idx="1"/>
          </p:nvPr>
        </p:nvSpPr>
        <p:spPr>
          <a:xfrm>
            <a:off x="457200" y="1143000"/>
            <a:ext cx="8229600" cy="5715000"/>
          </a:xfrm>
        </p:spPr>
        <p:txBody>
          <a:bodyPr>
            <a:normAutofit fontScale="77500" lnSpcReduction="20000"/>
          </a:bodyPr>
          <a:lstStyle/>
          <a:p>
            <a:pPr marL="342900" lvl="1" indent="-342900">
              <a:buFont typeface="Arial" pitchFamily="34" charset="0"/>
              <a:buChar char="•"/>
            </a:pPr>
            <a:r>
              <a:rPr lang="en-US" sz="3200" dirty="0"/>
              <a:t>K</a:t>
            </a:r>
            <a:r>
              <a:rPr lang="el-GR" sz="3200" dirty="0" err="1"/>
              <a:t>όσυβας</a:t>
            </a:r>
            <a:r>
              <a:rPr lang="el-GR" sz="3200" dirty="0"/>
              <a:t> Γ. (2012). Πρακτικά του Ελληνικού Ινστιτούτου Εφαρμοσμένης Παιδαγωγικής και Εκπαίδευσης (ΕΛΛ.Ι.Ε.Π.ΕΚ.), 6ο Πανελλήνιο Συνέδριο. </a:t>
            </a:r>
          </a:p>
          <a:p>
            <a:r>
              <a:rPr lang="el-GR" dirty="0"/>
              <a:t>Χρίστου, Κ. (2017). Μαθηματική νοοτροπία και δημιουργικότητα στη διδασκαλία των Μαθηματικών. </a:t>
            </a:r>
            <a:r>
              <a:rPr lang="el-GR" i="1" dirty="0"/>
              <a:t>Πρακτικά 7</a:t>
            </a:r>
            <a:r>
              <a:rPr lang="el-GR" i="1" baseline="30000" dirty="0"/>
              <a:t>ου</a:t>
            </a:r>
            <a:r>
              <a:rPr lang="el-GR" i="1" dirty="0"/>
              <a:t> Πανελληνίου Συνεδρίου της ΕΝΕΔΙΜ</a:t>
            </a:r>
            <a:r>
              <a:rPr lang="el-GR" dirty="0"/>
              <a:t>  (σελ. 66-83).</a:t>
            </a:r>
          </a:p>
          <a:p>
            <a:r>
              <a:rPr lang="en-US" dirty="0" err="1"/>
              <a:t>Bingolbali</a:t>
            </a:r>
            <a:r>
              <a:rPr lang="en-US" dirty="0"/>
              <a:t>, E. (2011). Multiple Solutions to Problems in Mathematics Teaching: Do Teachers Really Value Them?. </a:t>
            </a:r>
            <a:r>
              <a:rPr lang="en-US" i="1" dirty="0"/>
              <a:t>Australian Journal of Teacher Education</a:t>
            </a:r>
            <a:r>
              <a:rPr lang="en-US" dirty="0"/>
              <a:t>, 36(1). </a:t>
            </a:r>
          </a:p>
          <a:p>
            <a:r>
              <a:rPr lang="en-US" dirty="0"/>
              <a:t>Kwon, O. N., Park, J. H., &amp; Park, J. S. (2006). Cultivating divergent thinking in mathematics through an open-ended approach. </a:t>
            </a:r>
            <a:r>
              <a:rPr lang="en-US" i="1" dirty="0"/>
              <a:t>Asia Pacific Education Review</a:t>
            </a:r>
            <a:r>
              <a:rPr lang="en-US" dirty="0"/>
              <a:t>, </a:t>
            </a:r>
            <a:r>
              <a:rPr lang="en-US" i="1" dirty="0"/>
              <a:t>7</a:t>
            </a:r>
            <a:r>
              <a:rPr lang="en-US" dirty="0"/>
              <a:t>(1), 51-61.</a:t>
            </a:r>
            <a:endParaRPr lang="el-GR" dirty="0"/>
          </a:p>
          <a:p>
            <a:r>
              <a:rPr lang="en-US" dirty="0"/>
              <a:t>Sullivan, P., Warren, E., &amp; White, P. (2000). Students’ responses to content specific open-ended mathematical tasks. </a:t>
            </a:r>
            <a:r>
              <a:rPr lang="en-US" i="1" dirty="0"/>
              <a:t>Mathematics education research journal</a:t>
            </a:r>
            <a:r>
              <a:rPr lang="en-US" dirty="0"/>
              <a:t>, </a:t>
            </a:r>
            <a:r>
              <a:rPr lang="en-US" i="1" dirty="0"/>
              <a:t>12</a:t>
            </a:r>
            <a:r>
              <a:rPr lang="en-US" dirty="0"/>
              <a:t>(1), 2-17.</a:t>
            </a:r>
            <a:endParaRPr lang="el-GR"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35053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404664"/>
            <a:ext cx="8229600" cy="738336"/>
          </a:xfrm>
        </p:spPr>
        <p:txBody>
          <a:bodyPr>
            <a:normAutofit fontScale="90000"/>
          </a:bodyPr>
          <a:lstStyle/>
          <a:p>
            <a:r>
              <a:rPr lang="en-US" dirty="0"/>
              <a:t>“Open and closed mathematics”</a:t>
            </a:r>
            <a:endParaRPr lang="el-GR" dirty="0"/>
          </a:p>
        </p:txBody>
      </p:sp>
      <p:sp>
        <p:nvSpPr>
          <p:cNvPr id="3" name="2 - Θέση περιεχομένου"/>
          <p:cNvSpPr>
            <a:spLocks noGrp="1"/>
          </p:cNvSpPr>
          <p:nvPr>
            <p:ph idx="1"/>
          </p:nvPr>
        </p:nvSpPr>
        <p:spPr>
          <a:xfrm>
            <a:off x="457200" y="1547664"/>
            <a:ext cx="8458200" cy="4905672"/>
          </a:xfrm>
        </p:spPr>
        <p:txBody>
          <a:bodyPr>
            <a:normAutofit fontScale="70000" lnSpcReduction="20000"/>
          </a:bodyPr>
          <a:lstStyle/>
          <a:p>
            <a:pPr>
              <a:buNone/>
            </a:pPr>
            <a:r>
              <a:rPr lang="en-US" dirty="0"/>
              <a:t>	</a:t>
            </a:r>
            <a:r>
              <a:rPr lang="el-GR" b="1" dirty="0"/>
              <a:t>Ερευνητικός στόχος: </a:t>
            </a:r>
            <a:r>
              <a:rPr lang="el-GR" dirty="0"/>
              <a:t>Διερεύνησε την ανάπτυξη της μαθηματικής γνώσης σε 2 σχολεία που είχαν διαφορετικές διδακτικές προσεγγίσεις. </a:t>
            </a:r>
          </a:p>
          <a:p>
            <a:pPr>
              <a:buNone/>
            </a:pPr>
            <a:r>
              <a:rPr lang="el-GR" dirty="0"/>
              <a:t>	Στο ένα σχολείο υιοθετήθηκε ένα </a:t>
            </a:r>
            <a:r>
              <a:rPr lang="el-GR" b="1" dirty="0"/>
              <a:t>παραδοσιακό μοντέλο </a:t>
            </a:r>
            <a:r>
              <a:rPr lang="el-GR" dirty="0"/>
              <a:t>διδασκαλίας, ενώ στο άλλο υιοθετήθηκε </a:t>
            </a:r>
            <a:r>
              <a:rPr lang="el-GR" b="1" dirty="0"/>
              <a:t>ένα εξαιρετικά ανοιχτό μοντέλο διδασκαλίας. </a:t>
            </a:r>
          </a:p>
          <a:p>
            <a:r>
              <a:rPr lang="el-GR" dirty="0"/>
              <a:t>ΜΕΘΟΔΟΛΟΓΙΑ</a:t>
            </a:r>
          </a:p>
          <a:p>
            <a:pPr lvl="1"/>
            <a:r>
              <a:rPr lang="el-GR" dirty="0"/>
              <a:t>Η έρευνα διήρκησε 3 χρόνια (</a:t>
            </a:r>
            <a:r>
              <a:rPr lang="en-US" dirty="0"/>
              <a:t>grade</a:t>
            </a:r>
            <a:r>
              <a:rPr lang="el-GR" dirty="0"/>
              <a:t> 9-11 ή ηλικίες 13-16). </a:t>
            </a:r>
          </a:p>
          <a:p>
            <a:pPr lvl="1"/>
            <a:r>
              <a:rPr lang="el-GR" dirty="0"/>
              <a:t>Τα ερευνητικά δεδομένα προέρχονταν 80-100 παρακολουθήσεις σε κάθε σχολείο, συνεντεύξεις με τους δασκάλους και συνεντεύξεις με τους μαθητές από κάθε σχολείο, συζητήσεις μαζί τους κατά τη διάρκεια των μαθημάτων και ανάλυση σχετικών εντύπων του σχολείων. </a:t>
            </a:r>
          </a:p>
          <a:p>
            <a:pPr lvl="1"/>
            <a:r>
              <a:rPr lang="el-GR" dirty="0"/>
              <a:t>οι μαθητές απάντησαν σε διαφόρων ειδών ερωτήσεις και προβλήματα που απαιτούσαν ατομική ή και ομαδική εργασία. </a:t>
            </a:r>
          </a:p>
          <a:p>
            <a:pPr lvl="1"/>
            <a:r>
              <a:rPr lang="el-GR" dirty="0"/>
              <a:t>Τέλος, αναλύθηκαν και οι απαντήσεις τους στις τελικές εθνικές εξετάσεις (GCSE).</a:t>
            </a:r>
          </a:p>
          <a:p>
            <a:pPr>
              <a:buNone/>
            </a:pPr>
            <a:endParaRPr lang="el-GR" dirty="0"/>
          </a:p>
        </p:txBody>
      </p:sp>
    </p:spTree>
    <p:extLst>
      <p:ext uri="{BB962C8B-B14F-4D97-AF65-F5344CB8AC3E}">
        <p14:creationId xmlns:p14="http://schemas.microsoft.com/office/powerpoint/2010/main" val="20077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Οι διδακτικές προσεγγίσεις </a:t>
            </a:r>
            <a:br>
              <a:rPr lang="el-GR" dirty="0"/>
            </a:br>
            <a:r>
              <a:rPr lang="el-GR" dirty="0"/>
              <a:t>στα 2 σχολεία</a:t>
            </a:r>
          </a:p>
        </p:txBody>
      </p:sp>
      <p:pic>
        <p:nvPicPr>
          <p:cNvPr id="1026" name="Picture 2"/>
          <p:cNvPicPr>
            <a:picLocks noChangeAspect="1" noChangeArrowheads="1"/>
          </p:cNvPicPr>
          <p:nvPr/>
        </p:nvPicPr>
        <p:blipFill>
          <a:blip r:embed="rId2" cstate="print"/>
          <a:srcRect/>
          <a:stretch>
            <a:fillRect/>
          </a:stretch>
        </p:blipFill>
        <p:spPr bwMode="auto">
          <a:xfrm>
            <a:off x="38100" y="1484784"/>
            <a:ext cx="9105900" cy="4896544"/>
          </a:xfrm>
          <a:prstGeom prst="rect">
            <a:avLst/>
          </a:prstGeom>
          <a:noFill/>
          <a:ln w="9525">
            <a:noFill/>
            <a:miter lim="800000"/>
            <a:headEnd/>
            <a:tailEnd/>
          </a:ln>
        </p:spPr>
      </p:pic>
    </p:spTree>
    <p:extLst>
      <p:ext uri="{BB962C8B-B14F-4D97-AF65-F5344CB8AC3E}">
        <p14:creationId xmlns:p14="http://schemas.microsoft.com/office/powerpoint/2010/main" val="4066068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Ερευνητικά αποτελέσματα</a:t>
            </a:r>
          </a:p>
        </p:txBody>
      </p:sp>
      <p:sp>
        <p:nvSpPr>
          <p:cNvPr id="3" name="2 - Θέση περιεχομένου"/>
          <p:cNvSpPr>
            <a:spLocks noGrp="1"/>
          </p:cNvSpPr>
          <p:nvPr>
            <p:ph idx="1"/>
          </p:nvPr>
        </p:nvSpPr>
        <p:spPr>
          <a:xfrm>
            <a:off x="107504" y="1268760"/>
            <a:ext cx="8856984" cy="5328592"/>
          </a:xfrm>
        </p:spPr>
        <p:txBody>
          <a:bodyPr>
            <a:noAutofit/>
          </a:bodyPr>
          <a:lstStyle/>
          <a:p>
            <a:r>
              <a:rPr lang="el-GR" sz="2000" dirty="0"/>
              <a:t>Σύμφωνα με την ερευνήτρια, οι μαθητές στα δυο σχολεία </a:t>
            </a:r>
            <a:r>
              <a:rPr lang="el-GR" sz="2000" b="1" dirty="0"/>
              <a:t>ανέπτυξαν διαφορετικής φύσης  μαθηματική γνώση</a:t>
            </a:r>
            <a:r>
              <a:rPr lang="el-GR" sz="2000" dirty="0"/>
              <a:t>.</a:t>
            </a:r>
          </a:p>
          <a:p>
            <a:r>
              <a:rPr lang="el-GR" sz="2000" dirty="0"/>
              <a:t>Οι γνώσεις που ανέπτυξαν οι μαθητές του παραδοσιακού σχολείου ήταν </a:t>
            </a:r>
            <a:r>
              <a:rPr lang="el-GR" sz="2000" b="1" dirty="0"/>
              <a:t>αδρανείς και επιφανειακές </a:t>
            </a:r>
            <a:r>
              <a:rPr lang="el-GR" sz="2000" dirty="0"/>
              <a:t>ενώ οι γνώσεις που ανέπτυξαν οι μαθητές του σύγχρονου σχολείου </a:t>
            </a:r>
            <a:r>
              <a:rPr lang="el-GR" sz="2000" b="1" dirty="0"/>
              <a:t>ήταν δυναμικές και λειτουργικές </a:t>
            </a:r>
            <a:r>
              <a:rPr lang="el-GR" sz="2000" dirty="0"/>
              <a:t>μιας και οι μαθητές είχαν την ικανότητα να </a:t>
            </a:r>
            <a:r>
              <a:rPr lang="el-GR" sz="2000" b="1" dirty="0"/>
              <a:t>προσαρμόζουν και να αναμορφώνουν τα μαθηματικά νοήματα</a:t>
            </a:r>
            <a:r>
              <a:rPr lang="el-GR" sz="2000" dirty="0"/>
              <a:t> που ανέπτυσσαν σε διαφορετικά πλαίσια από αυτά που τα είχαν διδαχθεί. </a:t>
            </a:r>
          </a:p>
          <a:p>
            <a:pPr marL="742950" lvl="2" indent="-342900"/>
            <a:r>
              <a:rPr lang="el-GR" sz="2000" dirty="0"/>
              <a:t>Οι μαθητές του πρώτου σχολείου δυσκολεύονταν να αξιοποιήσουν τη μαθηματική γνώση σε καταστάσεις οι οποίες διέπονταν από διαφορετικού είδους πρακτικές από αυτές που είχαν ακολουθήσει στο σχολείο τους. Αντίθετα, οι μαθητές του δεύτερου σχολείου ήταν περισσότερο αποτελεσματικοί στην εφαρμογή  μαθηματικών γνώσεων και σε νέες καταστάσεις.</a:t>
            </a:r>
          </a:p>
          <a:p>
            <a:r>
              <a:rPr lang="el-GR" sz="2000" b="1" dirty="0">
                <a:solidFill>
                  <a:srgbClr val="0070C0"/>
                </a:solidFill>
              </a:rPr>
              <a:t>Η γνώση διέφερε ποιοτικά</a:t>
            </a:r>
            <a:r>
              <a:rPr lang="el-GR" sz="2000" dirty="0"/>
              <a:t>, ως συνέπεια </a:t>
            </a:r>
            <a:r>
              <a:rPr lang="el-GR" sz="2000" dirty="0">
                <a:solidFill>
                  <a:srgbClr val="0070C0"/>
                </a:solidFill>
              </a:rPr>
              <a:t>των </a:t>
            </a:r>
            <a:r>
              <a:rPr lang="el-GR" sz="2000" b="1" dirty="0">
                <a:solidFill>
                  <a:srgbClr val="0070C0"/>
                </a:solidFill>
              </a:rPr>
              <a:t>διαφορετικών πεποιθήσεων</a:t>
            </a:r>
            <a:r>
              <a:rPr lang="el-GR" sz="2000" dirty="0">
                <a:solidFill>
                  <a:srgbClr val="0070C0"/>
                </a:solidFill>
              </a:rPr>
              <a:t> που είχαν διαμορφώσει οι μαθητές για τα μαθηματικά και τη μάθηση. </a:t>
            </a:r>
            <a:endParaRPr lang="el-GR" sz="2000" dirty="0"/>
          </a:p>
        </p:txBody>
      </p:sp>
    </p:spTree>
    <p:extLst>
      <p:ext uri="{BB962C8B-B14F-4D97-AF65-F5344CB8AC3E}">
        <p14:creationId xmlns:p14="http://schemas.microsoft.com/office/powerpoint/2010/main" val="54499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Ανοικτά προβλήματα</a:t>
            </a:r>
          </a:p>
        </p:txBody>
      </p:sp>
      <p:sp>
        <p:nvSpPr>
          <p:cNvPr id="3" name="Θέση περιεχομένου 2"/>
          <p:cNvSpPr>
            <a:spLocks noGrp="1"/>
          </p:cNvSpPr>
          <p:nvPr>
            <p:ph idx="1"/>
          </p:nvPr>
        </p:nvSpPr>
        <p:spPr/>
        <p:txBody>
          <a:bodyPr>
            <a:normAutofit/>
          </a:bodyPr>
          <a:lstStyle/>
          <a:p>
            <a:endParaRPr lang="en-US" sz="1800" i="1" dirty="0"/>
          </a:p>
          <a:p>
            <a:endParaRPr lang="en-US" sz="1800" i="1" dirty="0"/>
          </a:p>
          <a:p>
            <a:endParaRPr lang="en-US" sz="1800" i="1" dirty="0"/>
          </a:p>
          <a:p>
            <a:endParaRPr lang="en-US" sz="1800" i="1" dirty="0"/>
          </a:p>
          <a:p>
            <a:endParaRPr lang="en-US" sz="1800" i="1" dirty="0"/>
          </a:p>
          <a:p>
            <a:endParaRPr lang="en-US" sz="1800" i="1" dirty="0"/>
          </a:p>
          <a:p>
            <a:r>
              <a:rPr lang="en-US" sz="2400" i="1" dirty="0"/>
              <a:t>“</a:t>
            </a:r>
            <a:r>
              <a:rPr lang="el-GR" sz="2400" i="1" dirty="0"/>
              <a:t>Μπορείς να μάθεις περισσότερα λύνοντας ένα πρόβλημα με πολλούς τρόπους, παρά λύνοντας πολλά προβλήματα με έναν μόνο τρόπο</a:t>
            </a:r>
            <a:r>
              <a:rPr lang="en-US" sz="2400" i="1" dirty="0"/>
              <a:t>”</a:t>
            </a:r>
            <a:r>
              <a:rPr lang="el-GR" sz="2400" i="1" dirty="0"/>
              <a:t> </a:t>
            </a:r>
          </a:p>
        </p:txBody>
      </p:sp>
    </p:spTree>
    <p:extLst>
      <p:ext uri="{BB962C8B-B14F-4D97-AF65-F5344CB8AC3E}">
        <p14:creationId xmlns:p14="http://schemas.microsoft.com/office/powerpoint/2010/main" val="2168103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D587-08E2-4823-9120-010C273CE9BB}"/>
              </a:ext>
            </a:extLst>
          </p:cNvPr>
          <p:cNvSpPr>
            <a:spLocks noGrp="1"/>
          </p:cNvSpPr>
          <p:nvPr>
            <p:ph type="title"/>
          </p:nvPr>
        </p:nvSpPr>
        <p:spPr/>
        <p:txBody>
          <a:bodyPr>
            <a:normAutofit fontScale="90000"/>
          </a:bodyPr>
          <a:lstStyle/>
          <a:p>
            <a:r>
              <a:rPr lang="el-GR" dirty="0"/>
              <a:t>Τα ανοικτά προβλήματα στη διδασκαλία: Ιστορικά στοιχεία</a:t>
            </a:r>
            <a:endParaRPr lang="en-US" dirty="0"/>
          </a:p>
        </p:txBody>
      </p:sp>
      <p:sp>
        <p:nvSpPr>
          <p:cNvPr id="3" name="Content Placeholder 2">
            <a:extLst>
              <a:ext uri="{FF2B5EF4-FFF2-40B4-BE49-F238E27FC236}">
                <a16:creationId xmlns:a16="http://schemas.microsoft.com/office/drawing/2014/main" id="{4793C239-14B2-4A96-95EA-D86F99B2B564}"/>
              </a:ext>
            </a:extLst>
          </p:cNvPr>
          <p:cNvSpPr>
            <a:spLocks noGrp="1"/>
          </p:cNvSpPr>
          <p:nvPr>
            <p:ph idx="1"/>
          </p:nvPr>
        </p:nvSpPr>
        <p:spPr/>
        <p:txBody>
          <a:bodyPr>
            <a:normAutofit fontScale="85000" lnSpcReduction="10000"/>
          </a:bodyPr>
          <a:lstStyle/>
          <a:p>
            <a:r>
              <a:rPr lang="el-GR" dirty="0"/>
              <a:t>Η χρήση «ανοιχτών» προβλημάτων στην τάξη για την προώθηση της μαθηματικής σκέψης αναπτύχθηκε στην Ιαπωνία στα τέλη της δεκαετίας του ‘70.</a:t>
            </a:r>
          </a:p>
          <a:p>
            <a:r>
              <a:rPr lang="el-GR" dirty="0"/>
              <a:t>Τον ίδιο καιρό περίπου η ιδέα της χρήσης ανοικτών προβλημάτων στη διδασκαλία ξεκίνησε και στο Ηνωμένο Βασίλειο. </a:t>
            </a:r>
          </a:p>
          <a:p>
            <a:r>
              <a:rPr lang="el-GR" dirty="0"/>
              <a:t>Από τις αρχές της δεκαετίας του '80, η ιδέα της χρήσης ανοικτών προβλημάτων στην τάξη διαδιδόταν σε όλο τον κόσμο και η έρευνα για τις δυνατότητές και τα πλεονεκτήματά της ήταν έντονη σε πολλές χώρες. </a:t>
            </a:r>
            <a:endParaRPr lang="en-US" dirty="0"/>
          </a:p>
        </p:txBody>
      </p:sp>
    </p:spTree>
    <p:extLst>
      <p:ext uri="{BB962C8B-B14F-4D97-AF65-F5344CB8AC3E}">
        <p14:creationId xmlns:p14="http://schemas.microsoft.com/office/powerpoint/2010/main" val="3555307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Ανοικτά προβλήματα</a:t>
            </a:r>
          </a:p>
        </p:txBody>
      </p:sp>
      <p:sp>
        <p:nvSpPr>
          <p:cNvPr id="3" name="2 - Θέση περιεχομένου"/>
          <p:cNvSpPr>
            <a:spLocks noGrp="1"/>
          </p:cNvSpPr>
          <p:nvPr>
            <p:ph idx="1"/>
          </p:nvPr>
        </p:nvSpPr>
        <p:spPr>
          <a:xfrm>
            <a:off x="395536" y="1556792"/>
            <a:ext cx="5544616" cy="5112568"/>
          </a:xfrm>
        </p:spPr>
        <p:txBody>
          <a:bodyPr>
            <a:normAutofit fontScale="70000" lnSpcReduction="20000"/>
          </a:bodyPr>
          <a:lstStyle/>
          <a:p>
            <a:r>
              <a:rPr lang="el-GR" dirty="0"/>
              <a:t>Τα ανοιχτά προβλήματα  είναι προβλήματα που συνήθως επιδέχονται </a:t>
            </a:r>
            <a:r>
              <a:rPr lang="el-GR" b="1" dirty="0"/>
              <a:t>πολλαπλές λύσεις</a:t>
            </a:r>
            <a:r>
              <a:rPr lang="el-GR" dirty="0"/>
              <a:t> και </a:t>
            </a:r>
            <a:r>
              <a:rPr lang="el-GR" b="1" dirty="0"/>
              <a:t>διαφορετικούς τρόπους </a:t>
            </a:r>
            <a:r>
              <a:rPr lang="el-GR" dirty="0"/>
              <a:t>για να φτάσεις σε αυτές</a:t>
            </a:r>
          </a:p>
          <a:p>
            <a:r>
              <a:rPr lang="el-GR" dirty="0"/>
              <a:t>Πολλές φορές στα «ανοιχτά προβλήματα» </a:t>
            </a:r>
            <a:r>
              <a:rPr lang="el-GR" b="1" dirty="0"/>
              <a:t>τα δεδομένα ή τα ζητούμενα του προβλήματος δεν είναι σαφώς καθορισμένα</a:t>
            </a:r>
            <a:r>
              <a:rPr lang="el-GR" dirty="0"/>
              <a:t>.</a:t>
            </a:r>
          </a:p>
          <a:p>
            <a:pPr lvl="1"/>
            <a:r>
              <a:rPr lang="el-GR" sz="2900" dirty="0"/>
              <a:t>Ο μαθητής, για να τα λύσει πρέπει να συμμετάσχει ενεργά στην εκπαιδευτική διαδικασία και να είναι σε θέση </a:t>
            </a:r>
            <a:r>
              <a:rPr lang="el-GR" sz="2900" b="1" dirty="0"/>
              <a:t>να κάνει υποθέσεις </a:t>
            </a:r>
            <a:r>
              <a:rPr lang="el-GR" sz="2900" dirty="0"/>
              <a:t>χρησιμοποιώντας ενδεχομένως </a:t>
            </a:r>
            <a:r>
              <a:rPr lang="el-GR" sz="2900" b="1" dirty="0"/>
              <a:t>ποικίλες στρατηγικές λύσης</a:t>
            </a:r>
            <a:r>
              <a:rPr lang="el-GR" sz="2900" dirty="0"/>
              <a:t>.</a:t>
            </a:r>
          </a:p>
          <a:p>
            <a:pPr lvl="1"/>
            <a:r>
              <a:rPr lang="el-GR" sz="2900" dirty="0"/>
              <a:t>Όλες αυτές οι γνωστικές διαδικασίες που απαιτούνται για τη λύση αυτών των προβλημάτων συμβάλλουν στην </a:t>
            </a:r>
            <a:r>
              <a:rPr lang="el-GR" sz="2900" b="1" dirty="0"/>
              <a:t>ανάπτυξη της κριτικής και δημιουργικής  σκέψης </a:t>
            </a:r>
            <a:r>
              <a:rPr lang="el-GR" sz="2900" dirty="0"/>
              <a:t>του μαθητή</a:t>
            </a:r>
            <a:r>
              <a:rPr lang="el-GR" dirty="0"/>
              <a:t>.</a:t>
            </a:r>
          </a:p>
        </p:txBody>
      </p:sp>
      <p:pic>
        <p:nvPicPr>
          <p:cNvPr id="4" name="3 - Εικόνα" descr="http://mste.illinois.edu/users/aki/open_ended/Image1.gif"/>
          <p:cNvPicPr/>
          <p:nvPr/>
        </p:nvPicPr>
        <p:blipFill>
          <a:blip r:embed="rId2" cstate="print"/>
          <a:srcRect/>
          <a:stretch>
            <a:fillRect/>
          </a:stretch>
        </p:blipFill>
        <p:spPr bwMode="auto">
          <a:xfrm>
            <a:off x="5940152" y="1988840"/>
            <a:ext cx="2592209" cy="236885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C98E5-3F7C-44D7-B464-A6257BE5E0E9}"/>
              </a:ext>
            </a:extLst>
          </p:cNvPr>
          <p:cNvSpPr>
            <a:spLocks noGrp="1"/>
          </p:cNvSpPr>
          <p:nvPr>
            <p:ph type="title"/>
          </p:nvPr>
        </p:nvSpPr>
        <p:spPr/>
        <p:txBody>
          <a:bodyPr/>
          <a:lstStyle/>
          <a:p>
            <a:r>
              <a:rPr lang="el-GR" dirty="0"/>
              <a:t>Ανοικτά προβλήματα</a:t>
            </a:r>
            <a:endParaRPr lang="en-US" dirty="0"/>
          </a:p>
        </p:txBody>
      </p:sp>
      <p:sp>
        <p:nvSpPr>
          <p:cNvPr id="3" name="Content Placeholder 2">
            <a:extLst>
              <a:ext uri="{FF2B5EF4-FFF2-40B4-BE49-F238E27FC236}">
                <a16:creationId xmlns:a16="http://schemas.microsoft.com/office/drawing/2014/main" id="{7AB4F9EE-11F3-48DD-A944-7B345A60ADAE}"/>
              </a:ext>
            </a:extLst>
          </p:cNvPr>
          <p:cNvSpPr>
            <a:spLocks noGrp="1"/>
          </p:cNvSpPr>
          <p:nvPr>
            <p:ph idx="1"/>
          </p:nvPr>
        </p:nvSpPr>
        <p:spPr>
          <a:xfrm>
            <a:off x="457200" y="1600200"/>
            <a:ext cx="8229600" cy="4724400"/>
          </a:xfrm>
        </p:spPr>
        <p:txBody>
          <a:bodyPr>
            <a:normAutofit fontScale="85000" lnSpcReduction="10000"/>
          </a:bodyPr>
          <a:lstStyle/>
          <a:p>
            <a:r>
              <a:rPr lang="el-GR" dirty="0"/>
              <a:t>Συνεπώς, όταν αναφερόμαστε σε ανοικτά προβλήματα περιλαμβάνουμε διαφορετικού είδους προβλήματα τα οποία όμως έχουν ένα κοινό στοιχείο</a:t>
            </a:r>
          </a:p>
          <a:p>
            <a:pPr lvl="1"/>
            <a:r>
              <a:rPr lang="el-GR" dirty="0"/>
              <a:t>«σπάνε» το στερεότυπο ότι κάθε πρόβλημα έχει μια σωστή λύση ή κάθε πρόβλημα πρέπει να είναι σαφώς διατυπωμένο. </a:t>
            </a:r>
          </a:p>
          <a:p>
            <a:r>
              <a:rPr lang="el-GR" dirty="0"/>
              <a:t>Αυτά τα προβλήματα έχουν σχεδιαστεί έτσι ώστε να έχουν περισσότερες από μία σωστές απαντήσεις ή να μπορεί να φτάσει κάποιος σε μια απάντηση με περισσότερους από έναν τρόπους, και με αυτό τον τρόπο να προκαλέσουν στους μαθητές διάφορα επίπεδα γνωστικής ανάπτυξης. </a:t>
            </a:r>
            <a:endParaRPr lang="en-US" dirty="0"/>
          </a:p>
          <a:p>
            <a:endParaRPr lang="en-US" dirty="0"/>
          </a:p>
        </p:txBody>
      </p:sp>
    </p:spTree>
    <p:extLst>
      <p:ext uri="{BB962C8B-B14F-4D97-AF65-F5344CB8AC3E}">
        <p14:creationId xmlns:p14="http://schemas.microsoft.com/office/powerpoint/2010/main" val="3221193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5111</TotalTime>
  <Words>1491</Words>
  <Application>Microsoft Office PowerPoint</Application>
  <PresentationFormat>Προβολή στην οθόνη (4:3)</PresentationFormat>
  <Paragraphs>123</Paragraphs>
  <Slides>20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20</vt:i4>
      </vt:variant>
    </vt:vector>
  </HeadingPairs>
  <TitlesOfParts>
    <vt:vector size="23" baseType="lpstr">
      <vt:lpstr>Arial</vt:lpstr>
      <vt:lpstr>Calibri</vt:lpstr>
      <vt:lpstr>Office Theme</vt:lpstr>
      <vt:lpstr>Διδασκαλία και μάθηση των Μαθηματικών  με διαδικασίες επίλυσης προβλημάτων </vt:lpstr>
      <vt:lpstr>Παρουσίαση του PowerPoint</vt:lpstr>
      <vt:lpstr>“Open and closed mathematics”</vt:lpstr>
      <vt:lpstr>Οι διδακτικές προσεγγίσεις  στα 2 σχολεία</vt:lpstr>
      <vt:lpstr>Ερευνητικά αποτελέσματα</vt:lpstr>
      <vt:lpstr>Ανοικτά προβλήματα</vt:lpstr>
      <vt:lpstr>Τα ανοικτά προβλήματα στη διδασκαλία: Ιστορικά στοιχεία</vt:lpstr>
      <vt:lpstr>Ανοικτά προβλήματα</vt:lpstr>
      <vt:lpstr>Ανοικτά προβλήματα</vt:lpstr>
      <vt:lpstr>Σχ. 1. Η ταξινόμηση των προβλημάτων ανάλογα με τις καταστάσεις εκκίνησης και                    στόχου (Pehkonen, 1997).</vt:lpstr>
      <vt:lpstr>Διδακτικές προϋποθέσεις   </vt:lpstr>
      <vt:lpstr>Παρουσίαση του PowerPoint</vt:lpstr>
      <vt:lpstr>Ανοικτά προβλήματα και διδασκαλία</vt:lpstr>
      <vt:lpstr>Παρουσίαση του PowerPoint</vt:lpstr>
      <vt:lpstr>Παράδειγμα 1 </vt:lpstr>
      <vt:lpstr>Παράδειγμα 2 Αν οι ευθείες l, m είναι παράλληλες, λύστε το πρόβλημα με όσους περισσότερους τρόπους μπορείτε </vt:lpstr>
      <vt:lpstr>Παράδειγμα 3 Συζήτηση σε ομάδες</vt:lpstr>
      <vt:lpstr>Γιατί ανοικτά και όχι κλειστά προβλήματα;</vt:lpstr>
      <vt:lpstr>Παρουσίαση του PowerPoint</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Chrissavgi Triantafillou</cp:lastModifiedBy>
  <cp:revision>657</cp:revision>
  <dcterms:created xsi:type="dcterms:W3CDTF">2016-12-02T10:45:38Z</dcterms:created>
  <dcterms:modified xsi:type="dcterms:W3CDTF">2025-02-20T12:47:29Z</dcterms:modified>
</cp:coreProperties>
</file>