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4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 bwMode="black">
          <a:xfrm>
            <a:off x="2381399" y="1700784"/>
            <a:ext cx="6375047" cy="2630658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381399" y="4538660"/>
            <a:ext cx="6375047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11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CF3A25-5AB7-4267-B462-49F57C8CFA2E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12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13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BF126B-4A6B-46A6-B46F-57C2195524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CF3A25-5AB7-4267-B462-49F57C8CFA2E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BF126B-4A6B-46A6-B46F-57C2195524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2" y="2914977"/>
            <a:ext cx="6857433" cy="1028615"/>
          </a:xfrm>
          <a:prstGeom prst="rect">
            <a:avLst/>
          </a:prstGeom>
        </p:spPr>
      </p:pic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699761" y="462249"/>
            <a:ext cx="1028165" cy="5714714"/>
          </a:xfrm>
        </p:spPr>
        <p:txBody>
          <a:bodyPr vert="eaVert"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>
          <a:xfrm>
            <a:off x="283650" y="6356351"/>
            <a:ext cx="1478960" cy="365125"/>
          </a:xfrm>
        </p:spPr>
        <p:txBody>
          <a:bodyPr rtlCol="0"/>
          <a:lstStyle/>
          <a:p>
            <a:fld id="{38CF3A25-5AB7-4267-B462-49F57C8CFA2E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1786780" y="6356351"/>
            <a:ext cx="426584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076792" y="6356351"/>
            <a:ext cx="1476674" cy="365125"/>
          </a:xfrm>
        </p:spPr>
        <p:txBody>
          <a:bodyPr rtlCol="0"/>
          <a:lstStyle/>
          <a:p>
            <a:fld id="{6DBF126B-4A6B-46A6-B46F-57C2195524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CF3A25-5AB7-4267-B462-49F57C8CFA2E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BF126B-4A6B-46A6-B46F-57C2195524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black">
          <a:xfrm>
            <a:off x="2878511" y="658347"/>
            <a:ext cx="4948098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2878511" y="4589464"/>
            <a:ext cx="4948099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CF3A25-5AB7-4267-B462-49F57C8CFA2E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BF126B-4A6B-46A6-B46F-57C2195524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CF3A25-5AB7-4267-B462-49F57C8CFA2E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BF126B-4A6B-46A6-B46F-57C2195524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960120" y="1828456"/>
            <a:ext cx="3367278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960120" y="2743195"/>
            <a:ext cx="3367278" cy="3433769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4814316" y="1828456"/>
            <a:ext cx="3367278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4814316" y="2743195"/>
            <a:ext cx="3367278" cy="3433769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CF3A25-5AB7-4267-B462-49F57C8CFA2E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BF126B-4A6B-46A6-B46F-57C2195524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CF3A25-5AB7-4267-B462-49F57C8CFA2E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BF126B-4A6B-46A6-B46F-57C2195524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CF3A25-5AB7-4267-B462-49F57C8CFA2E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BF126B-4A6B-46A6-B46F-57C2195524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2"/>
          <p:cNvSpPr>
            <a:spLocks noGrp="1"/>
          </p:cNvSpPr>
          <p:nvPr>
            <p:ph type="body" sz="half" idx="2"/>
          </p:nvPr>
        </p:nvSpPr>
        <p:spPr>
          <a:xfrm>
            <a:off x="968863" y="2465295"/>
            <a:ext cx="2876156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Σύμβολο κράτησης θέσης περιεχομένου 3"/>
          <p:cNvSpPr>
            <a:spLocks noGrp="1"/>
          </p:cNvSpPr>
          <p:nvPr>
            <p:ph idx="1"/>
          </p:nvPr>
        </p:nvSpPr>
        <p:spPr>
          <a:xfrm>
            <a:off x="4139173" y="2465295"/>
            <a:ext cx="3880878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CF3A25-5AB7-4267-B462-49F57C8CFA2E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BF126B-4A6B-46A6-B46F-57C2195524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968864" y="2465294"/>
            <a:ext cx="2876156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Σύμβολο κράτησης θέσης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4139172" y="1828456"/>
            <a:ext cx="4042421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CF3A25-5AB7-4267-B462-49F57C8CFA2E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BF126B-4A6B-46A6-B46F-57C2195524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1"/>
            <a:ext cx="9141714" cy="1371257"/>
          </a:xfrm>
          <a:prstGeom prst="rect">
            <a:avLst/>
          </a:prstGeom>
        </p:spPr>
      </p:pic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 bwMode="black">
          <a:xfrm>
            <a:off x="960120" y="466344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dirty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  <a:p>
            <a:pPr lvl="5" rtl="0"/>
            <a:r>
              <a:rPr lang="el-GR" dirty="0"/>
              <a:t>Έκτου</a:t>
            </a:r>
          </a:p>
          <a:p>
            <a:pPr lvl="6" rtl="0"/>
            <a:r>
              <a:rPr lang="el-GR" dirty="0"/>
              <a:t>Έβδομου</a:t>
            </a:r>
          </a:p>
          <a:p>
            <a:pPr lvl="7" rtl="0"/>
            <a:r>
              <a:rPr lang="el-GR" dirty="0"/>
              <a:t>Όγδοου</a:t>
            </a:r>
          </a:p>
          <a:p>
            <a:pPr lvl="8" rtl="0"/>
            <a:r>
              <a:rPr lang="el-GR" dirty="0"/>
              <a:t>Ένατου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960121" y="6356351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CF3A25-5AB7-4267-B462-49F57C8CFA2E}" type="datetimeFigureOut">
              <a:rPr lang="el-GR" smtClean="0"/>
              <a:t>2/6/2021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2439080" y="6356351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704920" y="6356351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6DBF126B-4A6B-46A6-B46F-57C2195524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dim.gr/images/praktika_synedrion/6ENEDIM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23728" y="1412776"/>
            <a:ext cx="7020271" cy="2630658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/>
              <a:t>6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Συνέδρι</a:t>
            </a:r>
            <a:r>
              <a:rPr lang="el-GR" sz="2800" dirty="0" smtClean="0"/>
              <a:t>ο ΕΝ.Ε.ΔΙ.Μ</a:t>
            </a:r>
            <a:br>
              <a:rPr lang="el-GR" sz="2800" dirty="0" smtClean="0"/>
            </a:br>
            <a:r>
              <a:rPr lang="el-GR" sz="2800" b="1" dirty="0" smtClean="0"/>
              <a:t>ΔΙΑΓΡΑΜΜΑΤΑ VORONOI ΚΑΙ ΑΟΖ: ΔΙΕΡΕΥΝΗΤΙΚΗ ΜΑΘΗΣΗ ΤΩΝ ΜΑΘΗΤΩΝ </a:t>
            </a:r>
            <a:br>
              <a:rPr lang="el-GR" sz="2800" b="1" dirty="0" smtClean="0"/>
            </a:br>
            <a:r>
              <a:rPr lang="el-GR" sz="2800" b="1" dirty="0" smtClean="0"/>
              <a:t>ΣΕ ΑΥΘΕΝΤΙΚΟ ΧΩΡΟ ΕΡΓΑΣΙΑΣ </a:t>
            </a:r>
            <a:br>
              <a:rPr lang="el-GR" sz="2800" b="1" dirty="0" smtClean="0"/>
            </a:br>
            <a:r>
              <a:rPr lang="en-US" sz="2400" b="0" dirty="0">
                <a:hlinkClick r:id="rId2"/>
              </a:rPr>
              <a:t>http://</a:t>
            </a:r>
            <a:r>
              <a:rPr lang="en-US" sz="2400" b="0" dirty="0" smtClean="0">
                <a:hlinkClick r:id="rId2"/>
              </a:rPr>
              <a:t>www.enedim.gr/images/praktika_synedrion/6ENEDIM.pdf</a:t>
            </a:r>
            <a:r>
              <a:rPr lang="el-GR" sz="2400" b="0" dirty="0" smtClean="0"/>
              <a:t>, σελ. 126</a:t>
            </a:r>
            <a:endParaRPr lang="el-GR" sz="2400" b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67744" y="4437112"/>
            <a:ext cx="7020272" cy="1152128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 err="1" smtClean="0">
                <a:solidFill>
                  <a:schemeClr val="tx1"/>
                </a:solidFill>
              </a:rPr>
              <a:t>Καφετζόπουλος</a:t>
            </a:r>
            <a:r>
              <a:rPr lang="el-GR" sz="2000" b="1" dirty="0" smtClean="0">
                <a:solidFill>
                  <a:schemeClr val="tx1"/>
                </a:solidFill>
              </a:rPr>
              <a:t> Γεώργιος – Ιγνάτιος,</a:t>
            </a:r>
          </a:p>
          <a:p>
            <a:pPr algn="ctr"/>
            <a:r>
              <a:rPr lang="el-GR" sz="2000" b="1" dirty="0" err="1" smtClean="0">
                <a:solidFill>
                  <a:schemeClr val="tx1"/>
                </a:solidFill>
              </a:rPr>
              <a:t>Κόσυβας</a:t>
            </a:r>
            <a:r>
              <a:rPr lang="el-GR" sz="2000" b="1" dirty="0" smtClean="0">
                <a:solidFill>
                  <a:schemeClr val="tx1"/>
                </a:solidFill>
              </a:rPr>
              <a:t> Γεώργιος</a:t>
            </a:r>
          </a:p>
          <a:p>
            <a:pPr algn="ctr"/>
            <a:r>
              <a:rPr lang="el-GR" sz="2000" b="1" dirty="0" err="1" smtClean="0">
                <a:solidFill>
                  <a:schemeClr val="tx1"/>
                </a:solidFill>
              </a:rPr>
              <a:t>Λυγάτσικας</a:t>
            </a:r>
            <a:r>
              <a:rPr lang="el-GR" sz="2000" b="1" dirty="0" smtClean="0">
                <a:solidFill>
                  <a:schemeClr val="tx1"/>
                </a:solidFill>
              </a:rPr>
              <a:t> Ζήνων 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Θέση περιεχομένου 2"/>
              <p:cNvSpPr txBox="1">
                <a:spLocks/>
              </p:cNvSpPr>
              <p:nvPr/>
            </p:nvSpPr>
            <p:spPr>
              <a:xfrm>
                <a:off x="518864" y="2215405"/>
                <a:ext cx="8229600" cy="45259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l-GR" sz="2400" b="1" dirty="0" smtClean="0"/>
                  <a:t>Το πρόβλημα στο επίπεδο ορίζεται ως εξής: Δοθέντων ν σημείων στο επίπεδο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0" smtClean="0">
                                <a:latin typeface="Cambria Math"/>
                              </a:rPr>
                              <m:t>𝚱</m:t>
                            </m:r>
                          </m:e>
                          <m:sub>
                            <m:r>
                              <a:rPr lang="el-GR" sz="2400" b="1" i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l-GR" sz="2400" b="1" i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0">
                                <a:latin typeface="Cambria Math"/>
                              </a:rPr>
                              <m:t>𝚱</m:t>
                            </m:r>
                          </m:e>
                          <m:sub>
                            <m:r>
                              <a:rPr lang="el-GR" sz="24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l-GR" sz="2400" b="1" i="0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0">
                                <a:latin typeface="Cambria Math"/>
                              </a:rPr>
                              <m:t>𝚱</m:t>
                            </m:r>
                          </m:e>
                          <m:sub>
                            <m:r>
                              <a:rPr lang="el-GR" sz="2400" b="1" i="0" smtClean="0">
                                <a:latin typeface="Cambria Math"/>
                              </a:rPr>
                              <m:t>𝛎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sz="2400" b="1" dirty="0" smtClean="0"/>
                  <a:t> (τα οποία ονομάζονται κέντρα) ορίζουμε μία μη κενή περιοχή σημείων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l-GR" sz="2400" b="1" dirty="0" smtClean="0"/>
                  <a:t> γύρω από κάθε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>
                            <a:latin typeface="Cambria Math"/>
                          </a:rPr>
                          <m:t>𝚱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l-GR" sz="2400" b="1" dirty="0" smtClean="0"/>
                  <a:t>. Ορίζουμε επίσης την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𝐝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l-GR" sz="2400" b="1" dirty="0" smtClean="0"/>
                  <a:t> των σημείων της περιοχής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l-GR" sz="2400" b="1" dirty="0" smtClean="0"/>
                  <a:t> από το κέντρο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>
                            <a:latin typeface="Cambria Math"/>
                          </a:rPr>
                          <m:t>𝚱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l-GR" sz="2400" b="1" dirty="0" smtClean="0"/>
                  <a:t>. Η περιοχή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l-GR" sz="2400" b="1" dirty="0" smtClean="0"/>
                  <a:t> ονομάζεται κελί </a:t>
                </a:r>
                <a:r>
                  <a:rPr lang="el-GR" sz="2400" b="1" dirty="0" err="1" smtClean="0"/>
                  <a:t>Voronoi</a:t>
                </a:r>
                <a:r>
                  <a:rPr lang="el-GR" sz="2400" b="1" dirty="0" smtClean="0"/>
                  <a:t> όταν τα σημεία της βρίσκονται πλησιέστερα στο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latin typeface="Cambria Math"/>
                          </a:rPr>
                          <m:t>𝚱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l-GR" sz="2400" b="1" dirty="0" smtClean="0"/>
                  <a:t> από κάθε άλλο κέντρο. Το κελί </a:t>
                </a:r>
                <a:r>
                  <a:rPr lang="el-GR" sz="2400" b="1" dirty="0" err="1" smtClean="0"/>
                  <a:t>Voronoi</a:t>
                </a:r>
                <a:r>
                  <a:rPr lang="el-GR" sz="2400" b="1" dirty="0" smtClean="0"/>
                  <a:t> δηλαδή ορίζεται ως η περιοχή σημείων για την οποία ισχύει: </a:t>
                </a:r>
                <a:endParaRPr lang="en-US" sz="2400" b="1" dirty="0" smtClean="0">
                  <a:latin typeface="Cambria Math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𝐑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𝐢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sz="2400" b="1" dirty="0">
                                  <a:solidFill>
                                    <a:schemeClr val="tx1"/>
                                  </a:solidFill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𝐝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𝚱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𝐢</m:t>
                              </m:r>
                            </m:sub>
                          </m:s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)≤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𝐝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𝚱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𝐣</m:t>
                              </m:r>
                            </m:sub>
                          </m:s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)∀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𝐢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𝐣</m:t>
                          </m:r>
                        </m:e>
                      </m:d>
                    </m:oMath>
                  </m:oMathPara>
                </a14:m>
                <a:endParaRPr lang="el-GR" sz="2400" b="1" dirty="0" smtClean="0"/>
              </a:p>
              <a:p>
                <a:pPr algn="just"/>
                <a:endParaRPr lang="el-GR" sz="2400" b="1" dirty="0"/>
              </a:p>
            </p:txBody>
          </p:sp>
        </mc:Choice>
        <mc:Fallback xmlns="">
          <p:sp>
            <p:nvSpPr>
              <p:cNvPr id="19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4" y="2215405"/>
                <a:ext cx="822960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111" t="-1077" r="-1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74873"/>
            <a:ext cx="71532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99" y="2060848"/>
            <a:ext cx="69627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3832" y="2103659"/>
            <a:ext cx="6658648" cy="41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03436"/>
            <a:ext cx="74199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bg2"/>
                </a:solidFill>
              </a:rPr>
              <a:t>ΚΕΛΙ 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Voronoi</a:t>
            </a:r>
            <a:endParaRPr lang="el-GR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Ελεύθερη σχεδίαση 3"/>
              <p:cNvSpPr/>
              <p:nvPr/>
            </p:nvSpPr>
            <p:spPr>
              <a:xfrm>
                <a:off x="4012442" y="2279176"/>
                <a:ext cx="1910686" cy="2647666"/>
              </a:xfrm>
              <a:custGeom>
                <a:avLst/>
                <a:gdLst>
                  <a:gd name="connsiteX0" fmla="*/ 13648 w 1910686"/>
                  <a:gd name="connsiteY0" fmla="*/ 1255594 h 2647666"/>
                  <a:gd name="connsiteX1" fmla="*/ 1323833 w 1910686"/>
                  <a:gd name="connsiteY1" fmla="*/ 0 h 2647666"/>
                  <a:gd name="connsiteX2" fmla="*/ 1910686 w 1910686"/>
                  <a:gd name="connsiteY2" fmla="*/ 1405720 h 2647666"/>
                  <a:gd name="connsiteX3" fmla="*/ 1856095 w 1910686"/>
                  <a:gd name="connsiteY3" fmla="*/ 2019869 h 2647666"/>
                  <a:gd name="connsiteX4" fmla="*/ 204716 w 1910686"/>
                  <a:gd name="connsiteY4" fmla="*/ 2647666 h 2647666"/>
                  <a:gd name="connsiteX5" fmla="*/ 0 w 1910686"/>
                  <a:gd name="connsiteY5" fmla="*/ 2442949 h 2647666"/>
                  <a:gd name="connsiteX6" fmla="*/ 13648 w 1910686"/>
                  <a:gd name="connsiteY6" fmla="*/ 1255594 h 264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0686" h="2647666">
                    <a:moveTo>
                      <a:pt x="13648" y="1255594"/>
                    </a:moveTo>
                    <a:lnTo>
                      <a:pt x="1323833" y="0"/>
                    </a:lnTo>
                    <a:lnTo>
                      <a:pt x="1910686" y="1405720"/>
                    </a:lnTo>
                    <a:lnTo>
                      <a:pt x="1856095" y="2019869"/>
                    </a:lnTo>
                    <a:lnTo>
                      <a:pt x="204716" y="2647666"/>
                    </a:lnTo>
                    <a:lnTo>
                      <a:pt x="0" y="2442949"/>
                    </a:lnTo>
                    <a:lnTo>
                      <a:pt x="13648" y="125559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000" b="1" dirty="0" smtClean="0">
                    <a:solidFill>
                      <a:schemeClr val="bg2"/>
                    </a:solidFill>
                  </a:rPr>
                  <a:t>Κελί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4" name="Ελεύθερη σχεδίαση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442" y="2279176"/>
                <a:ext cx="1910686" cy="2647666"/>
              </a:xfrm>
              <a:custGeom>
                <a:avLst/>
                <a:gdLst>
                  <a:gd name="connsiteX0" fmla="*/ 13648 w 1910686"/>
                  <a:gd name="connsiteY0" fmla="*/ 1255594 h 2647666"/>
                  <a:gd name="connsiteX1" fmla="*/ 1323833 w 1910686"/>
                  <a:gd name="connsiteY1" fmla="*/ 0 h 2647666"/>
                  <a:gd name="connsiteX2" fmla="*/ 1910686 w 1910686"/>
                  <a:gd name="connsiteY2" fmla="*/ 1405720 h 2647666"/>
                  <a:gd name="connsiteX3" fmla="*/ 1856095 w 1910686"/>
                  <a:gd name="connsiteY3" fmla="*/ 2019869 h 2647666"/>
                  <a:gd name="connsiteX4" fmla="*/ 204716 w 1910686"/>
                  <a:gd name="connsiteY4" fmla="*/ 2647666 h 2647666"/>
                  <a:gd name="connsiteX5" fmla="*/ 0 w 1910686"/>
                  <a:gd name="connsiteY5" fmla="*/ 2442949 h 2647666"/>
                  <a:gd name="connsiteX6" fmla="*/ 13648 w 1910686"/>
                  <a:gd name="connsiteY6" fmla="*/ 1255594 h 264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0686" h="2647666">
                    <a:moveTo>
                      <a:pt x="13648" y="1255594"/>
                    </a:moveTo>
                    <a:lnTo>
                      <a:pt x="1323833" y="0"/>
                    </a:lnTo>
                    <a:lnTo>
                      <a:pt x="1910686" y="1405720"/>
                    </a:lnTo>
                    <a:lnTo>
                      <a:pt x="1856095" y="2019869"/>
                    </a:lnTo>
                    <a:lnTo>
                      <a:pt x="204716" y="2647666"/>
                    </a:lnTo>
                    <a:lnTo>
                      <a:pt x="0" y="2442949"/>
                    </a:lnTo>
                    <a:lnTo>
                      <a:pt x="13648" y="1255594"/>
                    </a:lnTo>
                    <a:close/>
                  </a:path>
                </a:pathLst>
              </a:cu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3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6915 L -0.28246 0.237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83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Εκπαιδευτικά θέματα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417_TF03462902_TF03462902" id="{83FC9EF6-3E43-452E-AFB3-D075EF265CD9}" vid="{6594177A-2A4C-4CF8-9AD4-A89940E563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tf03462902</Template>
  <TotalTime>588</TotalTime>
  <Words>28</Words>
  <Application>Microsoft Office PowerPoint</Application>
  <PresentationFormat>Προβολή στην οθόνη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 Math</vt:lpstr>
      <vt:lpstr>Wingdings</vt:lpstr>
      <vt:lpstr>Εκπαιδευτικά θέματα 16x9</vt:lpstr>
      <vt:lpstr>6ο Συνέδριο ΕΝ.Ε.ΔΙ.Μ ΔΙΑΓΡΑΜΜΑΤΑ VORONOI ΚΑΙ ΑΟΖ: ΔΙΕΡΕΥΝΗΤΙΚΗ ΜΑΘΗΣΗ ΤΩΝ ΜΑΘΗΤΩΝ  ΣΕ ΑΥΘΕΝΤΙΚΟ ΧΩΡΟ ΕΡΓΑΣΙΑΣ  http://www.enedim.gr/images/praktika_synedrion/6ENEDIM.pdf, σελ. 126</vt:lpstr>
      <vt:lpstr>ΚΕΛΙ  Voronoi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ΔΙΑΓΡΑΜΜΑΤΑ VORONOI ΚΑΙ ΑΟΖ: ΔΙΕΡΕΥΝΗΤΙΚΗ ΜΑΘΗΣΗ ΤΩΝ ΜΑΘΗΤΩΝ ΣΕ ΑΥΘΕΝΤΙΚΟ ΧΩΡΟ ΕΡΓΑΣΙΑΣ</dc:title>
  <dc:creator>admin</dc:creator>
  <cp:lastModifiedBy>Chr. Triantafillou</cp:lastModifiedBy>
  <cp:revision>49</cp:revision>
  <dcterms:created xsi:type="dcterms:W3CDTF">2017-11-13T20:04:28Z</dcterms:created>
  <dcterms:modified xsi:type="dcterms:W3CDTF">2021-06-02T16:10:40Z</dcterms:modified>
</cp:coreProperties>
</file>