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377" r:id="rId3"/>
    <p:sldId id="424" r:id="rId4"/>
    <p:sldId id="468" r:id="rId5"/>
    <p:sldId id="379" r:id="rId6"/>
    <p:sldId id="447" r:id="rId7"/>
    <p:sldId id="448" r:id="rId8"/>
    <p:sldId id="461" r:id="rId9"/>
    <p:sldId id="462" r:id="rId10"/>
    <p:sldId id="473" r:id="rId11"/>
    <p:sldId id="472" r:id="rId12"/>
    <p:sldId id="474" r:id="rId13"/>
    <p:sldId id="463" r:id="rId14"/>
    <p:sldId id="464" r:id="rId15"/>
    <p:sldId id="399" r:id="rId16"/>
    <p:sldId id="439" r:id="rId17"/>
    <p:sldId id="470" r:id="rId18"/>
    <p:sldId id="431" r:id="rId19"/>
    <p:sldId id="450" r:id="rId20"/>
    <p:sldId id="364" r:id="rId21"/>
    <p:sldId id="42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2439"/>
    <p:restoredTop sz="90909" autoAdjust="0"/>
  </p:normalViewPr>
  <p:slideViewPr>
    <p:cSldViewPr>
      <p:cViewPr varScale="1">
        <p:scale>
          <a:sx n="69" d="100"/>
          <a:sy n="69" d="100"/>
        </p:scale>
        <p:origin x="1555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82DF4-CAD2-7A4D-8A5D-9E2862810594}" type="datetimeFigureOut">
              <a:rPr lang="en-US" smtClean="0"/>
              <a:pPr/>
              <a:t>2/29/2024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71B65-F0CE-094F-A75B-68E5B9CE8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7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2/29/2024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2/29/2024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2/29/2024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AC153-18A6-4EE1-9772-16E9658BB3BE}" type="datetimeFigureOut">
              <a:rPr lang="en-US" smtClean="0"/>
              <a:pPr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jpeg"/><Relationship Id="rId4" Type="http://schemas.openxmlformats.org/officeDocument/2006/relationships/image" Target="../media/image7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8001000" cy="1771650"/>
          </a:xfrm>
        </p:spPr>
        <p:txBody>
          <a:bodyPr>
            <a:normAutofit fontScale="90000"/>
          </a:bodyPr>
          <a:lstStyle/>
          <a:p>
            <a:pPr>
              <a:spcAft>
                <a:spcPts val="600"/>
              </a:spcAft>
            </a:pPr>
            <a:r>
              <a:rPr lang="el-GR" dirty="0"/>
              <a:t>Διδασκαλία και Μάθηση των Μαθηματικών με διαδικασίες επίλυσης προβλημάτων</a:t>
            </a:r>
            <a:endParaRPr lang="en-US" dirty="0"/>
          </a:p>
        </p:txBody>
      </p:sp>
      <p:sp>
        <p:nvSpPr>
          <p:cNvPr id="4" name="3 - Υπότιτλος"/>
          <p:cNvSpPr>
            <a:spLocks noGrp="1"/>
          </p:cNvSpPr>
          <p:nvPr>
            <p:ph type="subTitle" idx="1"/>
          </p:nvPr>
        </p:nvSpPr>
        <p:spPr>
          <a:xfrm>
            <a:off x="762000" y="5257800"/>
            <a:ext cx="7543800" cy="762000"/>
          </a:xfrm>
        </p:spPr>
        <p:txBody>
          <a:bodyPr>
            <a:normAutofit fontScale="85000" lnSpcReduction="20000"/>
          </a:bodyPr>
          <a:lstStyle/>
          <a:p>
            <a:r>
              <a:rPr lang="el-GR" dirty="0">
                <a:solidFill>
                  <a:srgbClr val="0070C0"/>
                </a:solidFill>
              </a:rPr>
              <a:t>Ενότητα 3</a:t>
            </a:r>
            <a:r>
              <a:rPr lang="el-GR" baseline="30000" dirty="0">
                <a:solidFill>
                  <a:srgbClr val="0070C0"/>
                </a:solidFill>
              </a:rPr>
              <a:t>η</a:t>
            </a:r>
            <a:r>
              <a:rPr lang="el-GR" dirty="0">
                <a:solidFill>
                  <a:srgbClr val="0070C0"/>
                </a:solidFill>
              </a:rPr>
              <a:t>: Η κίνηση των Ρ</a:t>
            </a:r>
            <a:r>
              <a:rPr lang="el-GR" b="1" dirty="0">
                <a:solidFill>
                  <a:srgbClr val="0070C0"/>
                </a:solidFill>
              </a:rPr>
              <a:t>εαλιστικών Μαθηματικών (</a:t>
            </a:r>
            <a:r>
              <a:rPr lang="en-US" b="1" dirty="0">
                <a:solidFill>
                  <a:srgbClr val="0070C0"/>
                </a:solidFill>
              </a:rPr>
              <a:t>RME)</a:t>
            </a:r>
          </a:p>
        </p:txBody>
      </p:sp>
      <p:pic>
        <p:nvPicPr>
          <p:cNvPr id="6" name="Content Placeholder 3">
            <a:extLst>
              <a:ext uri="{FF2B5EF4-FFF2-40B4-BE49-F238E27FC236}">
                <a16:creationId xmlns:a16="http://schemas.microsoft.com/office/drawing/2014/main" xmlns="" id="{40FFFFEB-0BD0-44CD-B3BB-AE9B894F61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1501" y="50494"/>
            <a:ext cx="2532499" cy="261650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l-GR" dirty="0" err="1"/>
              <a:t>Μαθηματικοποίηση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99557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8814CF-A6F5-4D2B-A5E5-DCC0D197D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 M</a:t>
            </a:r>
            <a:r>
              <a:rPr lang="el-GR" dirty="0" err="1"/>
              <a:t>αθηματικοποίηση</a:t>
            </a:r>
            <a:r>
              <a:rPr lang="en-US" dirty="0"/>
              <a:t> </a:t>
            </a:r>
            <a:r>
              <a:rPr lang="el-GR" dirty="0"/>
              <a:t>ως επανάσταση στις φυσικές επιστήμες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966E358-FB37-4E49-B7A0-A0A5692BF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Η </a:t>
            </a:r>
            <a:r>
              <a:rPr lang="el-GR" dirty="0" err="1"/>
              <a:t>μαθηματικοποίηση</a:t>
            </a:r>
            <a:r>
              <a:rPr lang="el-GR" dirty="0"/>
              <a:t> των φυσικών επιστημών, δηλαδή η αναγωγή των μαθηματικών από απλό εργαλείο σε μέσο για την κατανόηση των φυσικών φαινομένων, εφαρμόζεται για πρώτη φορά από το Γαλιλαίο σ</a:t>
            </a:r>
            <a:r>
              <a:rPr lang="it-IT" dirty="0"/>
              <a:t>το έργο </a:t>
            </a:r>
            <a:r>
              <a:rPr lang="el-GR" dirty="0"/>
              <a:t>του </a:t>
            </a:r>
            <a:r>
              <a:rPr lang="it-IT" i="1" dirty="0"/>
              <a:t>Dialogho sopra i due massimi sistemi del mondo, ptolemaico e copernicano </a:t>
            </a:r>
            <a:r>
              <a:rPr lang="it-IT" dirty="0"/>
              <a:t>(1632)</a:t>
            </a:r>
            <a:r>
              <a:rPr lang="el-GR" dirty="0"/>
              <a:t> που </a:t>
            </a:r>
            <a:r>
              <a:rPr lang="it-IT" dirty="0"/>
              <a:t>θα τον φέρει, ως γνωστόν, ενώπιον της Ιεράς Εξέτασης.</a:t>
            </a:r>
            <a:endParaRPr lang="el-GR" dirty="0"/>
          </a:p>
          <a:p>
            <a:pPr lvl="1"/>
            <a:r>
              <a:rPr lang="el-GR" dirty="0"/>
              <a:t>Ο Γαλιλαίος αντιλήφθηκε τη σπουδαιότητα των μαθηματικών αφενός στην προσέγγιση της μελέτης των φυσικών φαινομένων  αλλά και στη διεξαγωγή πειραμάτων. Χαρακτηριστικά παραδείγματα αποτελούν τα πειράματα που εκτέλεσε ο Γαλιλαίος σχετικά με την κίνηση των φυσικών σωμάτων. </a:t>
            </a:r>
          </a:p>
          <a:p>
            <a:pPr lvl="2"/>
            <a:r>
              <a:rPr lang="el-GR" dirty="0"/>
              <a:t>Με την εφαρμογή μαθηματικών μεθόδων σε έναν κενό γεωμετρικό χώρο κατάφερε να διαπραγματευτεί το πρόβλημα της βαρύτητας και να διατυπώσει την αρχή της αδράνειας.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862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97057A-6457-46DC-9704-0A11FCCFA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</a:t>
            </a:r>
            <a:r>
              <a:rPr lang="el-GR" dirty="0" err="1"/>
              <a:t>μαθηματικοποίηση</a:t>
            </a:r>
            <a:r>
              <a:rPr lang="el-GR" dirty="0"/>
              <a:t> ως διαδικασία μάθησης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B7F4F6-21F2-41EB-BBFC-AECC16E19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4572000" cy="4525963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Τι είναι </a:t>
            </a:r>
            <a:r>
              <a:rPr lang="el-GR" dirty="0" err="1"/>
              <a:t>μαθηματικοποίηση</a:t>
            </a:r>
            <a:r>
              <a:rPr lang="el-GR" dirty="0"/>
              <a:t>;</a:t>
            </a:r>
          </a:p>
          <a:p>
            <a:pPr lvl="1"/>
            <a:r>
              <a:rPr lang="el-GR" dirty="0"/>
              <a:t>Ο μετασχηματισμός μιας εμπειρικής/άτυπης/μη μαθηματικής κατάστασης σε τυπική μαθηματική </a:t>
            </a:r>
            <a:r>
              <a:rPr lang="el-GR" i="1" dirty="0"/>
              <a:t>(μαθηματική γλώσσα/σύμβολα/αναπαραστάσεις κλπ.)</a:t>
            </a:r>
            <a:endParaRPr lang="en-US" i="1" dirty="0"/>
          </a:p>
          <a:p>
            <a:pPr lvl="1"/>
            <a:r>
              <a:rPr lang="el-GR" dirty="0"/>
              <a:t>Η οργάνωση του κόσμου μέσα από μια μαθηματική οπτική και με τη βοήθεια μαθηματικών εργαλείων</a:t>
            </a:r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xmlns="" id="{40FFFFEB-0BD0-44CD-B3BB-AE9B894F61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2999" y="1905000"/>
            <a:ext cx="3747977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401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dirty="0"/>
          </a:p>
          <a:p>
            <a:endParaRPr lang="el-GR" dirty="0"/>
          </a:p>
          <a:p>
            <a:r>
              <a:rPr lang="el-GR" sz="2800" dirty="0"/>
              <a:t>Ο Freudenthal (1991) είναι ο πρώτος που συνέδεσε τη </a:t>
            </a:r>
            <a:r>
              <a:rPr lang="el-GR" sz="2800" dirty="0" err="1"/>
              <a:t>μαθηματικοποίηση</a:t>
            </a:r>
            <a:r>
              <a:rPr lang="el-GR" sz="2800" dirty="0"/>
              <a:t> με την επίλυση προβλήματος. </a:t>
            </a:r>
          </a:p>
          <a:p>
            <a:pPr lvl="1"/>
            <a:r>
              <a:rPr lang="el-GR" dirty="0"/>
              <a:t>Ο </a:t>
            </a:r>
            <a:r>
              <a:rPr lang="en-US" dirty="0" err="1"/>
              <a:t>Freudenthal</a:t>
            </a:r>
            <a:r>
              <a:rPr lang="en-US" dirty="0"/>
              <a:t> </a:t>
            </a:r>
            <a:r>
              <a:rPr lang="el-GR" dirty="0"/>
              <a:t>όρισε </a:t>
            </a:r>
            <a:r>
              <a:rPr lang="el-GR" dirty="0">
                <a:solidFill>
                  <a:srgbClr val="00B050"/>
                </a:solidFill>
              </a:rPr>
              <a:t>ως </a:t>
            </a:r>
            <a:r>
              <a:rPr lang="el-GR" b="1" dirty="0" err="1">
                <a:solidFill>
                  <a:srgbClr val="7030A0"/>
                </a:solidFill>
              </a:rPr>
              <a:t>μαθηματικοποίηση</a:t>
            </a:r>
            <a:r>
              <a:rPr lang="el-GR" dirty="0">
                <a:solidFill>
                  <a:srgbClr val="00B050"/>
                </a:solidFill>
              </a:rPr>
              <a:t> την </a:t>
            </a:r>
            <a:r>
              <a:rPr lang="el-GR" b="1" dirty="0">
                <a:solidFill>
                  <a:srgbClr val="7030A0"/>
                </a:solidFill>
              </a:rPr>
              <a:t>διαδικασία δόμησης της  πραγματικότητας με μαθηματικά εργαλεία/μέσα</a:t>
            </a:r>
            <a:r>
              <a:rPr lang="el-GR" dirty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04126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προοδευτική </a:t>
            </a:r>
            <a:r>
              <a:rPr lang="el-GR" dirty="0" err="1"/>
              <a:t>Μαθηματικοποίηση</a:t>
            </a:r>
            <a:r>
              <a:rPr lang="el-GR" dirty="0"/>
              <a:t> κατά την </a:t>
            </a:r>
            <a:r>
              <a:rPr lang="en-US" dirty="0"/>
              <a:t>RME</a:t>
            </a:r>
            <a:endParaRPr lang="el-GR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00200"/>
            <a:ext cx="8000999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25120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2895600" cy="4525963"/>
          </a:xfrm>
        </p:spPr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Τα μοντέλα και η</a:t>
            </a:r>
            <a:r>
              <a:rPr lang="en-US" dirty="0"/>
              <a:t> </a:t>
            </a:r>
            <a:r>
              <a:rPr lang="el-GR" dirty="0"/>
              <a:t>εξέλιξή τους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40FFFFEB-0BD0-44CD-B3BB-AE9B894F61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520388"/>
            <a:ext cx="5791200" cy="560577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B3CB7E-618F-403E-9C9C-ABEFA39EF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74638"/>
            <a:ext cx="5869622" cy="715962"/>
          </a:xfrm>
        </p:spPr>
        <p:txBody>
          <a:bodyPr>
            <a:noAutofit/>
          </a:bodyPr>
          <a:lstStyle/>
          <a:p>
            <a:r>
              <a:rPr lang="el-GR" sz="2800" b="1" dirty="0">
                <a:latin typeface="Comic Sans MS" pitchFamily="66" charset="0"/>
                <a:ea typeface="+mn-ea"/>
                <a:cs typeface="+mn-cs"/>
              </a:rPr>
              <a:t>Παράδειγμα </a:t>
            </a:r>
            <a:r>
              <a:rPr lang="el-GR" sz="2800" b="1" dirty="0" smtClean="0">
                <a:latin typeface="Comic Sans MS" pitchFamily="66" charset="0"/>
                <a:ea typeface="+mn-ea"/>
                <a:cs typeface="+mn-cs"/>
              </a:rPr>
              <a:t>Ι</a:t>
            </a:r>
            <a:r>
              <a:rPr lang="el-GR" sz="2800" dirty="0" smtClean="0"/>
              <a:t>: </a:t>
            </a:r>
            <a:r>
              <a:rPr lang="el-GR" sz="2800" dirty="0"/>
              <a:t>προ</a:t>
            </a:r>
            <a:r>
              <a:rPr lang="en-US" sz="2800" dirty="0"/>
              <a:t>-</a:t>
            </a:r>
            <a:r>
              <a:rPr lang="el-GR" sz="2800" dirty="0"/>
              <a:t>τυπικά &amp; τυπικά μοντέλα  εκθετικής αύξησης</a:t>
            </a:r>
            <a:endParaRPr lang="en-US" sz="28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745" y="3657600"/>
            <a:ext cx="6228984" cy="2606899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96" y="1219200"/>
            <a:ext cx="5991726" cy="2209800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04808" y="914400"/>
            <a:ext cx="3064898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5969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058" name="Rectangle 1026"/>
          <p:cNvSpPr>
            <a:spLocks noChangeArrowheads="1"/>
          </p:cNvSpPr>
          <p:nvPr/>
        </p:nvSpPr>
        <p:spPr bwMode="auto">
          <a:xfrm>
            <a:off x="1752600" y="304800"/>
            <a:ext cx="7086600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defTabSz="762000"/>
            <a:r>
              <a:rPr lang="el-GR" sz="2800" b="1" dirty="0">
                <a:latin typeface="Comic Sans MS" pitchFamily="66" charset="0"/>
              </a:rPr>
              <a:t>Σχηματοποίηση της ιδέας της </a:t>
            </a:r>
            <a:r>
              <a:rPr lang="en-US" sz="2800" b="1" dirty="0">
                <a:latin typeface="Comic Sans MS" pitchFamily="66" charset="0"/>
              </a:rPr>
              <a:t>RME</a:t>
            </a:r>
            <a:endParaRPr lang="nl-NL" sz="2800" b="1" dirty="0">
              <a:latin typeface="Comic Sans MS" pitchFamily="66" charset="0"/>
            </a:endParaRPr>
          </a:p>
        </p:txBody>
      </p:sp>
      <p:sp>
        <p:nvSpPr>
          <p:cNvPr id="1069059" name="Rectangle 1027"/>
          <p:cNvSpPr>
            <a:spLocks noChangeArrowheads="1"/>
          </p:cNvSpPr>
          <p:nvPr/>
        </p:nvSpPr>
        <p:spPr bwMode="auto">
          <a:xfrm>
            <a:off x="304800" y="5257800"/>
            <a:ext cx="7239000" cy="59055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ctr" defTabSz="762000">
              <a:spcBef>
                <a:spcPct val="20000"/>
              </a:spcBef>
              <a:buClr>
                <a:schemeClr val="hlink"/>
              </a:buClr>
              <a:buSzPct val="100000"/>
            </a:pPr>
            <a:r>
              <a:rPr lang="el-GR" dirty="0"/>
              <a:t>Πλαίσια, προβληματικές καταστάσεις, συγκεκριμένες, ρεαλιστικές</a:t>
            </a:r>
            <a:endParaRPr lang="nl-NL" dirty="0"/>
          </a:p>
        </p:txBody>
      </p:sp>
      <p:sp>
        <p:nvSpPr>
          <p:cNvPr id="1069060" name="Text Box 1028"/>
          <p:cNvSpPr txBox="1">
            <a:spLocks noChangeArrowheads="1"/>
          </p:cNvSpPr>
          <p:nvPr/>
        </p:nvSpPr>
        <p:spPr bwMode="auto">
          <a:xfrm>
            <a:off x="971550" y="3552825"/>
            <a:ext cx="1543050" cy="923330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/>
              <a:t>Μοντέλο </a:t>
            </a:r>
            <a:r>
              <a:rPr lang="el-GR" b="1" dirty="0">
                <a:solidFill>
                  <a:srgbClr val="00B050"/>
                </a:solidFill>
              </a:rPr>
              <a:t>του</a:t>
            </a:r>
            <a:r>
              <a:rPr lang="el-GR" dirty="0"/>
              <a:t> …, άτυπο/ διαισθητικό</a:t>
            </a:r>
            <a:endParaRPr lang="nl-NL" dirty="0"/>
          </a:p>
        </p:txBody>
      </p:sp>
      <p:sp>
        <p:nvSpPr>
          <p:cNvPr id="1069061" name="Text Box 1029"/>
          <p:cNvSpPr txBox="1">
            <a:spLocks noChangeArrowheads="1"/>
          </p:cNvSpPr>
          <p:nvPr/>
        </p:nvSpPr>
        <p:spPr bwMode="auto">
          <a:xfrm>
            <a:off x="1476375" y="2184400"/>
            <a:ext cx="1800225" cy="646331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/>
              <a:t>Μοντέλο </a:t>
            </a:r>
            <a:r>
              <a:rPr lang="el-GR" b="1" dirty="0">
                <a:solidFill>
                  <a:srgbClr val="00B050"/>
                </a:solidFill>
              </a:rPr>
              <a:t>για</a:t>
            </a:r>
            <a:r>
              <a:rPr lang="el-GR" dirty="0"/>
              <a:t> …, προ-τυπικό</a:t>
            </a:r>
            <a:r>
              <a:rPr lang="en-US" dirty="0"/>
              <a:t> </a:t>
            </a:r>
            <a:endParaRPr lang="nl-NL" dirty="0"/>
          </a:p>
        </p:txBody>
      </p:sp>
      <p:sp>
        <p:nvSpPr>
          <p:cNvPr id="1069062" name="Line 1030"/>
          <p:cNvSpPr>
            <a:spLocks noChangeShapeType="1"/>
          </p:cNvSpPr>
          <p:nvPr/>
        </p:nvSpPr>
        <p:spPr bwMode="auto">
          <a:xfrm flipV="1">
            <a:off x="1258888" y="4848225"/>
            <a:ext cx="71437" cy="433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069063" name="Line 1031"/>
          <p:cNvSpPr>
            <a:spLocks noChangeShapeType="1"/>
          </p:cNvSpPr>
          <p:nvPr/>
        </p:nvSpPr>
        <p:spPr bwMode="auto">
          <a:xfrm flipV="1">
            <a:off x="1763713" y="3048000"/>
            <a:ext cx="144462" cy="433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069064" name="Line 1032"/>
          <p:cNvSpPr>
            <a:spLocks noChangeShapeType="1"/>
          </p:cNvSpPr>
          <p:nvPr/>
        </p:nvSpPr>
        <p:spPr bwMode="auto">
          <a:xfrm flipV="1">
            <a:off x="2411413" y="1535113"/>
            <a:ext cx="144462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069065" name="Text Box 1033"/>
          <p:cNvSpPr txBox="1">
            <a:spLocks noChangeArrowheads="1"/>
          </p:cNvSpPr>
          <p:nvPr/>
        </p:nvSpPr>
        <p:spPr bwMode="auto">
          <a:xfrm rot="-5400000">
            <a:off x="-1212056" y="3083203"/>
            <a:ext cx="364331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l-GR" b="1" dirty="0">
                <a:solidFill>
                  <a:srgbClr val="7030A0"/>
                </a:solidFill>
              </a:rPr>
              <a:t>Κατακόρυφη</a:t>
            </a:r>
            <a:r>
              <a:rPr lang="el-GR" dirty="0"/>
              <a:t> </a:t>
            </a:r>
            <a:r>
              <a:rPr lang="el-GR" b="1" dirty="0" err="1">
                <a:solidFill>
                  <a:srgbClr val="7030A0"/>
                </a:solidFill>
              </a:rPr>
              <a:t>μαθηματικοποίηση</a:t>
            </a:r>
            <a:endParaRPr lang="nl-NL" b="1" dirty="0">
              <a:solidFill>
                <a:srgbClr val="7030A0"/>
              </a:solidFill>
            </a:endParaRPr>
          </a:p>
        </p:txBody>
      </p:sp>
      <p:sp>
        <p:nvSpPr>
          <p:cNvPr id="1069066" name="Text Box 1034"/>
          <p:cNvSpPr txBox="1">
            <a:spLocks noChangeArrowheads="1"/>
          </p:cNvSpPr>
          <p:nvPr/>
        </p:nvSpPr>
        <p:spPr bwMode="auto">
          <a:xfrm>
            <a:off x="2700338" y="4564063"/>
            <a:ext cx="302627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7030A0"/>
                </a:solidFill>
              </a:rPr>
              <a:t>Οριζόντια</a:t>
            </a:r>
            <a:r>
              <a:rPr lang="el-GR" dirty="0"/>
              <a:t> </a:t>
            </a:r>
            <a:r>
              <a:rPr lang="el-GR" b="1" dirty="0" err="1">
                <a:solidFill>
                  <a:srgbClr val="7030A0"/>
                </a:solidFill>
              </a:rPr>
              <a:t>μαθηματικοποίηση</a:t>
            </a:r>
            <a:endParaRPr lang="nl-NL" b="1" dirty="0">
              <a:solidFill>
                <a:srgbClr val="7030A0"/>
              </a:solidFill>
            </a:endParaRPr>
          </a:p>
        </p:txBody>
      </p:sp>
      <p:grpSp>
        <p:nvGrpSpPr>
          <p:cNvPr id="2" name="Group 1035"/>
          <p:cNvGrpSpPr>
            <a:grpSpLocks/>
          </p:cNvGrpSpPr>
          <p:nvPr/>
        </p:nvGrpSpPr>
        <p:grpSpPr bwMode="auto">
          <a:xfrm>
            <a:off x="2771775" y="1535113"/>
            <a:ext cx="4392617" cy="3673475"/>
            <a:chOff x="1746" y="1207"/>
            <a:chExt cx="2767" cy="2314"/>
          </a:xfrm>
        </p:grpSpPr>
        <p:sp>
          <p:nvSpPr>
            <p:cNvPr id="1069068" name="Line 1036"/>
            <p:cNvSpPr>
              <a:spLocks noChangeShapeType="1"/>
            </p:cNvSpPr>
            <p:nvPr/>
          </p:nvSpPr>
          <p:spPr bwMode="auto">
            <a:xfrm>
              <a:off x="4513" y="3022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69069" name="Line 1037"/>
            <p:cNvSpPr>
              <a:spLocks noChangeShapeType="1"/>
            </p:cNvSpPr>
            <p:nvPr/>
          </p:nvSpPr>
          <p:spPr bwMode="auto">
            <a:xfrm flipV="1">
              <a:off x="1746" y="2976"/>
              <a:ext cx="2223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69070" name="Line 1038"/>
            <p:cNvSpPr>
              <a:spLocks noChangeShapeType="1"/>
            </p:cNvSpPr>
            <p:nvPr/>
          </p:nvSpPr>
          <p:spPr bwMode="auto">
            <a:xfrm>
              <a:off x="3969" y="1207"/>
              <a:ext cx="544" cy="181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69071" name="Line 1039"/>
            <p:cNvSpPr>
              <a:spLocks noChangeShapeType="1"/>
            </p:cNvSpPr>
            <p:nvPr/>
          </p:nvSpPr>
          <p:spPr bwMode="auto">
            <a:xfrm flipV="1">
              <a:off x="2154" y="1886"/>
              <a:ext cx="1950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069073" name="Text Box 1041"/>
          <p:cNvSpPr txBox="1">
            <a:spLocks noChangeArrowheads="1"/>
          </p:cNvSpPr>
          <p:nvPr/>
        </p:nvSpPr>
        <p:spPr bwMode="auto">
          <a:xfrm>
            <a:off x="3276600" y="3048000"/>
            <a:ext cx="2895600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l-GR" sz="2400" b="1" dirty="0">
                <a:solidFill>
                  <a:srgbClr val="00B050"/>
                </a:solidFill>
              </a:rPr>
              <a:t>Καθοδηγούμενη</a:t>
            </a:r>
            <a:r>
              <a:rPr lang="el-GR" sz="2400" b="1" dirty="0">
                <a:solidFill>
                  <a:schemeClr val="hlink"/>
                </a:solidFill>
              </a:rPr>
              <a:t> </a:t>
            </a:r>
            <a:r>
              <a:rPr lang="el-GR" sz="2400" b="1" dirty="0" err="1">
                <a:solidFill>
                  <a:srgbClr val="00B050"/>
                </a:solidFill>
              </a:rPr>
              <a:t>επανεφεύρεση</a:t>
            </a:r>
            <a:endParaRPr lang="nl-NL" sz="2400" b="1" dirty="0">
              <a:solidFill>
                <a:srgbClr val="00B050"/>
              </a:solidFill>
            </a:endParaRPr>
          </a:p>
        </p:txBody>
      </p:sp>
      <p:sp>
        <p:nvSpPr>
          <p:cNvPr id="1069074" name="Text Box 1042"/>
          <p:cNvSpPr txBox="1">
            <a:spLocks noChangeArrowheads="1"/>
          </p:cNvSpPr>
          <p:nvPr/>
        </p:nvSpPr>
        <p:spPr bwMode="auto">
          <a:xfrm>
            <a:off x="7451725" y="80645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endParaRPr lang="en-GB"/>
          </a:p>
        </p:txBody>
      </p:sp>
      <p:grpSp>
        <p:nvGrpSpPr>
          <p:cNvPr id="3" name="Group 1043"/>
          <p:cNvGrpSpPr>
            <a:grpSpLocks/>
          </p:cNvGrpSpPr>
          <p:nvPr/>
        </p:nvGrpSpPr>
        <p:grpSpPr bwMode="auto">
          <a:xfrm>
            <a:off x="914400" y="914400"/>
            <a:ext cx="7772400" cy="612775"/>
            <a:chOff x="576" y="576"/>
            <a:chExt cx="4896" cy="386"/>
          </a:xfrm>
        </p:grpSpPr>
        <p:sp>
          <p:nvSpPr>
            <p:cNvPr id="1069076" name="Rectangle 1044"/>
            <p:cNvSpPr>
              <a:spLocks noChangeArrowheads="1"/>
            </p:cNvSpPr>
            <p:nvPr/>
          </p:nvSpPr>
          <p:spPr bwMode="auto">
            <a:xfrm>
              <a:off x="576" y="576"/>
              <a:ext cx="3840" cy="372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lIns="92075" tIns="46038" rIns="92075" bIns="46038"/>
            <a:lstStyle/>
            <a:p>
              <a:pPr marL="342900" indent="-342900" algn="ctr" defTabSz="762000">
                <a:spcBef>
                  <a:spcPct val="20000"/>
                </a:spcBef>
                <a:buClr>
                  <a:schemeClr val="hlink"/>
                </a:buClr>
                <a:buSzPct val="100000"/>
              </a:pPr>
              <a:r>
                <a:rPr lang="el-GR" sz="2800" dirty="0"/>
                <a:t>Τυπικό μοντέλο</a:t>
              </a:r>
              <a:endParaRPr lang="nl-NL" sz="2800" dirty="0"/>
            </a:p>
          </p:txBody>
        </p:sp>
        <p:graphicFrame>
          <p:nvGraphicFramePr>
            <p:cNvPr id="1070080" name="Object 1024"/>
            <p:cNvGraphicFramePr>
              <a:graphicFrameLocks noChangeAspect="1"/>
            </p:cNvGraphicFramePr>
            <p:nvPr/>
          </p:nvGraphicFramePr>
          <p:xfrm>
            <a:off x="4464" y="576"/>
            <a:ext cx="1008" cy="3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" name="Equation" r:id="rId3" imgW="1028520" imgH="393480" progId="Equation.3">
                    <p:embed/>
                  </p:oleObj>
                </mc:Choice>
                <mc:Fallback>
                  <p:oleObj name="Equation" r:id="rId3" imgW="102852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64" y="576"/>
                          <a:ext cx="1008" cy="38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069078" name="Picture 1046" descr="mannerschoko-groo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24200" y="5943600"/>
            <a:ext cx="1524000" cy="5194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7091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9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9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9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9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9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9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9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9060" grpId="0" animBg="1" autoUpdateAnimBg="0"/>
      <p:bldP spid="1069061" grpId="0" animBg="1" autoUpdateAnimBg="0"/>
      <p:bldP spid="1069063" grpId="0" animBg="1"/>
      <p:bldP spid="1069064" grpId="0" animBg="1"/>
      <p:bldP spid="1069065" grpId="0" autoUpdateAnimBg="0"/>
      <p:bldP spid="1069066" grpId="0" autoUpdateAnimBg="0"/>
      <p:bldP spid="1069073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εξέλιξη των μαθηματικών μοντέλων που κατασκευάζουν μόνοι τους οι μαθητές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81000" y="2514600"/>
            <a:ext cx="8382000" cy="2895600"/>
          </a:xfrm>
        </p:spPr>
        <p:txBody>
          <a:bodyPr/>
          <a:lstStyle/>
          <a:p>
            <a:r>
              <a:rPr lang="el-GR" dirty="0"/>
              <a:t>Η ιδέα είναι να εμπλακούν οι μαθητές σε δραστηριότητες στις οποίες να κατασκευάσουν τα δικά τους μοντέλα </a:t>
            </a:r>
            <a:r>
              <a:rPr lang="el-GR" b="1" dirty="0"/>
              <a:t>που μπορούν στη συνέχεια να γενικευτούν </a:t>
            </a:r>
            <a:r>
              <a:rPr lang="el-GR" dirty="0"/>
              <a:t>και </a:t>
            </a:r>
            <a:r>
              <a:rPr lang="el-GR" b="1" dirty="0"/>
              <a:t>να εξελιχθούν </a:t>
            </a:r>
            <a:r>
              <a:rPr lang="el-GR" dirty="0"/>
              <a:t>σε </a:t>
            </a:r>
            <a:r>
              <a:rPr lang="el-GR" b="1" dirty="0">
                <a:solidFill>
                  <a:srgbClr val="00B050"/>
                </a:solidFill>
              </a:rPr>
              <a:t>μαθηματικές οντότητες/αντικείμενα</a:t>
            </a:r>
            <a:r>
              <a:rPr lang="en-US" dirty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209801"/>
            <a:ext cx="4002156" cy="2825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1219200"/>
            <a:ext cx="2524125" cy="1703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3276600"/>
            <a:ext cx="2667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5" cstate="print"/>
          <a:srcRect t="7585"/>
          <a:stretch>
            <a:fillRect/>
          </a:stretch>
        </p:blipFill>
        <p:spPr bwMode="auto">
          <a:xfrm>
            <a:off x="5638800" y="4953000"/>
            <a:ext cx="257907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1 - Τίτλος"/>
          <p:cNvSpPr txBox="1">
            <a:spLocks/>
          </p:cNvSpPr>
          <p:nvPr/>
        </p:nvSpPr>
        <p:spPr>
          <a:xfrm>
            <a:off x="381000" y="228600"/>
            <a:ext cx="5105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200" b="1" dirty="0">
                <a:latin typeface="+mj-lt"/>
                <a:ea typeface="+mj-ea"/>
                <a:cs typeface="+mj-cs"/>
              </a:rPr>
              <a:t>Μοντέλα διαίρεσης που κατασκεύασαν μαθητές</a:t>
            </a:r>
            <a:endParaRPr kumimoji="0" lang="el-G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1 - Τίτλος"/>
          <p:cNvSpPr txBox="1">
            <a:spLocks/>
          </p:cNvSpPr>
          <p:nvPr/>
        </p:nvSpPr>
        <p:spPr>
          <a:xfrm>
            <a:off x="914400" y="1210019"/>
            <a:ext cx="31242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Το πρόβλημα (</a:t>
            </a:r>
            <a:r>
              <a:rPr kumimoji="0" lang="el-GR" sz="32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οι μαθητές</a:t>
            </a:r>
            <a:r>
              <a:rPr kumimoji="0" lang="el-GR" sz="3200" b="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δεν γνωρίζουν την πράξη της διαίρεσης)</a:t>
            </a:r>
            <a:endParaRPr kumimoji="0" lang="el-GR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- Τίτλος"/>
          <p:cNvSpPr txBox="1">
            <a:spLocks/>
          </p:cNvSpPr>
          <p:nvPr/>
        </p:nvSpPr>
        <p:spPr>
          <a:xfrm>
            <a:off x="5791200" y="179271"/>
            <a:ext cx="30480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Οι απαντήσεις 3 μαθητών</a:t>
            </a:r>
          </a:p>
        </p:txBody>
      </p:sp>
      <p:sp>
        <p:nvSpPr>
          <p:cNvPr id="10" name="1 - Τίτλος">
            <a:extLst>
              <a:ext uri="{FF2B5EF4-FFF2-40B4-BE49-F238E27FC236}">
                <a16:creationId xmlns:a16="http://schemas.microsoft.com/office/drawing/2014/main" xmlns="" id="{27D1C672-723F-4334-9A4A-7CC5807C51E9}"/>
              </a:ext>
            </a:extLst>
          </p:cNvPr>
          <p:cNvSpPr txBox="1">
            <a:spLocks/>
          </p:cNvSpPr>
          <p:nvPr/>
        </p:nvSpPr>
        <p:spPr>
          <a:xfrm>
            <a:off x="366311" y="5715000"/>
            <a:ext cx="5105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πώς θα χαρακτηρίζατε</a:t>
            </a:r>
            <a:r>
              <a:rPr kumimoji="0" lang="el-GR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το 3 μοντέλα διαίρεσης που κατασκεύασαν οι μαθητές;</a:t>
            </a:r>
            <a:endParaRPr kumimoji="0" lang="el-G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2617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152400"/>
            <a:ext cx="8229600" cy="1143000"/>
          </a:xfrm>
        </p:spPr>
        <p:txBody>
          <a:bodyPr/>
          <a:lstStyle/>
          <a:p>
            <a:r>
              <a:rPr lang="en-US" dirty="0"/>
              <a:t> Hans </a:t>
            </a:r>
            <a:r>
              <a:rPr lang="en-US" dirty="0" err="1"/>
              <a:t>Freudenthal</a:t>
            </a:r>
            <a:endParaRPr lang="el-GR" dirty="0"/>
          </a:p>
        </p:txBody>
      </p:sp>
      <p:pic>
        <p:nvPicPr>
          <p:cNvPr id="440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00200"/>
            <a:ext cx="2798763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4114800" y="1143000"/>
            <a:ext cx="4800600" cy="5673687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/>
            <a:r>
              <a:rPr kumimoji="0" lang="el-GR" sz="4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en-US" sz="4500" b="1" dirty="0"/>
              <a:t> </a:t>
            </a:r>
            <a:r>
              <a:rPr lang="en-US" sz="3000" b="1" dirty="0"/>
              <a:t>Hans </a:t>
            </a:r>
            <a:r>
              <a:rPr lang="en-US" sz="3000" b="1" dirty="0" err="1"/>
              <a:t>Freudenthal</a:t>
            </a:r>
            <a:r>
              <a:rPr lang="en-US" sz="3000" dirty="0"/>
              <a:t> (1905 – 1990) </a:t>
            </a:r>
            <a:endParaRPr lang="el-GR" sz="3000" dirty="0"/>
          </a:p>
          <a:p>
            <a:pPr marL="342900" lvl="0" indent="-342900"/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	</a:t>
            </a:r>
          </a:p>
          <a:p>
            <a:pPr marL="342900" lvl="0" indent="-342900"/>
            <a:r>
              <a:rPr lang="el-GR" sz="3000" dirty="0"/>
              <a:t>	</a:t>
            </a: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Ολλανδός μαθηματικός που γεννήθηκε στη Γερμανία. </a:t>
            </a:r>
          </a:p>
          <a:p>
            <a:pPr marL="342900" lvl="0" indent="-342900"/>
            <a:r>
              <a:rPr lang="el-GR" sz="3000" dirty="0"/>
              <a:t>	</a:t>
            </a:r>
          </a:p>
          <a:p>
            <a:pPr marL="342900" lvl="0" indent="-342900"/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	Η συμβολή του ήταν σημαντική στην αλγεβρική τοπολογία αλλά έδειξε και ιδιαίτερο ενδιαφέρον για τη λογοτεχνία, τη φιλοσοφία, την ιστορία και την διδασκαλία</a:t>
            </a:r>
            <a:r>
              <a:rPr kumimoji="0" lang="el-GR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</a:t>
            </a: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των μαθηματικών.</a:t>
            </a:r>
          </a:p>
          <a:p>
            <a:pPr marL="342900" lvl="0" indent="-342900"/>
            <a:r>
              <a:rPr lang="el-GR" sz="3000" dirty="0"/>
              <a:t>	</a:t>
            </a:r>
          </a:p>
          <a:p>
            <a:pPr marL="342900" lvl="0" indent="-342900"/>
            <a:r>
              <a:rPr lang="el-GR" sz="3000" dirty="0"/>
              <a:t>	Θεωρείται ο εμπνευστής και θεμελιωτής της </a:t>
            </a:r>
            <a:r>
              <a:rPr lang="el-GR" sz="3000" b="1" dirty="0"/>
              <a:t>Ρεαλιστικής Μαθηματικής Εκπαίδευσης </a:t>
            </a:r>
            <a:r>
              <a:rPr lang="en-US" sz="3000" b="1" dirty="0"/>
              <a:t>(Realistic Mathematics Education- RME) </a:t>
            </a:r>
            <a:r>
              <a:rPr lang="el-GR" sz="3000" dirty="0"/>
              <a:t>ή των </a:t>
            </a:r>
            <a:r>
              <a:rPr lang="el-GR" sz="3000" b="1" dirty="0"/>
              <a:t>Ρεαλιστικών Μαθηματικών</a:t>
            </a:r>
          </a:p>
          <a:p>
            <a:pPr marL="342900" lvl="0" indent="-342900"/>
            <a:r>
              <a:rPr lang="el-GR" sz="2900" dirty="0">
                <a:solidFill>
                  <a:srgbClr val="00B050"/>
                </a:solidFill>
              </a:rPr>
              <a:t>	</a:t>
            </a:r>
          </a:p>
          <a:p>
            <a:pPr marL="342900" lvl="0" indent="-342900" algn="ctr"/>
            <a:r>
              <a:rPr lang="el-GR" sz="3000" i="1" dirty="0"/>
              <a:t>	</a:t>
            </a:r>
            <a:r>
              <a:rPr lang="el-GR" sz="3000" b="1" i="1" dirty="0">
                <a:solidFill>
                  <a:srgbClr val="0070C0"/>
                </a:solidFill>
              </a:rPr>
              <a:t>Διδασκαλία των μαθηματικών μέσα από ρεαλιστικές καταστάσεις – καταστάσεις που έχουν νόημα για τους μαθητές</a:t>
            </a:r>
          </a:p>
          <a:p>
            <a:pPr marL="342900" lvl="0" indent="-342900">
              <a:spcBef>
                <a:spcPct val="20000"/>
              </a:spcBef>
            </a:pPr>
            <a:endParaRPr kumimoji="0" lang="el-GR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457200" y="5715000"/>
            <a:ext cx="274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Mathematics starting at, and staying within, reality”</a:t>
            </a:r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304800"/>
            <a:ext cx="6096000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Πλαίσιο </a:t>
            </a:r>
            <a:r>
              <a:rPr lang="el-GR" b="1" dirty="0">
                <a:solidFill>
                  <a:srgbClr val="00B050"/>
                </a:solidFill>
              </a:rPr>
              <a:t>και</a:t>
            </a:r>
            <a:r>
              <a:rPr lang="el-GR" dirty="0"/>
              <a:t> μαθηματικά μοντέλα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r>
              <a:rPr lang="el-GR" b="1" dirty="0"/>
              <a:t>Ένα</a:t>
            </a:r>
            <a:r>
              <a:rPr lang="el-GR" dirty="0"/>
              <a:t> </a:t>
            </a:r>
            <a:r>
              <a:rPr lang="el-GR" b="1" dirty="0"/>
              <a:t>μοντέλο συνδέεται ή αναδύεται από ένα πλαίσιο</a:t>
            </a:r>
            <a:r>
              <a:rPr lang="el-GR" dirty="0"/>
              <a:t>. Αρχικά μπορεί να είναι μια εικόνα που συνδέεται με το πλαίσιο. Αργότερα, ωστόσο, αυτά τα μοντέλα γίνονται πιο εξελιγμένα μαθηματικά εργαλεία όπως η γραμμή αριθμών, οι πίνακες αναφορών κλπ. </a:t>
            </a:r>
          </a:p>
          <a:p>
            <a:r>
              <a:rPr lang="el-GR" dirty="0"/>
              <a:t>Τα μοντέλα </a:t>
            </a:r>
            <a:r>
              <a:rPr lang="el-GR" b="1" dirty="0"/>
              <a:t>γεφυρώνουν το χάσμα μεταξύ του άτυπου και του τυπικού </a:t>
            </a:r>
            <a:r>
              <a:rPr lang="el-GR" dirty="0"/>
              <a:t>και έτσι οι εκπαιδευτικοί αισθάνονται λιγότερη πίεση για να αντικαταστήσουν την ανεπίσημη γνώση των μαθητών τους με τυπικές μαθηματικές διαδικασίες. </a:t>
            </a:r>
          </a:p>
          <a:p>
            <a:r>
              <a:rPr lang="el-GR" dirty="0"/>
              <a:t>Τα μοντέλα επιτρέπουν επίσης στους μαθητές να εργάζονται σε </a:t>
            </a:r>
            <a:r>
              <a:rPr lang="el-GR" b="1" dirty="0"/>
              <a:t>διαφορετικά επίπεδα αφαίρεσης</a:t>
            </a:r>
            <a:r>
              <a:rPr lang="el-GR" dirty="0"/>
              <a:t>,.</a:t>
            </a:r>
          </a:p>
          <a:p>
            <a:r>
              <a:rPr lang="el-GR" dirty="0"/>
              <a:t>Ένα σημαντικό μέρος της μαθηματικής ανάπτυξης ενός μαθητή είναι η αναγνώριση ότι το ίδιο μοντέλο μπορεί να χρησιμοποιηθεί σε διάφορες καταστάσεις και να δομηθούν λύσεις σε πολλά είδη προβλημάτων.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t="20268"/>
          <a:stretch>
            <a:fillRect/>
          </a:stretch>
        </p:blipFill>
        <p:spPr bwMode="auto">
          <a:xfrm>
            <a:off x="6629401" y="152400"/>
            <a:ext cx="2133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Autofit/>
          </a:bodyPr>
          <a:lstStyle/>
          <a:p>
            <a:r>
              <a:rPr lang="el-GR" sz="1600" dirty="0" err="1"/>
              <a:t>Κολέζα</a:t>
            </a:r>
            <a:r>
              <a:rPr lang="el-GR" sz="1600" dirty="0"/>
              <a:t>, Ε. (2000). </a:t>
            </a:r>
            <a:r>
              <a:rPr lang="el-GR" sz="1600" i="1" dirty="0"/>
              <a:t>Γνωσιολογική και Διδακτική προσέγγιση των Στοιχειωδών Εννοιών</a:t>
            </a:r>
            <a:r>
              <a:rPr lang="el-GR" sz="1600" dirty="0"/>
              <a:t>. </a:t>
            </a:r>
            <a:r>
              <a:rPr lang="el-GR" sz="1600" dirty="0" err="1"/>
              <a:t>Leader</a:t>
            </a:r>
            <a:r>
              <a:rPr lang="el-GR" sz="1600" dirty="0"/>
              <a:t> </a:t>
            </a:r>
            <a:r>
              <a:rPr lang="el-GR" sz="1600" dirty="0" err="1"/>
              <a:t>Books</a:t>
            </a:r>
            <a:r>
              <a:rPr lang="el-GR" sz="1600" dirty="0"/>
              <a:t>, Αθήνα.</a:t>
            </a:r>
          </a:p>
          <a:p>
            <a:r>
              <a:rPr lang="en-US" sz="1600" dirty="0"/>
              <a:t>Gravemeijer, K. &amp; Doorman, D. (1999). Context problems in Realistic Mathematics Education: A calculus course as an example. </a:t>
            </a:r>
            <a:r>
              <a:rPr lang="en-US" sz="1600" i="1" dirty="0"/>
              <a:t>Educational Studies in Mathematics 39, </a:t>
            </a:r>
            <a:r>
              <a:rPr lang="el-GR" sz="1600" dirty="0"/>
              <a:t>111–129.</a:t>
            </a:r>
            <a:endParaRPr lang="en-US" sz="1600" dirty="0"/>
          </a:p>
          <a:p>
            <a:r>
              <a:rPr lang="en-US" sz="1600" dirty="0" err="1"/>
              <a:t>Gravemeijer</a:t>
            </a:r>
            <a:r>
              <a:rPr lang="en-US" sz="1600" dirty="0"/>
              <a:t>, K., &amp; </a:t>
            </a:r>
            <a:r>
              <a:rPr lang="en-US" sz="1600" dirty="0" err="1"/>
              <a:t>Terwel</a:t>
            </a:r>
            <a:r>
              <a:rPr lang="en-US" sz="1600" dirty="0"/>
              <a:t>, J. (2000). Hans </a:t>
            </a:r>
            <a:r>
              <a:rPr lang="en-US" sz="1600" dirty="0" err="1"/>
              <a:t>Freudenthal</a:t>
            </a:r>
            <a:r>
              <a:rPr lang="en-US" sz="1600" dirty="0"/>
              <a:t>: a mathematician on didactics and curriculum theory. </a:t>
            </a:r>
            <a:r>
              <a:rPr lang="en-US" sz="1600" i="1" dirty="0"/>
              <a:t>Journal of curriculum studies</a:t>
            </a:r>
            <a:r>
              <a:rPr lang="en-US" sz="1600" dirty="0"/>
              <a:t>, </a:t>
            </a:r>
            <a:r>
              <a:rPr lang="en-US" sz="1600" i="1" dirty="0"/>
              <a:t>32</a:t>
            </a:r>
            <a:r>
              <a:rPr lang="en-US" sz="1600" dirty="0"/>
              <a:t>(6), 777-796. Shannon, A. (2007) Task context and assessment. </a:t>
            </a:r>
            <a:r>
              <a:rPr lang="en-US" sz="1600" i="1" dirty="0"/>
              <a:t>In </a:t>
            </a:r>
            <a:r>
              <a:rPr lang="en-US" sz="1600" i="1" dirty="0" err="1"/>
              <a:t>Schoelfeld</a:t>
            </a:r>
            <a:r>
              <a:rPr lang="en-US" sz="1600" i="1" dirty="0"/>
              <a:t>, A. (Ed.), Assessing Mathematical Proficiency</a:t>
            </a:r>
            <a:r>
              <a:rPr lang="en-US" sz="1600" dirty="0"/>
              <a:t>. Cambridge, CUP. </a:t>
            </a:r>
          </a:p>
          <a:p>
            <a:r>
              <a:rPr lang="en-US" sz="1600" dirty="0" err="1"/>
              <a:t>Treffers</a:t>
            </a:r>
            <a:r>
              <a:rPr lang="en-US" sz="1600" dirty="0"/>
              <a:t>, A. (1987). Three Dimensions. A Model of Goal and Theory Description in Mathematics</a:t>
            </a:r>
            <a:r>
              <a:rPr lang="el-GR" sz="1600" dirty="0"/>
              <a:t> </a:t>
            </a:r>
            <a:r>
              <a:rPr lang="en-US" sz="1600" dirty="0"/>
              <a:t>Instruction – the </a:t>
            </a:r>
            <a:r>
              <a:rPr lang="en-US" sz="1600" dirty="0" err="1"/>
              <a:t>Wiskobas</a:t>
            </a:r>
            <a:r>
              <a:rPr lang="en-US" sz="1600" dirty="0"/>
              <a:t> Project. Dordrecht: </a:t>
            </a:r>
            <a:r>
              <a:rPr lang="en-US" sz="1600" dirty="0" err="1"/>
              <a:t>Reidel</a:t>
            </a:r>
            <a:r>
              <a:rPr lang="en-US" sz="1600" dirty="0"/>
              <a:t> Publishing Company.</a:t>
            </a:r>
          </a:p>
          <a:p>
            <a:r>
              <a:rPr lang="en-US" sz="1600" dirty="0" err="1"/>
              <a:t>Treffers</a:t>
            </a:r>
            <a:r>
              <a:rPr lang="en-US" sz="1600" dirty="0"/>
              <a:t>, A. (1991). Realistic mathematics education in the Netherlands 1980-1990. In L. </a:t>
            </a:r>
            <a:r>
              <a:rPr lang="en-US" sz="1600" dirty="0" err="1"/>
              <a:t>Streefland</a:t>
            </a:r>
            <a:r>
              <a:rPr lang="el-GR" sz="1600" dirty="0"/>
              <a:t> </a:t>
            </a:r>
            <a:r>
              <a:rPr lang="en-US" sz="1600" dirty="0"/>
              <a:t>(ed.), Realistic Mathematics Education in Primary School. Utrecht: CD-ß Press / </a:t>
            </a:r>
            <a:r>
              <a:rPr lang="en-US" sz="1600" dirty="0" err="1"/>
              <a:t>Freudenthal</a:t>
            </a:r>
            <a:r>
              <a:rPr lang="el-GR" sz="1600" dirty="0"/>
              <a:t> </a:t>
            </a:r>
            <a:r>
              <a:rPr lang="en-US" sz="1600" dirty="0"/>
              <a:t>Institute, Utrecht University. </a:t>
            </a:r>
            <a:endParaRPr lang="el-GR" sz="1600" dirty="0"/>
          </a:p>
          <a:p>
            <a:r>
              <a:rPr lang="en-US" sz="1600" dirty="0"/>
              <a:t>Van den </a:t>
            </a:r>
            <a:r>
              <a:rPr lang="en-US" sz="1600" dirty="0" err="1"/>
              <a:t>Heuvel-Panhuizen</a:t>
            </a:r>
            <a:r>
              <a:rPr lang="en-US" sz="1600" dirty="0"/>
              <a:t>, M. (2000). Mathematics education in the</a:t>
            </a:r>
            <a:r>
              <a:rPr lang="el-GR" sz="1600" dirty="0"/>
              <a:t> </a:t>
            </a:r>
            <a:r>
              <a:rPr lang="en-US" sz="1600" dirty="0"/>
              <a:t>Netherlands: A guided tour. </a:t>
            </a:r>
            <a:r>
              <a:rPr lang="en-US" sz="1600" i="1" dirty="0" err="1"/>
              <a:t>Freudenthal</a:t>
            </a:r>
            <a:r>
              <a:rPr lang="en-US" sz="1600" i="1" dirty="0"/>
              <a:t> Institute </a:t>
            </a:r>
            <a:r>
              <a:rPr lang="en-US" sz="1600" i="1" dirty="0" err="1"/>
              <a:t>Cd-rom</a:t>
            </a:r>
            <a:r>
              <a:rPr lang="en-US" sz="1600" i="1" dirty="0"/>
              <a:t> for ICME9. Utrecht: Utrecht University. </a:t>
            </a:r>
            <a:r>
              <a:rPr lang="id-ID" sz="1600" dirty="0"/>
              <a:t>Freudenthal, H. </a:t>
            </a:r>
            <a:r>
              <a:rPr lang="el-GR" sz="1600" dirty="0"/>
              <a:t>(</a:t>
            </a:r>
            <a:r>
              <a:rPr lang="id-ID" sz="1600" dirty="0"/>
              <a:t>1991</a:t>
            </a:r>
            <a:r>
              <a:rPr lang="el-GR" sz="1600" dirty="0"/>
              <a:t>).</a:t>
            </a:r>
            <a:r>
              <a:rPr lang="id-ID" sz="1600" dirty="0"/>
              <a:t> </a:t>
            </a:r>
            <a:r>
              <a:rPr lang="id-ID" sz="1600" i="1" dirty="0"/>
              <a:t>Revisiting Mathematics Education. China Lectures</a:t>
            </a:r>
            <a:r>
              <a:rPr lang="id-ID" sz="1600" dirty="0"/>
              <a:t>, Kluwer Academic Publishers, Dordrecht, The Netherlands.</a:t>
            </a:r>
            <a:endParaRPr lang="el-GR" sz="1600" dirty="0"/>
          </a:p>
          <a:p>
            <a:r>
              <a:rPr lang="nl-NL" sz="1600" dirty="0"/>
              <a:t>Van den Heuvel-Panhuizen, M., &amp; Drijvers, P. (2014).</a:t>
            </a:r>
            <a:r>
              <a:rPr lang="el-GR" sz="1600" dirty="0"/>
              <a:t> </a:t>
            </a:r>
            <a:r>
              <a:rPr lang="en-US" sz="1600" dirty="0"/>
              <a:t>Realistic Mathematics Education. In S. </a:t>
            </a:r>
            <a:r>
              <a:rPr lang="en-US" sz="1600" dirty="0" err="1"/>
              <a:t>Lerman</a:t>
            </a:r>
            <a:r>
              <a:rPr lang="en-US" sz="1600" dirty="0"/>
              <a:t> (Ed.),</a:t>
            </a:r>
            <a:r>
              <a:rPr lang="el-GR" sz="1600" dirty="0"/>
              <a:t> </a:t>
            </a:r>
            <a:r>
              <a:rPr lang="en-US" sz="1600" i="1" dirty="0"/>
              <a:t>Encyclopedia of Mathematics Education (pp. 521-525).</a:t>
            </a:r>
            <a:r>
              <a:rPr lang="el-GR" sz="1600" i="1" dirty="0"/>
              <a:t> </a:t>
            </a:r>
            <a:r>
              <a:rPr lang="en-US" sz="1600" dirty="0"/>
              <a:t>Dordrecht, Heidelberg, New York, London: Springer.</a:t>
            </a:r>
            <a:endParaRPr lang="id-ID" sz="1600" dirty="0"/>
          </a:p>
          <a:p>
            <a:pPr>
              <a:buNone/>
            </a:pPr>
            <a:endParaRPr lang="el-GR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κριτική του στην ανάπτυξη των ΠΣ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l-GR" sz="4400" dirty="0"/>
              <a:t>η </a:t>
            </a:r>
            <a:r>
              <a:rPr lang="el-GR" sz="4400" b="1" dirty="0"/>
              <a:t>κριτική του στα παραδοσιακά ΠΣ. </a:t>
            </a:r>
          </a:p>
          <a:p>
            <a:pPr lvl="1"/>
            <a:r>
              <a:rPr lang="el-GR" sz="4000" dirty="0"/>
              <a:t>Αγωνίστηκε έντονα εναντίον διδακτικών πρακτικών όπου </a:t>
            </a:r>
            <a:r>
              <a:rPr lang="el-GR" sz="4000" b="1" dirty="0"/>
              <a:t>τα τελικά αποτελέσματα </a:t>
            </a:r>
            <a:r>
              <a:rPr lang="el-GR" sz="4000" dirty="0"/>
              <a:t>του έργου των επιστημόνων μαθηματικών </a:t>
            </a:r>
            <a:r>
              <a:rPr lang="el-GR" sz="4000" b="1" dirty="0"/>
              <a:t>λαμβάνονταν ως σημεία εκκίνησης </a:t>
            </a:r>
            <a:r>
              <a:rPr lang="el-GR" sz="4000" dirty="0"/>
              <a:t>για την εκπαίδευση των μαθηματικών στο σχολείο.</a:t>
            </a:r>
            <a:endParaRPr lang="en-US" sz="40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l-GR" sz="4000" dirty="0"/>
              <a:t> </a:t>
            </a:r>
            <a:r>
              <a:rPr lang="el-GR" sz="3600" dirty="0"/>
              <a:t>Θεωρούσε ότι αυτό αφαιρεί από τον μαθητή τη δυνατότητα να προσπαθήσει να ανακαλύψει κάτι μόνος του</a:t>
            </a:r>
            <a:r>
              <a:rPr lang="el-GR" sz="3600" i="1" dirty="0"/>
              <a:t>. </a:t>
            </a:r>
          </a:p>
          <a:p>
            <a:pPr lvl="1"/>
            <a:endParaRPr lang="el-GR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</a:t>
            </a:r>
            <a:r>
              <a:rPr lang="el-GR" dirty="0" err="1"/>
              <a:t>αντι</a:t>
            </a:r>
            <a:r>
              <a:rPr lang="el-GR" dirty="0"/>
              <a:t>-διδακτική αναστροφή (</a:t>
            </a:r>
            <a:r>
              <a:rPr lang="en-US" dirty="0"/>
              <a:t>anti-didactic inversion)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l-GR" sz="3100" dirty="0"/>
              <a:t>Παραδοσιακή διδασκαλία: </a:t>
            </a:r>
            <a:r>
              <a:rPr lang="el-GR" sz="3100" b="1" dirty="0">
                <a:solidFill>
                  <a:srgbClr val="FFC000"/>
                </a:solidFill>
              </a:rPr>
              <a:t>Η διδακτική αναστροφή </a:t>
            </a:r>
            <a:r>
              <a:rPr lang="el-GR" sz="3100" dirty="0"/>
              <a:t>της ιστορικής πορείας και εξέλιξης των Μαθηματικών, </a:t>
            </a:r>
            <a:r>
              <a:rPr lang="el-GR" sz="3100" dirty="0">
                <a:solidFill>
                  <a:srgbClr val="7030A0"/>
                </a:solidFill>
              </a:rPr>
              <a:t>όπου το </a:t>
            </a:r>
            <a:r>
              <a:rPr lang="el-GR" sz="3100" b="1" dirty="0">
                <a:solidFill>
                  <a:srgbClr val="7030A0"/>
                </a:solidFill>
              </a:rPr>
              <a:t>τέλος των αποτελεσμάτων </a:t>
            </a:r>
            <a:r>
              <a:rPr lang="el-GR" sz="3100" dirty="0">
                <a:solidFill>
                  <a:srgbClr val="7030A0"/>
                </a:solidFill>
              </a:rPr>
              <a:t>που προέκυψαν από την εργασία μεγάλων Μαθηματικών στο πέρασμα των αιώνω</a:t>
            </a:r>
            <a:r>
              <a:rPr lang="el-GR" sz="3100" dirty="0"/>
              <a:t>ν </a:t>
            </a:r>
            <a:r>
              <a:rPr lang="el-GR" sz="3100" dirty="0">
                <a:solidFill>
                  <a:srgbClr val="0070C0"/>
                </a:solidFill>
              </a:rPr>
              <a:t>αποτελεί </a:t>
            </a:r>
            <a:r>
              <a:rPr lang="el-GR" sz="3100" b="1" dirty="0">
                <a:solidFill>
                  <a:srgbClr val="0070C0"/>
                </a:solidFill>
              </a:rPr>
              <a:t>την αφετηρία </a:t>
            </a:r>
            <a:r>
              <a:rPr lang="el-GR" sz="3100" dirty="0">
                <a:solidFill>
                  <a:srgbClr val="0070C0"/>
                </a:solidFill>
              </a:rPr>
              <a:t>της διδασκαλίας των μαθηματικών </a:t>
            </a:r>
            <a:r>
              <a:rPr lang="el-GR" sz="3100" dirty="0">
                <a:solidFill>
                  <a:srgbClr val="00B050"/>
                </a:solidFill>
              </a:rPr>
              <a:t>. </a:t>
            </a:r>
          </a:p>
          <a:p>
            <a:pPr lvl="1"/>
            <a:r>
              <a:rPr lang="el-GR" sz="3100" dirty="0"/>
              <a:t>Για αυτό την ονόμασε </a:t>
            </a:r>
            <a:r>
              <a:rPr lang="el-GR" sz="3100" b="1" dirty="0">
                <a:solidFill>
                  <a:schemeClr val="accent6">
                    <a:lumMod val="50000"/>
                  </a:schemeClr>
                </a:solidFill>
              </a:rPr>
              <a:t>αντί-διδακτική αναστροφή.</a:t>
            </a:r>
          </a:p>
          <a:p>
            <a:r>
              <a:rPr lang="el-GR" sz="3100" dirty="0"/>
              <a:t>Ως εναλλακτική λύση υποστήριξε</a:t>
            </a:r>
          </a:p>
          <a:p>
            <a:pPr lvl="1"/>
            <a:r>
              <a:rPr lang="el-GR" sz="3100" dirty="0">
                <a:solidFill>
                  <a:srgbClr val="00B050"/>
                </a:solidFill>
              </a:rPr>
              <a:t>ότι η εκπαίδευση των μαθηματικών θα πρέπει να λάβει ως σημείο εκκίνησης τη </a:t>
            </a:r>
            <a:r>
              <a:rPr lang="el-GR" sz="3100" b="1" dirty="0">
                <a:solidFill>
                  <a:srgbClr val="00B050"/>
                </a:solidFill>
              </a:rPr>
              <a:t>δραστηριότητα των μαθητών </a:t>
            </a:r>
            <a:r>
              <a:rPr lang="el-GR" sz="3100" dirty="0">
                <a:solidFill>
                  <a:srgbClr val="00B050"/>
                </a:solidFill>
              </a:rPr>
              <a:t>και </a:t>
            </a:r>
            <a:r>
              <a:rPr lang="el-GR" sz="3100" b="1" dirty="0">
                <a:solidFill>
                  <a:srgbClr val="00B050"/>
                </a:solidFill>
              </a:rPr>
              <a:t>όχι </a:t>
            </a:r>
            <a:r>
              <a:rPr lang="el-GR" sz="3100" dirty="0">
                <a:solidFill>
                  <a:srgbClr val="00B050"/>
                </a:solidFill>
              </a:rPr>
              <a:t>τα μαθηματικά </a:t>
            </a:r>
            <a:r>
              <a:rPr lang="el-GR" sz="3100" b="1" dirty="0">
                <a:solidFill>
                  <a:srgbClr val="00B050"/>
                </a:solidFill>
              </a:rPr>
              <a:t>ως ένα έτοιμο/ολοκληρωμένο σύστημα γνώσης</a:t>
            </a:r>
            <a:r>
              <a:rPr lang="el-GR" sz="3100" dirty="0">
                <a:solidFill>
                  <a:srgbClr val="00B050"/>
                </a:solidFill>
              </a:rPr>
              <a:t>. </a:t>
            </a:r>
          </a:p>
          <a:p>
            <a:pPr lvl="1"/>
            <a:r>
              <a:rPr lang="el-GR" sz="3100" dirty="0">
                <a:solidFill>
                  <a:srgbClr val="00B050"/>
                </a:solidFill>
              </a:rPr>
              <a:t>Ανέφερε ότι οι μαθητές μπορούν να </a:t>
            </a:r>
            <a:r>
              <a:rPr lang="el-GR" sz="3100" b="1" dirty="0" err="1">
                <a:solidFill>
                  <a:srgbClr val="00B050"/>
                </a:solidFill>
              </a:rPr>
              <a:t>επανεφεύρουν</a:t>
            </a:r>
            <a:r>
              <a:rPr lang="el-GR" sz="3100" b="1" dirty="0">
                <a:solidFill>
                  <a:srgbClr val="00B050"/>
                </a:solidFill>
              </a:rPr>
              <a:t> μαθηματικές έννοιες </a:t>
            </a:r>
            <a:r>
              <a:rPr lang="el-GR" sz="3100" dirty="0">
                <a:solidFill>
                  <a:srgbClr val="00B050"/>
                </a:solidFill>
              </a:rPr>
              <a:t>που έχουν αναπτυχθεί στους αιώνες.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65624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3400" y="304800"/>
            <a:ext cx="8305800" cy="6096000"/>
          </a:xfrm>
        </p:spPr>
        <p:txBody>
          <a:bodyPr>
            <a:normAutofit fontScale="70000" lnSpcReduction="20000"/>
          </a:bodyPr>
          <a:lstStyle/>
          <a:p>
            <a:r>
              <a:rPr lang="el-GR" sz="4400" dirty="0"/>
              <a:t>Ο </a:t>
            </a:r>
            <a:r>
              <a:rPr lang="en-US" sz="4400" b="1" dirty="0"/>
              <a:t> Hans </a:t>
            </a:r>
            <a:r>
              <a:rPr lang="en-US" sz="4400" b="1" dirty="0" err="1"/>
              <a:t>Freudenthal</a:t>
            </a:r>
            <a:r>
              <a:rPr lang="en-US" sz="4400" dirty="0"/>
              <a:t> </a:t>
            </a:r>
            <a:r>
              <a:rPr lang="el-GR" sz="4400" dirty="0"/>
              <a:t>θεωρούσε ότι τα μαθηματικά πρέπει να συνδέονται με την πραγματικότητα, να αναπτύσσονται και να μένουν κοντά στην εμπειρία των μαθητών. </a:t>
            </a:r>
          </a:p>
          <a:p>
            <a:r>
              <a:rPr lang="el-GR" sz="4400" dirty="0"/>
              <a:t>Υποστήριξε ό</a:t>
            </a:r>
            <a:r>
              <a:rPr lang="el-GR" sz="4500" dirty="0"/>
              <a:t>τι τα μαθήματα των μαθηματικών πρέπει να δώσουν στους μαθητές την ευκαιρία να </a:t>
            </a:r>
            <a:r>
              <a:rPr lang="el-GR" sz="4500" b="1" dirty="0" err="1">
                <a:solidFill>
                  <a:srgbClr val="00B050"/>
                </a:solidFill>
              </a:rPr>
              <a:t>επανεφεύρουν</a:t>
            </a:r>
            <a:r>
              <a:rPr lang="el-GR" sz="4500" dirty="0">
                <a:solidFill>
                  <a:srgbClr val="00B050"/>
                </a:solidFill>
              </a:rPr>
              <a:t> τ</a:t>
            </a:r>
            <a:r>
              <a:rPr lang="el-GR" sz="4500" dirty="0"/>
              <a:t>α μαθηματικά</a:t>
            </a:r>
          </a:p>
          <a:p>
            <a:pPr lvl="2"/>
            <a:r>
              <a:rPr lang="el-GR" sz="3400" dirty="0"/>
              <a:t>όπου οι μαθητές μπορούν να βιώσουν μια παρόμοια διαδικασία σε σύγκριση με τη διαδικασία με την οποία εφευρέθηκαν τα μαθηματικά. </a:t>
            </a:r>
          </a:p>
          <a:p>
            <a:pPr lvl="2"/>
            <a:r>
              <a:rPr lang="el-GR" sz="3400" dirty="0"/>
              <a:t>Η διεργασία της </a:t>
            </a:r>
            <a:r>
              <a:rPr lang="el-GR" sz="3400" b="1" dirty="0" err="1"/>
              <a:t>επαν</a:t>
            </a:r>
            <a:r>
              <a:rPr lang="el-GR" sz="3400" b="1" dirty="0"/>
              <a:t>-εφεύρεσης</a:t>
            </a:r>
            <a:r>
              <a:rPr lang="el-GR" sz="3400" dirty="0"/>
              <a:t> σχετίζεται με τα βήματα των μαθητών στη διαδικασία της μάθησης. </a:t>
            </a:r>
          </a:p>
          <a:p>
            <a:pPr lvl="2"/>
            <a:r>
              <a:rPr lang="el-GR" sz="3400" dirty="0"/>
              <a:t>Επιπλέον, η αρχή της </a:t>
            </a:r>
            <a:r>
              <a:rPr lang="el-GR" sz="3400" b="1" dirty="0" err="1"/>
              <a:t>επαν</a:t>
            </a:r>
            <a:r>
              <a:rPr lang="el-GR" sz="3400" b="1" dirty="0"/>
              <a:t>-εφεύρεσης </a:t>
            </a:r>
            <a:r>
              <a:rPr lang="el-GR" sz="3400" dirty="0"/>
              <a:t>μπορεί επίσης να εμπνέεται από άτυπες διαδικασίες επίλυσης. </a:t>
            </a:r>
          </a:p>
          <a:p>
            <a:pPr lvl="3"/>
            <a:r>
              <a:rPr lang="el-GR" sz="3000" dirty="0">
                <a:solidFill>
                  <a:srgbClr val="00B050"/>
                </a:solidFill>
              </a:rPr>
              <a:t>Οι άτυπες στρατηγικές των μαθητών συχνά μπορούν να ερμηνευθούν ως το πρώτο βήμα τυπικών μαθηματικών διαδικασιών.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Ρεαλιστική μαθηματική εκπαίδευση (</a:t>
            </a:r>
            <a:r>
              <a:rPr lang="en-US" dirty="0"/>
              <a:t>RME</a:t>
            </a:r>
            <a:r>
              <a:rPr lang="el-GR" dirty="0"/>
              <a:t>) ή </a:t>
            </a:r>
            <a:r>
              <a:rPr lang="el-GR" dirty="0">
                <a:solidFill>
                  <a:srgbClr val="7030A0"/>
                </a:solidFill>
              </a:rPr>
              <a:t>Ρεαλιστικά Μαθηματικά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144963"/>
          </a:xfrm>
        </p:spPr>
        <p:txBody>
          <a:bodyPr>
            <a:normAutofit/>
          </a:bodyPr>
          <a:lstStyle/>
          <a:p>
            <a:r>
              <a:rPr lang="el-GR" dirty="0"/>
              <a:t>Τα Ρεαλιστικά Μαθηματικά (</a:t>
            </a:r>
            <a:r>
              <a:rPr lang="en-US" dirty="0"/>
              <a:t>Realistic Mathematics Education - </a:t>
            </a:r>
            <a:r>
              <a:rPr lang="el-GR" dirty="0"/>
              <a:t>RME) είναι μια θεωρία </a:t>
            </a:r>
            <a:r>
              <a:rPr lang="el-GR" b="1" dirty="0"/>
              <a:t>διδασκαλίας και μάθησης των μαθηματικών που στηρίχτηκε στις </a:t>
            </a:r>
            <a:r>
              <a:rPr lang="el-GR" dirty="0"/>
              <a:t>ιδέες του Freudenthal</a:t>
            </a:r>
            <a:r>
              <a:rPr lang="en-US" dirty="0"/>
              <a:t>. </a:t>
            </a:r>
          </a:p>
          <a:p>
            <a:r>
              <a:rPr lang="el-GR" dirty="0"/>
              <a:t>Ξεκίνησε να εφαρμόζεται στις Κάτω Χώρες.</a:t>
            </a: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54129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Τα ρεαλιστικά μαθηματικά υιοθετούνται και σε άλλες χώρες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 fontScale="85000" lnSpcReduction="10000"/>
          </a:bodyPr>
          <a:lstStyle/>
          <a:p>
            <a:r>
              <a:rPr lang="el-GR" dirty="0"/>
              <a:t>Σε πολλές χώρες αναγνωρίστηκαν χαρακτηριστικά στη μαθηματική τάξη </a:t>
            </a:r>
            <a:r>
              <a:rPr lang="el-GR" dirty="0">
                <a:solidFill>
                  <a:srgbClr val="7030A0"/>
                </a:solidFill>
              </a:rPr>
              <a:t>που δρούσαν ανασταλτικά στην μάθηση. </a:t>
            </a:r>
          </a:p>
          <a:p>
            <a:pPr lvl="1"/>
            <a:r>
              <a:rPr lang="el-GR" dirty="0"/>
              <a:t>Π.χ. οι εκπαιδευτικοί πίστευαν ότι έπρεπε να λένε στους μαθητές το τι πρέπει να κάνουν ή οι μαθητές παρακολουθούσαν τον εκπαιδευτικό να λύνει συγκεκριμένα παραδείγματα και στη συνέχεια έλυναν με τον ίδιο τρόπο τις ασκήσεις που τους δινόταν στην τάξη</a:t>
            </a:r>
            <a:r>
              <a:rPr lang="id-ID" dirty="0"/>
              <a:t>.</a:t>
            </a:r>
            <a:endParaRPr lang="el-GR" dirty="0"/>
          </a:p>
          <a:p>
            <a:r>
              <a:rPr lang="el-GR" dirty="0"/>
              <a:t>Έτσι σε πολλές χώρες (</a:t>
            </a:r>
            <a:r>
              <a:rPr lang="el-GR" i="1" dirty="0"/>
              <a:t>π.χ. Αγγλία, η Γερμανία, η Δανία, η Ισπανία, η Πορτογαλία, η Νότια Αφρική, η Βραζιλία, οι ΗΠΑ, η Ιαπωνία κλπ)</a:t>
            </a:r>
            <a:r>
              <a:rPr lang="el-GR" dirty="0"/>
              <a:t> υιοθετήθηκε η </a:t>
            </a:r>
            <a:r>
              <a:rPr lang="el-GR" b="1" dirty="0">
                <a:solidFill>
                  <a:schemeClr val="accent6">
                    <a:lumMod val="50000"/>
                  </a:schemeClr>
                </a:solidFill>
              </a:rPr>
              <a:t>φιλοσοφία των Ρεαλιστικών Μαθηματικών</a:t>
            </a:r>
          </a:p>
        </p:txBody>
      </p:sp>
    </p:spTree>
    <p:extLst>
      <p:ext uri="{BB962C8B-B14F-4D97-AF65-F5344CB8AC3E}">
        <p14:creationId xmlns:p14="http://schemas.microsoft.com/office/powerpoint/2010/main" val="1580373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Τα ιδιαίτερα χαρακτηριστικά της 	</a:t>
            </a:r>
            <a:r>
              <a:rPr lang="en-US" dirty="0"/>
              <a:t>RME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296400" cy="5257800"/>
          </a:xfrm>
        </p:spPr>
        <p:txBody>
          <a:bodyPr>
            <a:noAutofit/>
          </a:bodyPr>
          <a:lstStyle/>
          <a:p>
            <a:r>
              <a:rPr lang="el-GR" sz="2300" dirty="0"/>
              <a:t>Σημείο εκκίνησης είναι η </a:t>
            </a:r>
            <a:r>
              <a:rPr lang="el-GR" sz="2300" b="1" dirty="0"/>
              <a:t>άτυπη καθημερινή γνώση</a:t>
            </a:r>
            <a:r>
              <a:rPr lang="el-GR" sz="2300" dirty="0"/>
              <a:t> και τα </a:t>
            </a:r>
            <a:r>
              <a:rPr lang="el-GR" sz="2300" b="1" dirty="0"/>
              <a:t>ενδιαφέροντα των μαθητών</a:t>
            </a:r>
          </a:p>
          <a:p>
            <a:r>
              <a:rPr lang="el-GR" sz="2300" dirty="0"/>
              <a:t>ιδιαίτερα χαρακτηριστικά της RME περιλαμβάνουν τα ακόλουθα:</a:t>
            </a:r>
            <a:endParaRPr lang="en-US" sz="2300" dirty="0"/>
          </a:p>
          <a:p>
            <a:pPr lvl="1"/>
            <a:r>
              <a:rPr lang="el-GR" sz="2300" b="1" dirty="0">
                <a:solidFill>
                  <a:srgbClr val="00B050"/>
                </a:solidFill>
              </a:rPr>
              <a:t>προσεκτικά σχεδιασμένα προβλήματα που</a:t>
            </a:r>
            <a:r>
              <a:rPr lang="el-GR" sz="2300" b="1" dirty="0"/>
              <a:t> </a:t>
            </a:r>
            <a:r>
              <a:rPr lang="el-GR" sz="2300" dirty="0"/>
              <a:t>ενθαρρύνουν τους μαθητές να μετακινούνται από άτυπες σε τυπικές στρατηγικές   </a:t>
            </a:r>
          </a:p>
          <a:p>
            <a:pPr lvl="1"/>
            <a:r>
              <a:rPr lang="el-GR" sz="2300" dirty="0"/>
              <a:t>λιγότερη έμφαση σε αλγοριθμικές διαδικασίες και περισσότερη </a:t>
            </a:r>
            <a:r>
              <a:rPr lang="el-GR" sz="2300" b="1" dirty="0">
                <a:solidFill>
                  <a:srgbClr val="00B050"/>
                </a:solidFill>
              </a:rPr>
              <a:t>στην ανάπτυξη της επιχειρηματολογίας </a:t>
            </a:r>
          </a:p>
          <a:p>
            <a:pPr lvl="1"/>
            <a:r>
              <a:rPr lang="el-GR" sz="2300" dirty="0"/>
              <a:t>Ρόλος του εκπαιδευτικού: υποστηρίζει την  </a:t>
            </a:r>
            <a:r>
              <a:rPr lang="el-GR" sz="2300" b="1" dirty="0">
                <a:solidFill>
                  <a:srgbClr val="00B050"/>
                </a:solidFill>
              </a:rPr>
              <a:t>κατευθυνόμενη </a:t>
            </a:r>
            <a:r>
              <a:rPr lang="el-GR" sz="2300" b="1" dirty="0" err="1">
                <a:solidFill>
                  <a:srgbClr val="00B050"/>
                </a:solidFill>
              </a:rPr>
              <a:t>επανεφεύρεσης</a:t>
            </a:r>
            <a:r>
              <a:rPr lang="el-GR" sz="2300" b="1" dirty="0">
                <a:solidFill>
                  <a:srgbClr val="00B050"/>
                </a:solidFill>
              </a:rPr>
              <a:t> </a:t>
            </a:r>
          </a:p>
          <a:p>
            <a:pPr lvl="1"/>
            <a:r>
              <a:rPr lang="el-GR" sz="2300" b="1" dirty="0" err="1">
                <a:solidFill>
                  <a:srgbClr val="00B050"/>
                </a:solidFill>
              </a:rPr>
              <a:t>Μαθηματικοποίηση</a:t>
            </a:r>
            <a:r>
              <a:rPr lang="el-GR" sz="2300" b="1" dirty="0">
                <a:solidFill>
                  <a:srgbClr val="00B050"/>
                </a:solidFill>
              </a:rPr>
              <a:t>: από την άτυπη στην τυπική γνώση </a:t>
            </a:r>
            <a:r>
              <a:rPr lang="el-GR" sz="2300" b="1" dirty="0"/>
              <a:t>- </a:t>
            </a:r>
            <a:r>
              <a:rPr lang="el-GR" sz="2300" dirty="0"/>
              <a:t>θεωρείται μια μακροπρόθεσμη διαδικασία – μέσα από την ανάπτυξη </a:t>
            </a:r>
            <a:r>
              <a:rPr lang="el-GR" sz="2300" b="1" dirty="0">
                <a:solidFill>
                  <a:srgbClr val="00B050"/>
                </a:solidFill>
              </a:rPr>
              <a:t> διαφορετικών μοντέλων </a:t>
            </a:r>
          </a:p>
          <a:p>
            <a:pPr lvl="2"/>
            <a:r>
              <a:rPr lang="el-GR" sz="2300" dirty="0">
                <a:solidFill>
                  <a:srgbClr val="00B0F0"/>
                </a:solidFill>
              </a:rPr>
              <a:t>(από άτυπα- σε προ-τυπικά – σε τυπικά/μαθηματικά μοντέλα)</a:t>
            </a:r>
          </a:p>
        </p:txBody>
      </p:sp>
    </p:spTree>
    <p:extLst>
      <p:ext uri="{BB962C8B-B14F-4D97-AF65-F5344CB8AC3E}">
        <p14:creationId xmlns:p14="http://schemas.microsoft.com/office/powerpoint/2010/main" val="419242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Τι οφείλουμε στην κίνηση των Ρεαλιστικών Μαθηματικών;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6200" y="1417638"/>
            <a:ext cx="8991600" cy="5287962"/>
          </a:xfrm>
        </p:spPr>
        <p:txBody>
          <a:bodyPr>
            <a:noAutofit/>
          </a:bodyPr>
          <a:lstStyle/>
          <a:p>
            <a:r>
              <a:rPr lang="el-GR" dirty="0"/>
              <a:t>Η ΕΠ (ξανά)έρχεται </a:t>
            </a:r>
            <a:r>
              <a:rPr lang="el-GR" b="1" dirty="0"/>
              <a:t>στο </a:t>
            </a:r>
            <a:r>
              <a:rPr lang="el-GR" b="1" dirty="0">
                <a:solidFill>
                  <a:srgbClr val="7030A0"/>
                </a:solidFill>
              </a:rPr>
              <a:t>επίκεντρο της διδασκαλίας των μαθηματικών </a:t>
            </a:r>
            <a:r>
              <a:rPr lang="el-GR" dirty="0"/>
              <a:t>και συνδέεται με</a:t>
            </a:r>
          </a:p>
          <a:p>
            <a:pPr lvl="1"/>
            <a:r>
              <a:rPr lang="el-GR" dirty="0"/>
              <a:t>πρακτικές </a:t>
            </a:r>
            <a:r>
              <a:rPr lang="el-GR" b="1" dirty="0">
                <a:solidFill>
                  <a:srgbClr val="00B050"/>
                </a:solidFill>
              </a:rPr>
              <a:t>προοδευτικής</a:t>
            </a:r>
            <a:r>
              <a:rPr lang="el-GR" dirty="0">
                <a:solidFill>
                  <a:srgbClr val="00B050"/>
                </a:solidFill>
              </a:rPr>
              <a:t> </a:t>
            </a:r>
            <a:r>
              <a:rPr lang="el-GR" b="1" dirty="0">
                <a:solidFill>
                  <a:srgbClr val="00B050"/>
                </a:solidFill>
              </a:rPr>
              <a:t>δημιουργίας μαθηματικών μοντέλων </a:t>
            </a:r>
            <a:r>
              <a:rPr lang="el-GR" b="1" dirty="0">
                <a:solidFill>
                  <a:srgbClr val="7030A0"/>
                </a:solidFill>
              </a:rPr>
              <a:t>(</a:t>
            </a:r>
            <a:r>
              <a:rPr lang="el-GR" b="1" dirty="0" err="1">
                <a:solidFill>
                  <a:srgbClr val="7030A0"/>
                </a:solidFill>
              </a:rPr>
              <a:t>μαθηματικοποίησης</a:t>
            </a:r>
            <a:r>
              <a:rPr lang="el-GR" b="1" dirty="0">
                <a:solidFill>
                  <a:srgbClr val="7030A0"/>
                </a:solidFill>
              </a:rPr>
              <a:t>) </a:t>
            </a:r>
            <a:r>
              <a:rPr lang="el-GR" dirty="0"/>
              <a:t>από τους ίδιους τους μαθητές</a:t>
            </a:r>
            <a:endParaRPr lang="en-US" dirty="0"/>
          </a:p>
          <a:p>
            <a:pPr lvl="1"/>
            <a:r>
              <a:rPr lang="el-GR" dirty="0"/>
              <a:t>Στρατηγικές </a:t>
            </a:r>
            <a:r>
              <a:rPr lang="el-GR" b="1" dirty="0" err="1">
                <a:solidFill>
                  <a:srgbClr val="0070C0"/>
                </a:solidFill>
              </a:rPr>
              <a:t>επανεφεύρεσης</a:t>
            </a:r>
            <a:r>
              <a:rPr lang="el-GR" b="1" dirty="0">
                <a:solidFill>
                  <a:srgbClr val="0070C0"/>
                </a:solidFill>
              </a:rPr>
              <a:t> μαθηματικών εννοιών</a:t>
            </a:r>
            <a:r>
              <a:rPr lang="el-GR" dirty="0"/>
              <a:t> από τους μαθητές</a:t>
            </a:r>
          </a:p>
          <a:p>
            <a:pPr lvl="1"/>
            <a:r>
              <a:rPr lang="el-GR" dirty="0"/>
              <a:t>Και αναδεικνύεται η σημασία </a:t>
            </a:r>
            <a:r>
              <a:rPr lang="el-GR" b="1" dirty="0">
                <a:solidFill>
                  <a:srgbClr val="0070C0"/>
                </a:solidFill>
              </a:rPr>
              <a:t>στο πλαίσιο του προβλήματος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91076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3667</TotalTime>
  <Words>1317</Words>
  <Application>Microsoft Office PowerPoint</Application>
  <PresentationFormat>Προβολή στην οθόνη (4:3)</PresentationFormat>
  <Paragraphs>99</Paragraphs>
  <Slides>21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7" baseType="lpstr">
      <vt:lpstr>Arial</vt:lpstr>
      <vt:lpstr>Calibri</vt:lpstr>
      <vt:lpstr>Comic Sans MS</vt:lpstr>
      <vt:lpstr>Wingdings</vt:lpstr>
      <vt:lpstr>Office Theme</vt:lpstr>
      <vt:lpstr>Equation</vt:lpstr>
      <vt:lpstr>Διδασκαλία και Μάθηση των Μαθηματικών με διαδικασίες επίλυσης προβλημάτων</vt:lpstr>
      <vt:lpstr> Hans Freudenthal</vt:lpstr>
      <vt:lpstr>Η κριτική του στην ανάπτυξη των ΠΣ </vt:lpstr>
      <vt:lpstr>Η αντι-διδακτική αναστροφή (anti-didactic inversion)</vt:lpstr>
      <vt:lpstr>Παρουσίαση του PowerPoint</vt:lpstr>
      <vt:lpstr>Ρεαλιστική μαθηματική εκπαίδευση (RME) ή Ρεαλιστικά Μαθηματικά</vt:lpstr>
      <vt:lpstr>Τα ρεαλιστικά μαθηματικά υιοθετούνται και σε άλλες χώρες</vt:lpstr>
      <vt:lpstr>Τα ιδιαίτερα χαρακτηριστικά της  RME</vt:lpstr>
      <vt:lpstr>Τι οφείλουμε στην κίνηση των Ρεαλιστικών Μαθηματικών;</vt:lpstr>
      <vt:lpstr>Παρουσίαση του PowerPoint</vt:lpstr>
      <vt:lpstr>H Mαθηματικοποίηση ως επανάσταση στις φυσικές επιστήμες</vt:lpstr>
      <vt:lpstr>Η μαθηματικοποίηση ως διαδικασία μάθησης</vt:lpstr>
      <vt:lpstr>Παρουσίαση του PowerPoint</vt:lpstr>
      <vt:lpstr>Η προοδευτική Μαθηματικοποίηση κατά την RME</vt:lpstr>
      <vt:lpstr>Παρουσίαση του PowerPoint</vt:lpstr>
      <vt:lpstr>Παράδειγμα Ι: προ-τυπικά &amp; τυπικά μοντέλα  εκθετικής αύξησης</vt:lpstr>
      <vt:lpstr>Παρουσίαση του PowerPoint</vt:lpstr>
      <vt:lpstr>Η εξέλιξη των μαθηματικών μοντέλων που κατασκευάζουν μόνοι τους οι μαθητές</vt:lpstr>
      <vt:lpstr>Παρουσίαση του PowerPoint</vt:lpstr>
      <vt:lpstr>Πλαίσιο και μαθηματικά μοντέλα</vt:lpstr>
      <vt:lpstr>Βιβλιογραφία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6: Pedagogical approaches to mathematics and science teaching in multicultural classrooms</dc:title>
  <dc:creator>Despoina</dc:creator>
  <cp:lastModifiedBy>Chr. Triantafillou</cp:lastModifiedBy>
  <cp:revision>404</cp:revision>
  <dcterms:created xsi:type="dcterms:W3CDTF">2016-12-02T10:45:38Z</dcterms:created>
  <dcterms:modified xsi:type="dcterms:W3CDTF">2024-02-29T12:37:36Z</dcterms:modified>
</cp:coreProperties>
</file>