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490" r:id="rId2"/>
    <p:sldId id="427" r:id="rId3"/>
    <p:sldId id="472" r:id="rId4"/>
    <p:sldId id="473" r:id="rId5"/>
    <p:sldId id="475" r:id="rId6"/>
    <p:sldId id="293" r:id="rId7"/>
    <p:sldId id="498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22439"/>
    <p:restoredTop sz="90909" autoAdjust="0"/>
  </p:normalViewPr>
  <p:slideViewPr>
    <p:cSldViewPr>
      <p:cViewPr varScale="1">
        <p:scale>
          <a:sx n="72" d="100"/>
          <a:sy n="72" d="100"/>
        </p:scale>
        <p:origin x="1752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82DF4-CAD2-7A4D-8A5D-9E2862810594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771B65-F0CE-094F-A75B-68E5B9CE89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775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b="1" dirty="0"/>
              <a:t>30΄΄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41221E5-7225-48EB-A4EE-420E7BFCF705}" type="slidenum">
              <a:rPr lang="el-GR" smtClean="0"/>
              <a:pPr rtl="0"/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213176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AC153-18A6-4EE1-9772-16E9658BB3BE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35C3B7-AD1E-415F-AF40-D0D78AF052E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Εμπειρική μελέτη σε 5 μαθητές </a:t>
            </a:r>
            <a:br>
              <a:rPr lang="el-GR" dirty="0"/>
            </a:br>
            <a:r>
              <a:rPr lang="el-GR" dirty="0"/>
              <a:t>Β’ Λυκείου*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l-GR" dirty="0"/>
          </a:p>
          <a:p>
            <a:r>
              <a:rPr lang="el-GR" dirty="0"/>
              <a:t>Μαθητές ‘</a:t>
            </a:r>
            <a:r>
              <a:rPr lang="el-GR" dirty="0" err="1"/>
              <a:t>επανεφεύρουν</a:t>
            </a:r>
            <a:r>
              <a:rPr lang="el-GR" dirty="0"/>
              <a:t>’ τη</a:t>
            </a:r>
          </a:p>
          <a:p>
            <a:pPr marL="0" indent="0">
              <a:buNone/>
            </a:pPr>
            <a:r>
              <a:rPr lang="el-GR" b="1" i="1" dirty="0">
                <a:solidFill>
                  <a:srgbClr val="00B050"/>
                </a:solidFill>
              </a:rPr>
              <a:t>μέθοδο της  αριθμητικής ολοκλήρωσης</a:t>
            </a: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endParaRPr lang="el-GR" b="1" i="1" dirty="0">
              <a:solidFill>
                <a:srgbClr val="00B050"/>
              </a:solidFill>
            </a:endParaRPr>
          </a:p>
          <a:p>
            <a:pPr marL="0" indent="0">
              <a:buNone/>
            </a:pPr>
            <a:r>
              <a:rPr lang="el-GR" sz="1400" i="1" dirty="0"/>
              <a:t>* Κωνσταντίνου, Γ. (2019). </a:t>
            </a:r>
            <a:r>
              <a:rPr lang="el-GR" sz="1400" dirty="0"/>
              <a:t>Διαισθητική ανάπτυξη μεθόδου αριθμητικής ολοκλήρωσης μέσω της </a:t>
            </a:r>
            <a:r>
              <a:rPr lang="el-GR" sz="1400" dirty="0" err="1"/>
              <a:t>μοντελοποίησης</a:t>
            </a:r>
            <a:r>
              <a:rPr lang="el-GR" sz="1400" dirty="0"/>
              <a:t> ανοικτού προβλήματος κινηματικής:  Μια εφαρμογή σε μαθητές Β΄ Λυκείου.  </a:t>
            </a:r>
            <a:r>
              <a:rPr lang="el-GR" sz="1400" i="1" dirty="0"/>
              <a:t>Διπλωματική εργασία.</a:t>
            </a:r>
          </a:p>
        </p:txBody>
      </p:sp>
    </p:spTree>
    <p:extLst>
      <p:ext uri="{BB962C8B-B14F-4D97-AF65-F5344CB8AC3E}">
        <p14:creationId xmlns:p14="http://schemas.microsoft.com/office/powerpoint/2010/main" val="3462843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D17D73D2-03D8-4865-A701-45FAE19ADF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89" y="2057043"/>
            <a:ext cx="7428116" cy="3429893"/>
          </a:xfrm>
        </p:spPr>
        <p:txBody>
          <a:bodyPr>
            <a:normAutofit fontScale="85000" lnSpcReduction="10000"/>
          </a:bodyPr>
          <a:lstStyle/>
          <a:p>
            <a:pPr marL="0" indent="0" algn="just">
              <a:lnSpc>
                <a:spcPts val="2521"/>
              </a:lnSpc>
              <a:buNone/>
            </a:pPr>
            <a:r>
              <a:rPr lang="el-GR" spc="75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Το βίντεο που παρακολουθήσατε ήταν η προσπάθεια του οδηγού της Formula 1 Lewis Hamilton ώστε να κάνει τον ταχύτερο γύρο σε μια πίστα. Οι πληροφορίες που μας παρείχε το βίντεο ήταν η ταχύτητα κάθε χρονική στιγμή του Lewis Hamilton για τον γύρο αυτό. Μπορείτε να υπολογίσετε το συνολικό μήκος της πίστας της ; </a:t>
            </a:r>
          </a:p>
          <a:p>
            <a:pPr marL="0" indent="0" algn="ctr">
              <a:buNone/>
            </a:pPr>
            <a:r>
              <a:rPr lang="el-GR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Η σωστή απάντηση είναι μια από τις παρακάτω: </a:t>
            </a:r>
          </a:p>
          <a:p>
            <a:pPr marL="0" indent="0" algn="ctr">
              <a:buNone/>
            </a:pPr>
            <a:r>
              <a:rPr lang="pt-BR" sz="18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(A) 4.500m (B) 4.600m (Γ) 4.550m (Δ) 4.700m (Ε) 4,650m</a:t>
            </a:r>
            <a:endParaRPr lang="el-GR" sz="18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791C2388-EDD5-4D95-B285-BDF88A2C4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6876" y="2035781"/>
            <a:ext cx="5913160" cy="3428961"/>
          </a:xfrm>
          <a:prstGeom prst="rect">
            <a:avLst/>
          </a:prstGeom>
        </p:spPr>
      </p:pic>
      <p:pic>
        <p:nvPicPr>
          <p:cNvPr id="4" name="2017 Spanish Grand Prix Lewis Hamilton Pole Lap">
            <a:hlinkClick r:id="" action="ppaction://media"/>
            <a:extLst>
              <a:ext uri="{FF2B5EF4-FFF2-40B4-BE49-F238E27FC236}">
                <a16:creationId xmlns:a16="http://schemas.microsoft.com/office/drawing/2014/main" id="{3A3665B2-49F7-445E-9022-3587F0BA41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95400" y="1219201"/>
            <a:ext cx="7467600" cy="4782220"/>
          </a:xfrm>
          <a:prstGeom prst="rect">
            <a:avLst/>
          </a:prstGeom>
        </p:spPr>
      </p:pic>
      <p:sp>
        <p:nvSpPr>
          <p:cNvPr id="7" name="Τίτλος 1"/>
          <p:cNvSpPr txBox="1">
            <a:spLocks/>
          </p:cNvSpPr>
          <p:nvPr/>
        </p:nvSpPr>
        <p:spPr>
          <a:xfrm>
            <a:off x="393905" y="34899"/>
            <a:ext cx="8229600" cy="650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dirty="0"/>
              <a:t>Κίνηση αγωνιστικού αυτοκινήτου (βίντεο)</a:t>
            </a:r>
          </a:p>
        </p:txBody>
      </p:sp>
    </p:spTree>
    <p:extLst>
      <p:ext uri="{BB962C8B-B14F-4D97-AF65-F5344CB8AC3E}">
        <p14:creationId xmlns:p14="http://schemas.microsoft.com/office/powerpoint/2010/main" val="150234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007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907184" cy="5334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2184" y="5791200"/>
            <a:ext cx="6781800" cy="633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1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l-GR" dirty="0"/>
              <a:t>Προσπάθειες επίλυσης του προβλήματος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1219200"/>
            <a:ext cx="8534400" cy="4906963"/>
          </a:xfrm>
        </p:spPr>
        <p:txBody>
          <a:bodyPr/>
          <a:lstStyle/>
          <a:p>
            <a:r>
              <a:rPr lang="el-GR" sz="2000" i="1" dirty="0"/>
              <a:t>1</a:t>
            </a:r>
            <a:r>
              <a:rPr lang="el-GR" sz="2000" i="1" baseline="30000" dirty="0"/>
              <a:t>η</a:t>
            </a:r>
            <a:r>
              <a:rPr lang="el-GR" sz="2000" i="1" dirty="0"/>
              <a:t> προσπάθεια με στόχο </a:t>
            </a:r>
            <a:r>
              <a:rPr lang="el-GR" sz="2000" i="1" dirty="0">
                <a:solidFill>
                  <a:srgbClr val="7030A0"/>
                </a:solidFill>
              </a:rPr>
              <a:t>τον υπολογισμό του μήκους με τη βοήθεια της μέσης ταχύτητας του αγωνιστικού αυτοκινήτου. </a:t>
            </a:r>
            <a:endParaRPr lang="el-GR" sz="2000" dirty="0">
              <a:solidFill>
                <a:srgbClr val="7030A0"/>
              </a:solidFill>
            </a:endParaRPr>
          </a:p>
          <a:p>
            <a:pPr lvl="1"/>
            <a:r>
              <a:rPr lang="el-GR" sz="2000" i="1" dirty="0"/>
              <a:t>Χωρισμός της κίνησης σε διαστήματα σύμφωνα με το είδος της κίνησης (επιταχυνόμενη ή επιβραδυνόμενη).</a:t>
            </a:r>
            <a:r>
              <a:rPr lang="el-GR" sz="2000" dirty="0"/>
              <a:t> 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αιτιολογώντας για τις γρήγορες και απότομες αλλαγές της ταχύτητας</a:t>
            </a:r>
          </a:p>
          <a:p>
            <a:pPr lvl="1"/>
            <a:r>
              <a:rPr lang="el-GR" sz="2000" i="1" dirty="0"/>
              <a:t>Εύρεση της μέσης ταχύτητας σε συγκεκριμένα χρονικά διαστήματα</a:t>
            </a:r>
          </a:p>
          <a:p>
            <a:pPr lvl="2"/>
            <a:r>
              <a:rPr lang="el-GR" sz="2000" dirty="0">
                <a:solidFill>
                  <a:srgbClr val="FF0000"/>
                </a:solidFill>
              </a:rPr>
              <a:t>Την απέκλεισαν διότι το αποτέλεσμα απείχε από τις προτεινόμενες απαντήσεις</a:t>
            </a:r>
          </a:p>
          <a:p>
            <a:pPr marL="457200" lvl="1" indent="0" algn="r">
              <a:buNone/>
            </a:pPr>
            <a:endParaRPr lang="el-GR" sz="2000" dirty="0"/>
          </a:p>
          <a:p>
            <a:endParaRPr lang="el-GR" dirty="0"/>
          </a:p>
        </p:txBody>
      </p:sp>
      <p:pic>
        <p:nvPicPr>
          <p:cNvPr id="4" name="Εικόνα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71320" y="3616645"/>
            <a:ext cx="933450" cy="2142490"/>
          </a:xfrm>
          <a:prstGeom prst="rect">
            <a:avLst/>
          </a:prstGeom>
          <a:noFill/>
          <a:ln w="9525" cmpd="sng">
            <a:solidFill>
              <a:sysClr val="windowText" lastClr="000000"/>
            </a:solidFill>
            <a:miter lim="800000"/>
            <a:headEnd/>
            <a:tailEnd/>
          </a:ln>
          <a:effectLst/>
        </p:spPr>
      </p:pic>
      <p:pic>
        <p:nvPicPr>
          <p:cNvPr id="5" name="Εικόνα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57200" y="4209015"/>
            <a:ext cx="1008063" cy="326771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Ορθογώνιο 5"/>
          <p:cNvSpPr/>
          <p:nvPr/>
        </p:nvSpPr>
        <p:spPr>
          <a:xfrm>
            <a:off x="4267199" y="4653456"/>
            <a:ext cx="4724401" cy="992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el-GR" b="1" dirty="0">
                <a:solidFill>
                  <a:srgbClr val="00B0F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ΠΟΣΕΣ ΤΙΜΕΣ?</a:t>
            </a:r>
          </a:p>
          <a:p>
            <a:pPr marL="180000" algn="just">
              <a:lnSpc>
                <a:spcPts val="1600"/>
              </a:lnSpc>
              <a:spcAft>
                <a:spcPts val="600"/>
              </a:spcAft>
            </a:pPr>
            <a:r>
              <a:rPr lang="el-GR" dirty="0">
                <a:latin typeface="Times New Roman" panose="02020603050405020304" pitchFamily="18" charset="0"/>
                <a:ea typeface="Times New Roman" panose="02020603050405020304" pitchFamily="18" charset="0"/>
              </a:rPr>
              <a:t>Δέσποινα: δεν ξέρω αν θα το εκφράσω σωστά...όσο περισσότερες τιμές πάρουμε… τόσο πιο σωστή θα είναι η μέτρηση. </a:t>
            </a:r>
            <a:endParaRPr lang="el-GR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FDD62BE6-583F-4CF7-8392-25A95D1A2D58}"/>
              </a:ext>
            </a:extLst>
          </p:cNvPr>
          <p:cNvSpPr txBox="1">
            <a:spLocks/>
          </p:cNvSpPr>
          <p:nvPr/>
        </p:nvSpPr>
        <p:spPr>
          <a:xfrm>
            <a:off x="4572000" y="5828163"/>
            <a:ext cx="4267200" cy="877437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κατανοούν τη σημασία της </a:t>
            </a:r>
            <a:r>
              <a:rPr lang="el-GR" sz="2000" i="1" dirty="0"/>
              <a:t> </a:t>
            </a:r>
            <a:r>
              <a:rPr lang="el-GR" sz="2000" i="1" dirty="0" err="1"/>
              <a:t>διαμέρισης</a:t>
            </a:r>
            <a:r>
              <a:rPr lang="el-GR" sz="2000" i="1" dirty="0"/>
              <a:t> ενός διαστήματος.</a:t>
            </a:r>
            <a:r>
              <a:rPr lang="el-GR" sz="2000" b="1" dirty="0"/>
              <a:t> </a:t>
            </a:r>
            <a:endParaRPr lang="el-GR" sz="20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438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89038"/>
          </a:xfrm>
        </p:spPr>
        <p:txBody>
          <a:bodyPr>
            <a:normAutofit fontScale="90000"/>
          </a:bodyPr>
          <a:lstStyle/>
          <a:p>
            <a:r>
              <a:rPr lang="el-GR" sz="2800" dirty="0"/>
              <a:t>2</a:t>
            </a:r>
            <a:r>
              <a:rPr lang="el-GR" sz="2800" baseline="30000" dirty="0"/>
              <a:t>η</a:t>
            </a:r>
            <a:r>
              <a:rPr lang="el-GR" sz="2800" dirty="0"/>
              <a:t> προσπάθεια είχε στόχο τον υπολογισμό του μήκους ως </a:t>
            </a:r>
            <a:r>
              <a:rPr lang="el-GR" sz="2800" i="1" dirty="0"/>
              <a:t>την αριθμητική τιμή του εμβαδού κάτω από το γράφημα της ταχύτητας-χρόνου</a:t>
            </a:r>
            <a:endParaRPr lang="el-GR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</p:spPr>
            <p:txBody>
              <a:bodyPr>
                <a:normAutofit/>
              </a:bodyPr>
              <a:lstStyle/>
              <a:p>
                <a:r>
                  <a:rPr lang="el-GR" dirty="0"/>
                  <a:t>Σύνδεση με τη φυσική</a:t>
                </a:r>
              </a:p>
              <a:p>
                <a:pPr lvl="1"/>
                <a:r>
                  <a:rPr lang="el-GR" dirty="0"/>
                  <a:t>Γιώργος: να φτιάξουμε μια συνάρτηση, να κάνουμε τον κάτω να είναι ο άξονας του χρόνου και 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′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l-GR" dirty="0"/>
                  <a:t> ο άξονας των ταχυτήτων </a:t>
                </a:r>
                <a:r>
                  <a:rPr lang="en-US" dirty="0"/>
                  <a:t>… </a:t>
                </a:r>
                <a:r>
                  <a:rPr lang="el-GR" dirty="0"/>
                  <a:t>αν κάνουμε το γράφημα το εμβαδό κάτω από αυτό που θα φτιάξουμε θα είναι το </a:t>
                </a:r>
                <a14:m>
                  <m:oMath xmlns:m="http://schemas.openxmlformats.org/officeDocument/2006/math">
                    <m:r>
                      <a:rPr lang="el-GR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l-GR" dirty="0"/>
                  <a:t>δηλαδή το μήκος της πίστας.</a:t>
                </a:r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3" name="Θέση περιεχομένου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905000"/>
                <a:ext cx="8229600" cy="3429000"/>
              </a:xfrm>
              <a:blipFill>
                <a:blip r:embed="rId2"/>
                <a:stretch>
                  <a:fillRect l="-1704" t="-231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586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id="{66F757C0-0FD2-4E21-902B-F254984B4E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</p:spPr>
            <p:txBody>
              <a:bodyPr>
                <a:normAutofit/>
              </a:bodyPr>
              <a:lstStyle/>
              <a:p>
                <a:pPr marL="274393" lvl="1" indent="0">
                  <a:buNone/>
                </a:pPr>
                <a:r>
                  <a:rPr lang="el-GR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Διαμόρφωση τραπεζίων ανά 5</a:t>
                </a:r>
                <a:r>
                  <a:rPr lang="en-US" sz="2400" b="1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sec</a:t>
                </a: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el-GR" sz="2400" i="1" dirty="0"/>
                  <a:t>Ίριδα: τώρα σχήματα... αυτό είναι τραπέζιο.</a:t>
                </a:r>
              </a:p>
              <a:p>
                <a:r>
                  <a:rPr lang="el-GR" sz="2400" i="1" dirty="0"/>
                  <a:t>Δέσποινα: τραπέζιο άρα</a:t>
                </a:r>
              </a:p>
              <a:p>
                <a:pPr marL="0" indent="0">
                  <a:buNone/>
                </a:pPr>
                <a:r>
                  <a:rPr lang="el-GR" sz="2400" i="1" dirty="0"/>
                  <a:t> </a:t>
                </a:r>
                <a14:m>
                  <m:oMath xmlns:m="http://schemas.openxmlformats.org/officeDocument/2006/math">
                    <m:r>
                      <a:rPr lang="el-GR" sz="2400" i="1">
                        <a:latin typeface="Cambria Math" panose="02040503050406030204" pitchFamily="18" charset="0"/>
                      </a:rPr>
                      <m:t>𝛦</m:t>
                    </m:r>
                    <m:r>
                      <a:rPr lang="el-GR" sz="2400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l-G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l-GR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sz="2400" i="1">
                                <a:latin typeface="Cambria Math" panose="02040503050406030204" pitchFamily="18" charset="0"/>
                              </a:rPr>
                              <m:t>𝛣</m:t>
                            </m:r>
                          </m:e>
                        </m:d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𝜐</m:t>
                        </m:r>
                      </m:num>
                      <m:den>
                        <m:r>
                          <a:rPr lang="el-GR" sz="24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l-GR" sz="2400" i="1" dirty="0"/>
                  <a:t> .</a:t>
                </a:r>
              </a:p>
              <a:p>
                <a:pPr marL="0" indent="0">
                  <a:buNone/>
                </a:pPr>
                <a:endParaRPr lang="el-GR" sz="2400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r>
                  <a:rPr lang="el-GR" sz="2400" dirty="0"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Υπολογισμός του εμβαδού κάθε τραπεζίου και άθροιση των επιμέρους εμβαδών</a:t>
                </a:r>
              </a:p>
              <a:p>
                <a:pPr marL="0" indent="0">
                  <a:buNone/>
                </a:pPr>
                <a:endParaRPr lang="el-GR" sz="24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b="1" dirty="0"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l-GR" sz="1800" dirty="0">
                  <a:solidFill>
                    <a:schemeClr val="tx2"/>
                  </a:solidFill>
                  <a:latin typeface="Times New Roman" panose="020206030504050203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Θέση περιεχομένου 2">
                <a:extLst>
                  <a:ext uri="{FF2B5EF4-FFF2-40B4-BE49-F238E27FC236}">
                    <a16:creationId xmlns:a16="http://schemas.microsoft.com/office/drawing/2014/main" xmlns="" id="{66F757C0-0FD2-4E21-902B-F254984B4E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762000"/>
                <a:ext cx="4800601" cy="5016873"/>
              </a:xfrm>
              <a:blipFill rotWithShape="0">
                <a:blip r:embed="rId2"/>
                <a:stretch>
                  <a:fillRect l="-1904" t="-972" r="-12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Εικόνα 5">
            <a:extLst>
              <a:ext uri="{FF2B5EF4-FFF2-40B4-BE49-F238E27FC236}">
                <a16:creationId xmlns:a16="http://schemas.microsoft.com/office/drawing/2014/main" id="{FAD7E15C-FC19-4551-8339-0FC0599973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3048000" cy="281939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7" name="Θέση περιεχομένου 2">
            <a:extLst>
              <a:ext uri="{FF2B5EF4-FFF2-40B4-BE49-F238E27FC236}">
                <a16:creationId xmlns:a16="http://schemas.microsoft.com/office/drawing/2014/main" id="{64D9A6B2-AB45-4E10-9680-756258CC49B4}"/>
              </a:ext>
            </a:extLst>
          </p:cNvPr>
          <p:cNvSpPr txBox="1">
            <a:spLocks/>
          </p:cNvSpPr>
          <p:nvPr/>
        </p:nvSpPr>
        <p:spPr>
          <a:xfrm>
            <a:off x="4206608" y="5181600"/>
            <a:ext cx="4495799" cy="142540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600" dirty="0"/>
              <a:t>Οι μαθητές ‘</a:t>
            </a:r>
            <a:r>
              <a:rPr lang="el-GR" sz="2600" dirty="0" err="1"/>
              <a:t>επανεφεύρουν</a:t>
            </a:r>
            <a:r>
              <a:rPr lang="el-GR" sz="2600" dirty="0"/>
              <a:t>΄ άτυπα τη μέθοδο αριθμητικής ολοκλήρωσης με τη μέθοδο του τραπεζίου</a:t>
            </a:r>
            <a:r>
              <a:rPr lang="el-GR" sz="2600" i="1" dirty="0"/>
              <a:t>.</a:t>
            </a:r>
            <a:r>
              <a:rPr lang="el-GR" sz="2600" b="1" dirty="0"/>
              <a:t> </a:t>
            </a:r>
            <a:endParaRPr lang="el-GR" sz="2600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30695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CBBFA13-74D3-483C-AF3D-4D92F61251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0452" y="3559076"/>
            <a:ext cx="4711148" cy="1677092"/>
          </a:xfrm>
        </p:spPr>
        <p:txBody>
          <a:bodyPr/>
          <a:lstStyle/>
          <a:p>
            <a:r>
              <a:rPr lang="el-GR" sz="2000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Ντίνα: </a:t>
            </a:r>
            <a:r>
              <a:rPr lang="el-GR" sz="20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παίρνοντας όλα τα σημεία […] μόνο τότε θα ξέρουμε ακριβώς τι γίνεται […] θα έπρεπε να πάρουμε δευτερόλεπτο ανά δευτερόλεπτο και τότε θα βρίσκαμε μια πολύ καλή προσέγγιση. </a:t>
            </a:r>
          </a:p>
          <a:p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3009D30D-7072-47AE-8EB3-AB7D061E36C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463093"/>
            <a:ext cx="2015490" cy="1546149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6" name="Θέση περιεχομένου 2">
            <a:extLst>
              <a:ext uri="{FF2B5EF4-FFF2-40B4-BE49-F238E27FC236}">
                <a16:creationId xmlns:a16="http://schemas.microsoft.com/office/drawing/2014/main" id="{7B8D04D8-67DD-4EEE-B390-C1321C0C41DC}"/>
              </a:ext>
            </a:extLst>
          </p:cNvPr>
          <p:cNvSpPr txBox="1">
            <a:spLocks/>
          </p:cNvSpPr>
          <p:nvPr/>
        </p:nvSpPr>
        <p:spPr>
          <a:xfrm>
            <a:off x="4953000" y="5562600"/>
            <a:ext cx="4038600" cy="1066799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200" dirty="0"/>
              <a:t>Οι μαθητές εκφράζουν άτυπα και διαισθητικά την έννοια του ορισμένου ολοκληρώματος </a:t>
            </a:r>
            <a:r>
              <a:rPr lang="en-US" sz="2200" dirty="0"/>
              <a:t> </a:t>
            </a:r>
            <a:r>
              <a:rPr lang="el-GR" sz="2200" b="1" dirty="0"/>
              <a:t> </a:t>
            </a:r>
            <a:endParaRPr lang="el-GR" sz="2200" dirty="0"/>
          </a:p>
          <a:p>
            <a:endParaRPr lang="el-GR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C03148-5D6E-418D-845A-CC689042FC71}"/>
              </a:ext>
            </a:extLst>
          </p:cNvPr>
          <p:cNvSpPr txBox="1"/>
          <p:nvPr/>
        </p:nvSpPr>
        <p:spPr>
          <a:xfrm>
            <a:off x="135835" y="874395"/>
            <a:ext cx="382325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l-GR" sz="1800" b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Γιώργος </a:t>
            </a:r>
            <a:endParaRPr lang="en-US" sz="1800" b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l-GR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δεν νομίζω ότι πάει με ευθείες, πάει με καμπύλες, αφού δεν είναι σταθερή η επιτάχυνση […]  να εδώ πέρα για παράδειγμα δείτε, εγώ το έχω βρει καμπύλη (δείχνει την κοίλη καμπύλη ) ενώ η Δέσποινα θα βρει αυτό. (δείχνει το ευθύγραμμο τμήμα κάτω από την καμπύλη) […] οπότε θα κόψει αυτό το κομμάτι. (δείχνει τον μηνίσκο) </a:t>
            </a:r>
            <a:r>
              <a:rPr lang="en-US" sz="1800" i="1" dirty="0">
                <a:latin typeface="Times New Roman" panose="02020603050405020304" pitchFamily="18" charset="0"/>
                <a:ea typeface="Cambria Math" panose="02040503050406030204" pitchFamily="18" charset="0"/>
                <a:cs typeface="Times New Roman" panose="02020603050405020304" pitchFamily="18" charset="0"/>
              </a:rPr>
              <a:t>… </a:t>
            </a:r>
            <a:endParaRPr lang="el-GR" sz="1800" i="1" dirty="0">
              <a:latin typeface="Times New Roman" panose="02020603050405020304" pitchFamily="18" charset="0"/>
              <a:ea typeface="Cambria Math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Θέση περιεχομένου 2">
            <a:extLst>
              <a:ext uri="{FF2B5EF4-FFF2-40B4-BE49-F238E27FC236}">
                <a16:creationId xmlns:a16="http://schemas.microsoft.com/office/drawing/2014/main" id="{74F32EE0-D08D-4B0A-907C-F216A529CF1C}"/>
              </a:ext>
            </a:extLst>
          </p:cNvPr>
          <p:cNvSpPr txBox="1">
            <a:spLocks/>
          </p:cNvSpPr>
          <p:nvPr/>
        </p:nvSpPr>
        <p:spPr>
          <a:xfrm>
            <a:off x="4588564" y="762000"/>
            <a:ext cx="3869635" cy="1219200"/>
          </a:xfrm>
          <a:prstGeom prst="rect">
            <a:avLst/>
          </a:prstGeom>
          <a:solidFill>
            <a:schemeClr val="accent2"/>
          </a:solidFill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l-GR" sz="2000" dirty="0"/>
              <a:t>Οι μαθητές προβληματίζονται για την ‘καλύτερη’ σχεδίαση του γραφήματος ταχύτητας-χρόνου</a:t>
            </a:r>
          </a:p>
        </p:txBody>
      </p:sp>
    </p:spTree>
    <p:extLst>
      <p:ext uri="{BB962C8B-B14F-4D97-AF65-F5344CB8AC3E}">
        <p14:creationId xmlns:p14="http://schemas.microsoft.com/office/powerpoint/2010/main" val="173459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3263</TotalTime>
  <Words>491</Words>
  <Application>Microsoft Office PowerPoint</Application>
  <PresentationFormat>Προβολή στην οθόνη (4:3)</PresentationFormat>
  <Paragraphs>41</Paragraphs>
  <Slides>7</Slides>
  <Notes>1</Notes>
  <HiddenSlides>0</HiddenSlides>
  <MMClips>1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</vt:i4>
      </vt:variant>
    </vt:vector>
  </HeadingPairs>
  <TitlesOfParts>
    <vt:vector size="12" baseType="lpstr">
      <vt:lpstr>Arial</vt:lpstr>
      <vt:lpstr>Calibri</vt:lpstr>
      <vt:lpstr>Cambria Math</vt:lpstr>
      <vt:lpstr>Times New Roman</vt:lpstr>
      <vt:lpstr>Office Theme</vt:lpstr>
      <vt:lpstr>Εμπειρική μελέτη σε 5 μαθητές  Β’ Λυκείου*</vt:lpstr>
      <vt:lpstr>Παρουσίαση του PowerPoint</vt:lpstr>
      <vt:lpstr>Παρουσίαση του PowerPoint</vt:lpstr>
      <vt:lpstr>Προσπάθειες επίλυσης του προβλήματος</vt:lpstr>
      <vt:lpstr>2η προσπάθεια είχε στόχο τον υπολογισμό του μήκους ως την αριθμητική τιμή του εμβαδού κάτω από το γράφημα της ταχύτητας-χρόνου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 6: Pedagogical approaches to mathematics and science teaching in multicultural classrooms</dc:title>
  <dc:creator>Despoina</dc:creator>
  <cp:lastModifiedBy>KALLIORAS ATHANASIOS</cp:lastModifiedBy>
  <cp:revision>450</cp:revision>
  <dcterms:created xsi:type="dcterms:W3CDTF">2016-12-02T10:45:38Z</dcterms:created>
  <dcterms:modified xsi:type="dcterms:W3CDTF">2024-03-14T06:51:04Z</dcterms:modified>
</cp:coreProperties>
</file>