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94" r:id="rId2"/>
    <p:sldId id="408" r:id="rId3"/>
    <p:sldId id="398" r:id="rId4"/>
    <p:sldId id="402" r:id="rId5"/>
    <p:sldId id="358" r:id="rId6"/>
    <p:sldId id="405" r:id="rId7"/>
    <p:sldId id="376" r:id="rId8"/>
    <p:sldId id="395" r:id="rId9"/>
    <p:sldId id="41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439"/>
    <p:restoredTop sz="90909" autoAdjust="0"/>
  </p:normalViewPr>
  <p:slideViewPr>
    <p:cSldViewPr>
      <p:cViewPr varScale="1">
        <p:scale>
          <a:sx n="82" d="100"/>
          <a:sy n="82" d="100"/>
        </p:scale>
        <p:origin x="198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2DF4-CAD2-7A4D-8A5D-9E2862810594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71B65-F0CE-094F-A75B-68E5B9CE8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AC153-18A6-4EE1-9772-16E9658BB3BE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5C3B7-AD1E-415F-AF40-D0D78AF052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90600"/>
          </a:xfrm>
        </p:spPr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0070C0"/>
                </a:solidFill>
              </a:rPr>
              <a:t>3</a:t>
            </a:r>
            <a:r>
              <a:rPr lang="el-GR" baseline="30000" dirty="0">
                <a:solidFill>
                  <a:srgbClr val="0070C0"/>
                </a:solidFill>
              </a:rPr>
              <a:t>η</a:t>
            </a:r>
            <a:r>
              <a:rPr lang="el-GR" dirty="0">
                <a:solidFill>
                  <a:srgbClr val="0070C0"/>
                </a:solidFill>
              </a:rPr>
              <a:t> Ενότητα: </a:t>
            </a:r>
            <a:r>
              <a:rPr lang="el-GR" b="1" dirty="0">
                <a:solidFill>
                  <a:srgbClr val="0070C0"/>
                </a:solidFill>
              </a:rPr>
              <a:t>Μαθηματικά μοντέλα στη σχολική τάξη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40FFFFEB-0BD0-44CD-B3BB-AE9B894F6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501" y="50494"/>
            <a:ext cx="2532499" cy="261650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Μαθηματικά μοντέλα &amp; κύκλοι </a:t>
            </a:r>
            <a:r>
              <a:rPr lang="el-GR" dirty="0" err="1"/>
              <a:t>μοντελοποίησης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059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Μαθηματικό μοντέλο/ </a:t>
            </a:r>
            <a:r>
              <a:rPr lang="el-GR" dirty="0" err="1"/>
              <a:t>Μοντελοποίηση</a:t>
            </a:r>
            <a:r>
              <a:rPr lang="el-GR" dirty="0"/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Τι ορίζουμε ως «μαθηματικό μοντέλο»;</a:t>
            </a:r>
          </a:p>
          <a:p>
            <a:pPr lvl="1"/>
            <a:r>
              <a:rPr lang="el-GR" i="1" dirty="0"/>
              <a:t>Μαθηματικό μοντέλο είναι η μαθηματική περιγραφή ενός φαινομένου ή μιας πραγματικής κατάστασης.</a:t>
            </a:r>
          </a:p>
          <a:p>
            <a:r>
              <a:rPr lang="el-GR" i="1" dirty="0"/>
              <a:t>Τι είναι η </a:t>
            </a:r>
            <a:r>
              <a:rPr lang="el-GR" i="1" dirty="0" err="1"/>
              <a:t>Μοντελοποίηση</a:t>
            </a:r>
            <a:r>
              <a:rPr lang="el-GR" i="1" dirty="0"/>
              <a:t>;</a:t>
            </a:r>
          </a:p>
          <a:p>
            <a:pPr lvl="1"/>
            <a:r>
              <a:rPr lang="el-GR" i="1" dirty="0"/>
              <a:t>Η διαδικασία εύρεσης του μαθηματικού μοντέλου (ορισμός 1).</a:t>
            </a:r>
          </a:p>
          <a:p>
            <a:pPr lvl="2"/>
            <a:r>
              <a:rPr lang="el-GR" dirty="0"/>
              <a:t>Σκοπός της </a:t>
            </a:r>
            <a:r>
              <a:rPr lang="el-GR" dirty="0" err="1"/>
              <a:t>μοντελοποίησης</a:t>
            </a:r>
            <a:r>
              <a:rPr lang="el-GR" dirty="0"/>
              <a:t> είναι να προσομοιώσει με ακρίβεια </a:t>
            </a:r>
            <a:r>
              <a:rPr lang="el-GR" b="1" dirty="0"/>
              <a:t>ορισμένες </a:t>
            </a:r>
            <a:r>
              <a:rPr lang="el-GR" dirty="0"/>
              <a:t>πτυχές μιας συγκεκριμένης κατάστασης</a:t>
            </a:r>
          </a:p>
          <a:p>
            <a:pPr lvl="2"/>
            <a:r>
              <a:rPr lang="el-GR" dirty="0"/>
              <a:t>Στα προβλήματα </a:t>
            </a:r>
            <a:r>
              <a:rPr lang="el-GR" dirty="0" err="1"/>
              <a:t>μοντελοποίησης</a:t>
            </a:r>
            <a:r>
              <a:rPr lang="el-GR" dirty="0"/>
              <a:t> οι μαθητές εργάζονται με σύνθετα προβλήματα βασισμένα σε πραγματικές καταστάσεις, τις οποίες καλούνται να αναλύσουν και να ερμηνεύσουν, προτείνοντας, ελέγχοντας και βελτιώνοντας διάφορες λύσεις. </a:t>
            </a:r>
          </a:p>
        </p:txBody>
      </p:sp>
    </p:spTree>
    <p:extLst>
      <p:ext uri="{BB962C8B-B14F-4D97-AF65-F5344CB8AC3E}">
        <p14:creationId xmlns:p14="http://schemas.microsoft.com/office/powerpoint/2010/main" val="336987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μαθηματικά μοντέλα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52599"/>
            <a:ext cx="8229600" cy="3657601"/>
          </a:xfrm>
        </p:spPr>
        <p:txBody>
          <a:bodyPr>
            <a:normAutofit/>
          </a:bodyPr>
          <a:lstStyle/>
          <a:p>
            <a:endParaRPr lang="el-GR" sz="2400" i="1" dirty="0"/>
          </a:p>
          <a:p>
            <a:r>
              <a:rPr lang="el-GR" sz="2400" i="1" dirty="0"/>
              <a:t>Τα μοντέλα </a:t>
            </a:r>
            <a:r>
              <a:rPr lang="el-GR" sz="2400" i="1" dirty="0">
                <a:solidFill>
                  <a:srgbClr val="0070C0"/>
                </a:solidFill>
              </a:rPr>
              <a:t>επεξεργάζονται </a:t>
            </a:r>
            <a:r>
              <a:rPr lang="el-GR" sz="2400" b="1" i="1" u="sng" dirty="0">
                <a:solidFill>
                  <a:srgbClr val="0070C0"/>
                </a:solidFill>
              </a:rPr>
              <a:t>αντί</a:t>
            </a:r>
            <a:r>
              <a:rPr lang="el-GR" sz="2400" b="1" i="1" dirty="0">
                <a:solidFill>
                  <a:srgbClr val="0070C0"/>
                </a:solidFill>
              </a:rPr>
              <a:t> ν</a:t>
            </a:r>
            <a:r>
              <a:rPr lang="el-GR" sz="2400" i="1" dirty="0">
                <a:solidFill>
                  <a:srgbClr val="0070C0"/>
                </a:solidFill>
              </a:rPr>
              <a:t>α αντιγράφουν τον κόσμο</a:t>
            </a:r>
            <a:r>
              <a:rPr lang="el-GR" sz="2400" i="1" dirty="0"/>
              <a:t>. </a:t>
            </a:r>
          </a:p>
          <a:p>
            <a:r>
              <a:rPr lang="el-GR" sz="2400" i="1" dirty="0"/>
              <a:t>Τα μοντέλα </a:t>
            </a:r>
            <a:r>
              <a:rPr lang="el-GR" sz="2400" i="1" dirty="0">
                <a:solidFill>
                  <a:srgbClr val="0070C0"/>
                </a:solidFill>
              </a:rPr>
              <a:t>ενισχύουν τα φαινόμενα καθορίζοντας </a:t>
            </a:r>
            <a:r>
              <a:rPr lang="el-GR" sz="2400" b="1" i="1" dirty="0">
                <a:solidFill>
                  <a:srgbClr val="0070C0"/>
                </a:solidFill>
              </a:rPr>
              <a:t>τις σχέσεις τους με άλλα φαινόμενα. </a:t>
            </a:r>
          </a:p>
          <a:p>
            <a:pPr lvl="1"/>
            <a:r>
              <a:rPr lang="el-GR" sz="2400" i="1" dirty="0"/>
              <a:t>Όλοι μας πρέπει να μάθουμε να βλέπουμε μέσα από τα μοντέλα τον κόσμο γύρω μας</a:t>
            </a:r>
          </a:p>
          <a:p>
            <a:pPr marL="0" indent="0">
              <a:buNone/>
            </a:pPr>
            <a:r>
              <a:rPr lang="el-GR" sz="2400" i="1" dirty="0"/>
              <a:t> (</a:t>
            </a:r>
            <a:r>
              <a:rPr lang="en-US" sz="2400" i="1" dirty="0"/>
              <a:t>Lehrer</a:t>
            </a:r>
            <a:r>
              <a:rPr lang="el-GR" sz="2400" i="1" dirty="0"/>
              <a:t> &amp; </a:t>
            </a:r>
            <a:r>
              <a:rPr lang="en-US" sz="2400" i="1" dirty="0" err="1"/>
              <a:t>Schauble</a:t>
            </a:r>
            <a:r>
              <a:rPr lang="el-GR" sz="2400" i="1" dirty="0"/>
              <a:t>, 2007 , </a:t>
            </a:r>
            <a:r>
              <a:rPr lang="en-US" sz="2400" i="1" dirty="0"/>
              <a:t>p</a:t>
            </a:r>
            <a:r>
              <a:rPr lang="el-GR" sz="2400" i="1" dirty="0"/>
              <a:t>.159).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6672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0500" y="152400"/>
            <a:ext cx="8763000" cy="609600"/>
          </a:xfrm>
        </p:spPr>
        <p:txBody>
          <a:bodyPr>
            <a:normAutofit fontScale="90000"/>
          </a:bodyPr>
          <a:lstStyle/>
          <a:p>
            <a:r>
              <a:rPr lang="el-GR" dirty="0"/>
              <a:t>Το μαθηματικό μοντέλο …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62500" lnSpcReduction="20000"/>
          </a:bodyPr>
          <a:lstStyle/>
          <a:p>
            <a:r>
              <a:rPr lang="el-GR" sz="3800" dirty="0"/>
              <a:t>Είναι ένα εννοιολογικό εργαλείο  που χρησιμοποιεί κάποιος </a:t>
            </a:r>
            <a:r>
              <a:rPr lang="el-GR" sz="3800" b="1" dirty="0"/>
              <a:t>για να κατασκευάσει,  ερμηνεύσει, εξηγήσει  και περιγράψει μαθηματικά μια κατάσταση ή ένα φαινόμενο</a:t>
            </a:r>
            <a:r>
              <a:rPr lang="en-US" sz="3800" dirty="0"/>
              <a:t>. </a:t>
            </a:r>
          </a:p>
          <a:p>
            <a:r>
              <a:rPr lang="el-GR" sz="3800" dirty="0"/>
              <a:t>Αποτελεί </a:t>
            </a:r>
            <a:r>
              <a:rPr lang="el-GR" sz="3800" b="1" dirty="0"/>
              <a:t>ένα ολιστικό σύστημα </a:t>
            </a:r>
            <a:r>
              <a:rPr lang="el-GR" sz="3800" dirty="0"/>
              <a:t>(δηλ. δεν είναι το άθροισμα των επιμέρους στοιχείων του).</a:t>
            </a:r>
            <a:endParaRPr lang="en-US" sz="3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3800" u="sng" dirty="0"/>
              <a:t>Μπορεί να </a:t>
            </a:r>
            <a:r>
              <a:rPr lang="el-GR" sz="3800" b="1" u="sng" dirty="0"/>
              <a:t>εξελιχτεί </a:t>
            </a:r>
            <a:r>
              <a:rPr lang="el-GR" sz="3800" u="sng" dirty="0"/>
              <a:t>και να </a:t>
            </a:r>
            <a:r>
              <a:rPr lang="el-GR" sz="3800" b="1" u="sng" dirty="0"/>
              <a:t>βελτιωθεί</a:t>
            </a:r>
            <a:r>
              <a:rPr lang="el-GR" sz="3800" u="sng" dirty="0"/>
              <a:t>.</a:t>
            </a:r>
            <a:r>
              <a:rPr lang="en-US" sz="3800" u="sng" dirty="0"/>
              <a:t> </a:t>
            </a:r>
            <a:endParaRPr lang="el-GR" sz="3800" u="sng" dirty="0"/>
          </a:p>
          <a:p>
            <a:r>
              <a:rPr lang="el-GR" sz="3800" b="1" u="sng" dirty="0"/>
              <a:t>δεν αποτελεί ποτέ ένα ακριβές αντίγραφο του πραγματικού φαινομένου </a:t>
            </a:r>
            <a:r>
              <a:rPr lang="el-GR" sz="3800" dirty="0"/>
              <a:t>ή αντικειμένου, αλλά αναπαριστά κάποια ή κάποιες πτυχές της δομής, των ιδιοτήτων ή της συμπεριφοράς αυτού που μελετάται.</a:t>
            </a:r>
          </a:p>
          <a:p>
            <a:r>
              <a:rPr lang="el-GR" sz="3800" dirty="0"/>
              <a:t>συνδέει την άτυπη γνώση με την τυπική (μαθηματική) και με αυτόν τον τρόπο βοηθά τους μαθητές να </a:t>
            </a:r>
            <a:r>
              <a:rPr lang="el-GR" sz="3800" b="1" dirty="0"/>
              <a:t>δουλέψουν σε διαφορετικά επίπεδα αφαίρεσης και γενίκευσης</a:t>
            </a:r>
            <a:r>
              <a:rPr lang="el-GR" sz="3800" dirty="0"/>
              <a:t>.</a:t>
            </a:r>
          </a:p>
          <a:p>
            <a:pPr lvl="1"/>
            <a:r>
              <a:rPr lang="el-GR" sz="4100" b="1" dirty="0">
                <a:solidFill>
                  <a:srgbClr val="0070C0"/>
                </a:solidFill>
              </a:rPr>
              <a:t>Διδακτική έμφαση</a:t>
            </a:r>
            <a:r>
              <a:rPr lang="el-GR" sz="4100" b="1" dirty="0">
                <a:solidFill>
                  <a:srgbClr val="00B050"/>
                </a:solidFill>
              </a:rPr>
              <a:t>: πώς θα πρέπει να οργανώσουμε  ένα μαθησιακό περιβάλλον </a:t>
            </a:r>
            <a:r>
              <a:rPr lang="el-GR" sz="4100" dirty="0">
                <a:solidFill>
                  <a:srgbClr val="00B050"/>
                </a:solidFill>
              </a:rPr>
              <a:t>για να υποστηρίξουμε τους μαθητές μας να εμπλακούν σε δραστηριότητες </a:t>
            </a:r>
            <a:r>
              <a:rPr lang="el-GR" sz="4100" dirty="0" err="1">
                <a:solidFill>
                  <a:srgbClr val="00B050"/>
                </a:solidFill>
              </a:rPr>
              <a:t>μοντελοποίησης</a:t>
            </a:r>
            <a:r>
              <a:rPr lang="el-GR" sz="4100" dirty="0">
                <a:solidFill>
                  <a:srgbClr val="00B050"/>
                </a:solidFill>
              </a:rPr>
              <a:t>;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l-GR" dirty="0"/>
              <a:t>Μοντελοποίηση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1295400"/>
            <a:ext cx="3276600" cy="3886200"/>
          </a:xfrm>
        </p:spPr>
        <p:txBody>
          <a:bodyPr>
            <a:noAutofit/>
          </a:bodyPr>
          <a:lstStyle/>
          <a:p>
            <a:r>
              <a:rPr lang="el-GR" sz="2000" dirty="0"/>
              <a:t>Η </a:t>
            </a:r>
            <a:r>
              <a:rPr lang="el-GR" sz="2000" b="1" dirty="0"/>
              <a:t>συνεχής (νοητική) κίνηση </a:t>
            </a:r>
            <a:r>
              <a:rPr lang="el-GR" sz="2000" dirty="0"/>
              <a:t>από το πραγματικό  στο μαθηματικό  πλαίσιο στην προσπάθεια εύρεσης του μαθηματικού μοντέλου.</a:t>
            </a:r>
          </a:p>
          <a:p>
            <a:r>
              <a:rPr lang="el-GR" sz="2000" dirty="0"/>
              <a:t>Τα μαθηματικά μοντέλα </a:t>
            </a:r>
            <a:r>
              <a:rPr lang="el-GR" sz="2000" b="1" dirty="0"/>
              <a:t>δημιουργούνται, εφαρμόζονται &amp; ελέγχονται</a:t>
            </a:r>
            <a:r>
              <a:rPr lang="el-GR" sz="2000" dirty="0"/>
              <a:t> στο συγκεκριμένο πλαίσιο του προβλήματος</a:t>
            </a:r>
          </a:p>
          <a:p>
            <a:endParaRPr lang="el-GR" sz="2000" dirty="0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6019800" y="1143000"/>
            <a:ext cx="2743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 κύκλος</a:t>
            </a:r>
            <a:r>
              <a:rPr kumimoji="0" lang="el-GR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μοντελοποίησης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D603186F-BA19-4438-B537-175319A2BEB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739" y="2100814"/>
            <a:ext cx="5029200" cy="36274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354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6200" y="228600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l-GR" sz="3200" dirty="0"/>
              <a:t>Διασχίζοντας τα σύνορα …</a:t>
            </a:r>
            <a:br>
              <a:rPr lang="el-GR" sz="3200" dirty="0"/>
            </a:br>
            <a:r>
              <a:rPr lang="el-GR" sz="3200" dirty="0"/>
              <a:t>πραγματικού κόσμου -  μαθηματικής γνώσης (</a:t>
            </a:r>
            <a:r>
              <a:rPr lang="en-US" sz="3200" dirty="0"/>
              <a:t>Wake, 201</a:t>
            </a:r>
            <a:r>
              <a:rPr lang="el-GR" sz="3200" dirty="0"/>
              <a:t>5</a:t>
            </a:r>
            <a:r>
              <a:rPr lang="en-US" sz="3200" dirty="0"/>
              <a:t>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572000"/>
          </a:xfrm>
        </p:spPr>
        <p:txBody>
          <a:bodyPr>
            <a:normAutofit/>
          </a:bodyPr>
          <a:lstStyle/>
          <a:p>
            <a:r>
              <a:rPr lang="el-GR" sz="2800" dirty="0"/>
              <a:t>Εύρεση/καθορισμός των πιο σημαντικών παραγόντων (</a:t>
            </a:r>
            <a:r>
              <a:rPr lang="el-GR" sz="2800" b="1" dirty="0"/>
              <a:t>παραγόντων – κλειδί</a:t>
            </a:r>
            <a:r>
              <a:rPr lang="el-GR" sz="2800" dirty="0"/>
              <a:t>) της πραγματικότητας στην διαμόρφωση του μαθηματικού μοντέλου.</a:t>
            </a:r>
          </a:p>
          <a:p>
            <a:r>
              <a:rPr lang="el-GR" sz="2800" dirty="0"/>
              <a:t>Ανάδειξη της </a:t>
            </a:r>
            <a:r>
              <a:rPr lang="el-GR" sz="2800" b="1" dirty="0"/>
              <a:t>αλληλεπίδρασης/σύζευξης*</a:t>
            </a:r>
            <a:r>
              <a:rPr lang="el-GR" sz="2800" dirty="0"/>
              <a:t>  πραγματικότητας – μαθηματικών. </a:t>
            </a:r>
            <a:endParaRPr lang="en-US" sz="2800" dirty="0"/>
          </a:p>
          <a:p>
            <a:pPr lvl="1"/>
            <a:r>
              <a:rPr lang="el-GR" sz="2400" dirty="0"/>
              <a:t>*</a:t>
            </a:r>
            <a:r>
              <a:rPr lang="el-GR" sz="2400" dirty="0">
                <a:solidFill>
                  <a:srgbClr val="00B050"/>
                </a:solidFill>
              </a:rPr>
              <a:t>Η λέξη </a:t>
            </a:r>
            <a:r>
              <a:rPr lang="el-GR" sz="2400" b="1" dirty="0">
                <a:solidFill>
                  <a:srgbClr val="00B050"/>
                </a:solidFill>
              </a:rPr>
              <a:t>σύζευξη </a:t>
            </a:r>
            <a:r>
              <a:rPr lang="el-GR" sz="2400" dirty="0">
                <a:solidFill>
                  <a:srgbClr val="00B050"/>
                </a:solidFill>
              </a:rPr>
              <a:t>αναφέρεται στην αμοιβαία συνύπαρξη των δύο χώρων στη σκέψη των μαθητών</a:t>
            </a:r>
            <a:r>
              <a:rPr lang="el-GR" sz="2400" dirty="0"/>
              <a:t>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F4CE1-7F5E-49BA-9BF5-1B74CF64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διαδικασία </a:t>
            </a:r>
            <a:r>
              <a:rPr lang="el-GR" dirty="0" err="1"/>
              <a:t>μοντελοποίησης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8363F-AFDB-40DB-9D3A-F313AFAD1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Απαιτεί πλήρη κατανόηση του φαινομένου  το οποίο πρόκειται να </a:t>
            </a:r>
            <a:r>
              <a:rPr lang="el-GR" dirty="0" err="1"/>
              <a:t>μοντελοποιηθεί</a:t>
            </a:r>
            <a:r>
              <a:rPr lang="el-GR" dirty="0"/>
              <a:t>.</a:t>
            </a:r>
          </a:p>
          <a:p>
            <a:r>
              <a:rPr lang="el-GR" dirty="0"/>
              <a:t>Καλλιεργεί την αφαιρετική σκέψη και την ικανότητα τυποποίησης του προβλήματος, ώστε να μπορεί να αντιμετωπισθεί με μαθηματικό τρόπο.</a:t>
            </a:r>
          </a:p>
          <a:p>
            <a:r>
              <a:rPr lang="el-GR" dirty="0"/>
              <a:t>Επιστρατεύει γνώσεις και διαδικασίες από μια ευρεία γκάμα περιοχών των μαθηματικών. </a:t>
            </a:r>
          </a:p>
          <a:p>
            <a:r>
              <a:rPr lang="el-GR" dirty="0"/>
              <a:t>Υποστηρίζει διαδικασίες </a:t>
            </a:r>
            <a:r>
              <a:rPr lang="el-GR" dirty="0" err="1"/>
              <a:t>αναστοχασμού</a:t>
            </a:r>
            <a:r>
              <a:rPr lang="el-GR" dirty="0"/>
              <a:t> μέσω του κύκλου </a:t>
            </a:r>
            <a:r>
              <a:rPr lang="el-GR" dirty="0" err="1"/>
              <a:t>μοντελοποίησης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3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-14555"/>
            <a:ext cx="8229600" cy="776555"/>
          </a:xfrm>
        </p:spPr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8600" y="729867"/>
            <a:ext cx="8839200" cy="5791200"/>
          </a:xfrm>
        </p:spPr>
        <p:txBody>
          <a:bodyPr>
            <a:noAutofit/>
          </a:bodyPr>
          <a:lstStyle/>
          <a:p>
            <a:r>
              <a:rPr lang="en-US" sz="1600" dirty="0"/>
              <a:t>Doerr, H. M., &amp; English, L. D. (2003). A modelling perspective on students' mathematical reasoning about data. </a:t>
            </a:r>
            <a:r>
              <a:rPr lang="en-US" sz="1600" i="1" dirty="0"/>
              <a:t>Journal for Research in Mathematics Education, 34, 110-136. </a:t>
            </a:r>
            <a:endParaRPr lang="el-GR" sz="1600" i="1" dirty="0"/>
          </a:p>
          <a:p>
            <a:r>
              <a:rPr lang="en-US" sz="1600" dirty="0"/>
              <a:t>English, L. D. (2006). Mathematical modeling in the primary school. </a:t>
            </a:r>
            <a:r>
              <a:rPr lang="en-US" sz="1600" i="1" dirty="0"/>
              <a:t>Educational Studies in Mathematics, </a:t>
            </a:r>
            <a:r>
              <a:rPr lang="en-US" sz="1600" dirty="0"/>
              <a:t>63(3), 303–323. </a:t>
            </a:r>
          </a:p>
          <a:p>
            <a:r>
              <a:rPr lang="en-US" sz="1600" dirty="0"/>
              <a:t>Kaiser, G. (2007). Mathematical modelling at schools—how to promote modelling competencies. In</a:t>
            </a:r>
            <a:r>
              <a:rPr lang="el-GR" sz="1600" dirty="0"/>
              <a:t> </a:t>
            </a:r>
            <a:r>
              <a:rPr lang="en-US" sz="1600" dirty="0"/>
              <a:t>C. P. Haines, P. Galbraith, W. Blum, &amp; S. Khan (Eds.), </a:t>
            </a:r>
            <a:r>
              <a:rPr lang="en-US" sz="1600" i="1" dirty="0"/>
              <a:t>Mathematical modelling (ICTMA 12): education,</a:t>
            </a:r>
            <a:r>
              <a:rPr lang="el-GR" sz="1600" i="1" dirty="0"/>
              <a:t> </a:t>
            </a:r>
            <a:r>
              <a:rPr lang="en-US" sz="1600" i="1" dirty="0"/>
              <a:t>engineering and economics (pp. 110–119). </a:t>
            </a:r>
            <a:r>
              <a:rPr lang="en-US" sz="1600" i="1" dirty="0" err="1"/>
              <a:t>Chichester</a:t>
            </a:r>
            <a:r>
              <a:rPr lang="en-US" sz="1600" i="1" dirty="0"/>
              <a:t>: </a:t>
            </a:r>
            <a:r>
              <a:rPr lang="en-US" sz="1600" i="1" dirty="0" err="1"/>
              <a:t>Horwood</a:t>
            </a:r>
            <a:r>
              <a:rPr lang="en-US" sz="1600" i="1" dirty="0"/>
              <a:t>.</a:t>
            </a:r>
          </a:p>
          <a:p>
            <a:r>
              <a:rPr lang="en-US" sz="1600" dirty="0"/>
              <a:t>Kaiser, G., and </a:t>
            </a:r>
            <a:r>
              <a:rPr lang="en-US" sz="1600" dirty="0" err="1"/>
              <a:t>Sriraman</a:t>
            </a:r>
            <a:r>
              <a:rPr lang="en-US" sz="1600" dirty="0"/>
              <a:t>, B. (2006). A global survey of international perspectives on modeling in mathematics education. </a:t>
            </a:r>
            <a:r>
              <a:rPr lang="en-US" sz="1600" i="1" dirty="0" err="1"/>
              <a:t>Zentralblatt</a:t>
            </a:r>
            <a:r>
              <a:rPr lang="en-US" sz="1600" i="1" dirty="0"/>
              <a:t> </a:t>
            </a:r>
            <a:r>
              <a:rPr lang="en-US" sz="1600" i="1" dirty="0" err="1"/>
              <a:t>für</a:t>
            </a:r>
            <a:r>
              <a:rPr lang="en-US" sz="1600" i="1" dirty="0"/>
              <a:t> </a:t>
            </a:r>
            <a:r>
              <a:rPr lang="en-US" sz="1600" i="1" dirty="0" err="1"/>
              <a:t>Didaktik</a:t>
            </a:r>
            <a:r>
              <a:rPr lang="en-US" sz="1600" i="1" dirty="0"/>
              <a:t> der </a:t>
            </a:r>
            <a:r>
              <a:rPr lang="en-US" sz="1600" i="1" dirty="0" err="1"/>
              <a:t>Mathematik</a:t>
            </a:r>
            <a:r>
              <a:rPr lang="en-US" sz="1600" dirty="0"/>
              <a:t>, 38, 3, 302–312. </a:t>
            </a:r>
            <a:endParaRPr lang="el-GR" sz="1600" dirty="0"/>
          </a:p>
          <a:p>
            <a:r>
              <a:rPr lang="en-US" sz="1600" dirty="0"/>
              <a:t>Lehrer, R., &amp; </a:t>
            </a:r>
            <a:r>
              <a:rPr lang="en-US" sz="1600" dirty="0" err="1"/>
              <a:t>Schauble</a:t>
            </a:r>
            <a:r>
              <a:rPr lang="en-US" sz="1600" dirty="0"/>
              <a:t>, L. (2007). A developmental approach for supporting the epistemology of modeling. In W. Blum, P. Galbraith, H. </a:t>
            </a:r>
            <a:r>
              <a:rPr lang="en-US" sz="1600" dirty="0" err="1"/>
              <a:t>Henn</a:t>
            </a:r>
            <a:r>
              <a:rPr lang="en-US" sz="1600" dirty="0"/>
              <a:t>, &amp; M. </a:t>
            </a:r>
            <a:r>
              <a:rPr lang="en-US" sz="1600" dirty="0" err="1"/>
              <a:t>Niss</a:t>
            </a:r>
            <a:r>
              <a:rPr lang="en-US" sz="1600" dirty="0"/>
              <a:t> (Eds.), </a:t>
            </a:r>
            <a:r>
              <a:rPr lang="en-US" sz="1600" i="1" dirty="0"/>
              <a:t>Modeling and applications in mathematics education: The 14th ICMI study (pp. 185–192). Boston, MA: Springer.</a:t>
            </a:r>
          </a:p>
          <a:p>
            <a:r>
              <a:rPr lang="en-US" sz="1600" dirty="0" err="1"/>
              <a:t>Maaß</a:t>
            </a:r>
            <a:r>
              <a:rPr lang="en-US" sz="1600" dirty="0"/>
              <a:t>, K. (2006). What are modelling competencies? </a:t>
            </a:r>
            <a:r>
              <a:rPr lang="en-US" sz="1600" i="1" dirty="0" err="1"/>
              <a:t>Zentralblatt</a:t>
            </a:r>
            <a:r>
              <a:rPr lang="en-US" sz="1600" i="1" dirty="0"/>
              <a:t> </a:t>
            </a:r>
            <a:r>
              <a:rPr lang="en-US" sz="1600" i="1" dirty="0" err="1"/>
              <a:t>für</a:t>
            </a:r>
            <a:r>
              <a:rPr lang="en-US" sz="1600" i="1" dirty="0"/>
              <a:t> </a:t>
            </a:r>
            <a:r>
              <a:rPr lang="en-US" sz="1600" i="1" dirty="0" err="1"/>
              <a:t>Didaktik</a:t>
            </a:r>
            <a:r>
              <a:rPr lang="en-US" sz="1600" i="1" dirty="0"/>
              <a:t> der </a:t>
            </a:r>
            <a:r>
              <a:rPr lang="en-US" sz="1600" i="1" dirty="0" err="1"/>
              <a:t>Mathematik</a:t>
            </a:r>
            <a:r>
              <a:rPr lang="en-US" sz="1600" i="1" dirty="0"/>
              <a:t>, </a:t>
            </a:r>
            <a:r>
              <a:rPr lang="en-US" sz="1600" dirty="0"/>
              <a:t>38(2), 113-142 </a:t>
            </a:r>
            <a:endParaRPr lang="el-GR" sz="1600" dirty="0"/>
          </a:p>
          <a:p>
            <a:r>
              <a:rPr lang="en-US" sz="1600" dirty="0" err="1"/>
              <a:t>Mousoulides</a:t>
            </a:r>
            <a:r>
              <a:rPr lang="en-US" sz="1600" dirty="0"/>
              <a:t>, N., </a:t>
            </a:r>
            <a:r>
              <a:rPr lang="en-US" sz="1600" dirty="0" err="1"/>
              <a:t>Sriraman</a:t>
            </a:r>
            <a:r>
              <a:rPr lang="en-US" sz="1600" dirty="0"/>
              <a:t>, B., &amp; </a:t>
            </a:r>
            <a:r>
              <a:rPr lang="en-US" sz="1600" dirty="0" err="1"/>
              <a:t>Christou</a:t>
            </a:r>
            <a:r>
              <a:rPr lang="en-US" sz="1600" dirty="0"/>
              <a:t>, C. (2007). From problem solving to modeling– the emergence of models and modelling perspectives. </a:t>
            </a:r>
            <a:r>
              <a:rPr lang="en-US" sz="1600" i="1" dirty="0"/>
              <a:t>Nordic Studies in Mathematics Education, 12(1), 23-47. </a:t>
            </a:r>
          </a:p>
          <a:p>
            <a:r>
              <a:rPr lang="en-US" sz="1600" dirty="0"/>
              <a:t>Wake, G. (2014). Making sense of and with mathematics: the interface between academic mathematics and mathematics in practice. </a:t>
            </a:r>
            <a:r>
              <a:rPr lang="en-US" sz="1600" i="1" dirty="0"/>
              <a:t>Educational Studies in Mathematics</a:t>
            </a:r>
            <a:r>
              <a:rPr lang="en-US" sz="1600" dirty="0"/>
              <a:t>, </a:t>
            </a:r>
            <a:r>
              <a:rPr lang="en-US" sz="1600" i="1" dirty="0"/>
              <a:t>86</a:t>
            </a:r>
            <a:r>
              <a:rPr lang="en-US" sz="1600" dirty="0"/>
              <a:t>(2), 271–290.</a:t>
            </a:r>
            <a:endParaRPr lang="el-GR" sz="1600" dirty="0"/>
          </a:p>
          <a:p>
            <a:r>
              <a:rPr lang="en-US" sz="1600" dirty="0"/>
              <a:t>Wake, G. (2015). Preparing for workplace numeracy: a modelling perspective. </a:t>
            </a:r>
            <a:r>
              <a:rPr lang="en-US" sz="1600" i="1" dirty="0"/>
              <a:t>ZDM</a:t>
            </a:r>
            <a:r>
              <a:rPr lang="en-US" sz="1600" dirty="0"/>
              <a:t>, </a:t>
            </a:r>
            <a:r>
              <a:rPr lang="en-US" sz="1600" i="1" dirty="0"/>
              <a:t>47</a:t>
            </a:r>
            <a:r>
              <a:rPr lang="en-US" sz="1600" dirty="0"/>
              <a:t>(4), 675-689.</a:t>
            </a:r>
          </a:p>
          <a:p>
            <a:r>
              <a:rPr lang="en-US" sz="1600" dirty="0"/>
              <a:t>Williams, J. S., &amp; Wake, G. D. (2007). Metaphors and models in translation between college and workplace mathematics. </a:t>
            </a:r>
            <a:r>
              <a:rPr lang="en-US" sz="1600" i="1" dirty="0"/>
              <a:t>Educational Studies in Mathematics</a:t>
            </a:r>
            <a:r>
              <a:rPr lang="en-US" sz="1600" dirty="0"/>
              <a:t>, </a:t>
            </a:r>
            <a:r>
              <a:rPr lang="en-US" sz="1600" i="1" dirty="0"/>
              <a:t>64</a:t>
            </a:r>
            <a:r>
              <a:rPr lang="en-US" sz="1600" dirty="0"/>
              <a:t>(3), 345– 371.</a:t>
            </a:r>
            <a:endParaRPr lang="el-GR" sz="1600" dirty="0"/>
          </a:p>
          <a:p>
            <a:endParaRPr lang="el-GR" sz="1700" dirty="0"/>
          </a:p>
        </p:txBody>
      </p:sp>
    </p:spTree>
    <p:extLst>
      <p:ext uri="{BB962C8B-B14F-4D97-AF65-F5344CB8AC3E}">
        <p14:creationId xmlns:p14="http://schemas.microsoft.com/office/powerpoint/2010/main" val="1959798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2761</TotalTime>
  <Words>808</Words>
  <Application>Microsoft Office PowerPoint</Application>
  <PresentationFormat>Προβολή στην οθόνη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Παρουσίαση του PowerPoint</vt:lpstr>
      <vt:lpstr>Παρουσίαση του PowerPoint</vt:lpstr>
      <vt:lpstr>Μαθηματικό μοντέλο/ Μοντελοποίηση </vt:lpstr>
      <vt:lpstr>Τα μαθηματικά μοντέλα</vt:lpstr>
      <vt:lpstr>Το μαθηματικό μοντέλο …</vt:lpstr>
      <vt:lpstr>Μοντελοποίηση</vt:lpstr>
      <vt:lpstr>Διασχίζοντας τα σύνορα … πραγματικού κόσμου -  μαθηματικής γνώσης (Wake, 2015)</vt:lpstr>
      <vt:lpstr>Η διαδικασία μοντελοποίησης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6: Pedagogical approaches to mathematics and science teaching in multicultural classrooms</dc:title>
  <dc:creator>Despoina</dc:creator>
  <cp:lastModifiedBy>Chrissavgi Triantafillou</cp:lastModifiedBy>
  <cp:revision>358</cp:revision>
  <dcterms:created xsi:type="dcterms:W3CDTF">2016-12-02T10:45:38Z</dcterms:created>
  <dcterms:modified xsi:type="dcterms:W3CDTF">2025-03-17T08:34:42Z</dcterms:modified>
</cp:coreProperties>
</file>