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31" r:id="rId2"/>
    <p:sldId id="413" r:id="rId3"/>
    <p:sldId id="444" r:id="rId4"/>
    <p:sldId id="445" r:id="rId5"/>
    <p:sldId id="443" r:id="rId6"/>
    <p:sldId id="446" r:id="rId7"/>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9" clrIdx="0">
    <p:extLst>
      <p:ext uri="{19B8F6BF-5375-455C-9EA6-DF929625EA0E}">
        <p15:presenceInfo xmlns:p15="http://schemas.microsoft.com/office/powerpoint/2012/main" userId="Microsoft Office User" providerId="None"/>
      </p:ext>
    </p:extLst>
  </p:cmAuthor>
  <p:cmAuthor id="2" name="Katja Maass" initials="KM" lastIdx="1" clrIdx="1">
    <p:extLst>
      <p:ext uri="{19B8F6BF-5375-455C-9EA6-DF929625EA0E}">
        <p15:presenceInfo xmlns:p15="http://schemas.microsoft.com/office/powerpoint/2012/main" userId="Katja Ma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69"/>
    <a:srgbClr val="B4CB4D"/>
    <a:srgbClr val="3B4C6A"/>
    <a:srgbClr val="CC023B"/>
    <a:srgbClr val="FF00FF"/>
    <a:srgbClr val="001470"/>
    <a:srgbClr val="4C5F7E"/>
    <a:srgbClr val="C1D260"/>
    <a:srgbClr val="A0B051"/>
    <a:srgbClr val="BE0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0921" autoAdjust="0"/>
  </p:normalViewPr>
  <p:slideViewPr>
    <p:cSldViewPr snapToGrid="0" snapToObjects="1" showGuides="1">
      <p:cViewPr varScale="1">
        <p:scale>
          <a:sx n="99" d="100"/>
          <a:sy n="99" d="100"/>
        </p:scale>
        <p:origin x="1315" y="77"/>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30.03.2025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30.03.2025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ootprintcalculator.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data.footprintnetwork.org/#/countryTrends?cn=84&amp;type=earth"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05F1D0-F549-4E70-9C79-83BDD39061A5}"/>
              </a:ext>
            </a:extLst>
          </p:cNvPr>
          <p:cNvSpPr>
            <a:spLocks noGrp="1"/>
          </p:cNvSpPr>
          <p:nvPr>
            <p:ph idx="1"/>
          </p:nvPr>
        </p:nvSpPr>
        <p:spPr>
          <a:xfrm>
            <a:off x="463961" y="396718"/>
            <a:ext cx="7935132" cy="3394472"/>
          </a:xfrm>
        </p:spPr>
        <p:txBody>
          <a:bodyPr>
            <a:normAutofit/>
          </a:bodyPr>
          <a:lstStyle/>
          <a:p>
            <a:pPr algn="l"/>
            <a:r>
              <a:rPr lang="el-GR" sz="4000" dirty="0">
                <a:solidFill>
                  <a:srgbClr val="002369"/>
                </a:solidFill>
              </a:rPr>
              <a:t>Μελέτη του οικολογικού αποτυπώματος διαφορετικών χωρών </a:t>
            </a:r>
          </a:p>
        </p:txBody>
      </p:sp>
      <p:sp>
        <p:nvSpPr>
          <p:cNvPr id="5" name="Θέση αριθμού διαφάνειας 4">
            <a:extLst>
              <a:ext uri="{FF2B5EF4-FFF2-40B4-BE49-F238E27FC236}">
                <a16:creationId xmlns:a16="http://schemas.microsoft.com/office/drawing/2014/main" id="{83504BEB-68E2-4480-9F05-7E5B950EB80D}"/>
              </a:ext>
            </a:extLst>
          </p:cNvPr>
          <p:cNvSpPr>
            <a:spLocks noGrp="1"/>
          </p:cNvSpPr>
          <p:nvPr>
            <p:ph type="sldNum" sz="quarter" idx="11"/>
          </p:nvPr>
        </p:nvSpPr>
        <p:spPr/>
        <p:txBody>
          <a:bodyPr/>
          <a:lstStyle/>
          <a:p>
            <a:r>
              <a:rPr lang="es-ES_tradnl" sz="1200"/>
              <a:t>|  </a:t>
            </a:r>
            <a:fld id="{9DD0088F-7E4A-9C4B-9ED2-72FAF1293163}" type="slidenum">
              <a:rPr lang="es-ES_tradnl" smtClean="0"/>
              <a:pPr/>
              <a:t>1</a:t>
            </a:fld>
            <a:endParaRPr lang="es-ES_tradnl" dirty="0"/>
          </a:p>
        </p:txBody>
      </p:sp>
      <p:pic>
        <p:nvPicPr>
          <p:cNvPr id="7" name="Εικόνα 6">
            <a:extLst>
              <a:ext uri="{FF2B5EF4-FFF2-40B4-BE49-F238E27FC236}">
                <a16:creationId xmlns:a16="http://schemas.microsoft.com/office/drawing/2014/main" id="{9ED447CF-A5A5-F995-F382-D83C83C4B55A}"/>
              </a:ext>
            </a:extLst>
          </p:cNvPr>
          <p:cNvPicPr>
            <a:picLocks noChangeAspect="1"/>
          </p:cNvPicPr>
          <p:nvPr/>
        </p:nvPicPr>
        <p:blipFill>
          <a:blip r:embed="rId2"/>
          <a:stretch>
            <a:fillRect/>
          </a:stretch>
        </p:blipFill>
        <p:spPr>
          <a:xfrm>
            <a:off x="5974597" y="1464590"/>
            <a:ext cx="2718804" cy="2944678"/>
          </a:xfrm>
          <a:prstGeom prst="rect">
            <a:avLst/>
          </a:prstGeom>
        </p:spPr>
      </p:pic>
    </p:spTree>
    <p:extLst>
      <p:ext uri="{BB962C8B-B14F-4D97-AF65-F5344CB8AC3E}">
        <p14:creationId xmlns:p14="http://schemas.microsoft.com/office/powerpoint/2010/main" val="261049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BBEFC3-47BA-4C41-8E1D-22800894CBCC}"/>
              </a:ext>
            </a:extLst>
          </p:cNvPr>
          <p:cNvSpPr>
            <a:spLocks noGrp="1"/>
          </p:cNvSpPr>
          <p:nvPr>
            <p:ph type="title"/>
          </p:nvPr>
        </p:nvSpPr>
        <p:spPr>
          <a:xfrm>
            <a:off x="302964" y="41488"/>
            <a:ext cx="6965102" cy="474929"/>
          </a:xfrm>
        </p:spPr>
        <p:txBody>
          <a:bodyPr>
            <a:normAutofit fontScale="90000"/>
          </a:bodyPr>
          <a:lstStyle/>
          <a:p>
            <a:r>
              <a:rPr lang="el-GR" dirty="0"/>
              <a:t>Το οικολογικό αποτύπωμα </a:t>
            </a:r>
            <a:r>
              <a:rPr lang="el-GR" i="1" dirty="0"/>
              <a:t>(</a:t>
            </a:r>
            <a:r>
              <a:rPr lang="en-US" i="1" dirty="0"/>
              <a:t>ecological footprint)</a:t>
            </a:r>
            <a:endParaRPr lang="el-GR" i="1" dirty="0"/>
          </a:p>
        </p:txBody>
      </p:sp>
      <p:sp>
        <p:nvSpPr>
          <p:cNvPr id="3" name="Θέση περιεχομένου 2">
            <a:extLst>
              <a:ext uri="{FF2B5EF4-FFF2-40B4-BE49-F238E27FC236}">
                <a16:creationId xmlns:a16="http://schemas.microsoft.com/office/drawing/2014/main" id="{C2EEC553-60E7-4230-A28C-5CF063F8009C}"/>
              </a:ext>
            </a:extLst>
          </p:cNvPr>
          <p:cNvSpPr>
            <a:spLocks noGrp="1"/>
          </p:cNvSpPr>
          <p:nvPr>
            <p:ph idx="1"/>
          </p:nvPr>
        </p:nvSpPr>
        <p:spPr>
          <a:xfrm>
            <a:off x="90346" y="516418"/>
            <a:ext cx="7673142" cy="4225264"/>
          </a:xfrm>
        </p:spPr>
        <p:txBody>
          <a:bodyPr>
            <a:normAutofit fontScale="25000" lnSpcReduction="20000"/>
          </a:bodyPr>
          <a:lstStyle/>
          <a:p>
            <a:pPr>
              <a:lnSpc>
                <a:spcPct val="1200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7200" dirty="0">
                <a:effectLst/>
                <a:latin typeface="+mn-lt"/>
                <a:ea typeface="Times New Roman" panose="02020603050405020304" pitchFamily="18" charset="0"/>
                <a:cs typeface="Times New Roman" panose="02020603050405020304" pitchFamily="18" charset="0"/>
              </a:rPr>
              <a:t>Το </a:t>
            </a:r>
            <a:r>
              <a:rPr lang="el-GR" sz="7200" b="1" dirty="0">
                <a:solidFill>
                  <a:srgbClr val="FF0000"/>
                </a:solidFill>
                <a:effectLst/>
                <a:latin typeface="+mn-lt"/>
                <a:ea typeface="Times New Roman" panose="02020603050405020304" pitchFamily="18" charset="0"/>
                <a:cs typeface="Times New Roman" panose="02020603050405020304" pitchFamily="18" charset="0"/>
              </a:rPr>
              <a:t>οικολογικό αποτύπωμα </a:t>
            </a:r>
            <a:r>
              <a:rPr lang="el-GR" sz="7200" dirty="0">
                <a:effectLst/>
                <a:latin typeface="+mn-lt"/>
                <a:ea typeface="Times New Roman" panose="02020603050405020304" pitchFamily="18" charset="0"/>
                <a:cs typeface="Times New Roman" panose="02020603050405020304" pitchFamily="18" charset="0"/>
              </a:rPr>
              <a:t>είναι ένα μετρικό σύστημα που </a:t>
            </a:r>
            <a:r>
              <a:rPr lang="el-GR" sz="7200" dirty="0">
                <a:latin typeface="+mn-lt"/>
                <a:ea typeface="Times New Roman" panose="02020603050405020304" pitchFamily="18" charset="0"/>
                <a:cs typeface="Times New Roman" panose="02020603050405020304" pitchFamily="18" charset="0"/>
              </a:rPr>
              <a:t>αφορά </a:t>
            </a:r>
            <a:r>
              <a:rPr lang="el-GR" sz="7200" dirty="0">
                <a:effectLst/>
                <a:latin typeface="+mn-lt"/>
                <a:ea typeface="Times New Roman" panose="02020603050405020304" pitchFamily="18" charset="0"/>
                <a:cs typeface="Times New Roman" panose="02020603050405020304" pitchFamily="18" charset="0"/>
              </a:rPr>
              <a:t>την κατασπατάληση πόρων από άτομα, χώρες και επιχειρήσεις ενάντια στην ικανότητα της Γης για βιολογική αναγέννηση. Το </a:t>
            </a:r>
            <a:r>
              <a:rPr lang="el-GR" sz="7200" b="1" dirty="0">
                <a:solidFill>
                  <a:srgbClr val="FF0000"/>
                </a:solidFill>
                <a:effectLst/>
                <a:latin typeface="+mn-lt"/>
                <a:ea typeface="Times New Roman" panose="02020603050405020304" pitchFamily="18" charset="0"/>
                <a:cs typeface="Times New Roman" panose="02020603050405020304" pitchFamily="18" charset="0"/>
              </a:rPr>
              <a:t>οικολογικό αποτύπωμα (EF) </a:t>
            </a:r>
            <a:r>
              <a:rPr lang="el-GR" sz="7200" dirty="0">
                <a:effectLst/>
                <a:latin typeface="+mn-lt"/>
                <a:ea typeface="Times New Roman" panose="02020603050405020304" pitchFamily="18" charset="0"/>
                <a:cs typeface="Times New Roman" panose="02020603050405020304" pitchFamily="18" charset="0"/>
              </a:rPr>
              <a:t>εκτιμά τη βιολογικά παραγωγική χερσαία και θαλάσσια περιοχή που απαιτείται για την παροχή των ανανεώσιμων πηγών που </a:t>
            </a:r>
            <a:r>
              <a:rPr lang="el-GR" sz="7200" b="1" dirty="0">
                <a:solidFill>
                  <a:srgbClr val="7030A0"/>
                </a:solidFill>
                <a:effectLst/>
                <a:latin typeface="+mn-lt"/>
                <a:ea typeface="Times New Roman" panose="02020603050405020304" pitchFamily="18" charset="0"/>
                <a:cs typeface="Times New Roman" panose="02020603050405020304" pitchFamily="18" charset="0"/>
              </a:rPr>
              <a:t>καταναλώνει ένας πληθυσμός </a:t>
            </a:r>
            <a:r>
              <a:rPr lang="el-GR" sz="7200" dirty="0">
                <a:effectLst/>
                <a:latin typeface="+mn-lt"/>
                <a:ea typeface="Times New Roman" panose="02020603050405020304" pitchFamily="18" charset="0"/>
                <a:cs typeface="Times New Roman" panose="02020603050405020304" pitchFamily="18" charset="0"/>
              </a:rPr>
              <a:t>και για την απορρόφηση των αποβλήτων που δημιουργεί και των πόρων που καταναλώνει</a:t>
            </a:r>
            <a:r>
              <a:rPr lang="en-US" sz="7200" dirty="0">
                <a:effectLst/>
                <a:latin typeface="+mn-lt"/>
                <a:ea typeface="Times New Roman" panose="02020603050405020304" pitchFamily="18" charset="0"/>
                <a:cs typeface="Times New Roman" panose="02020603050405020304" pitchFamily="18" charset="0"/>
              </a:rPr>
              <a:t>.</a:t>
            </a:r>
          </a:p>
          <a:p>
            <a:pPr>
              <a:lnSpc>
                <a:spcPct val="1200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7200" dirty="0">
                <a:effectLst/>
                <a:latin typeface="+mn-lt"/>
                <a:ea typeface="Times New Roman" panose="02020603050405020304" pitchFamily="18" charset="0"/>
                <a:cs typeface="Times New Roman" panose="02020603050405020304" pitchFamily="18" charset="0"/>
              </a:rPr>
              <a:t>Α)  Μπορείτε να χρησιμοποιήσετε το </a:t>
            </a:r>
            <a:r>
              <a:rPr lang="en-US" sz="7200" b="0" i="0" u="none" strike="noStrike" baseline="0" dirty="0">
                <a:latin typeface="+mn-lt"/>
              </a:rPr>
              <a:t>ecological footprint calculat</a:t>
            </a:r>
            <a:r>
              <a:rPr lang="en-US" sz="7200" dirty="0">
                <a:latin typeface="+mn-lt"/>
              </a:rPr>
              <a:t>or </a:t>
            </a:r>
            <a:r>
              <a:rPr lang="el-GR" sz="7200" dirty="0">
                <a:latin typeface="+mn-lt"/>
              </a:rPr>
              <a:t>στην ιστοσελίδα</a:t>
            </a:r>
          </a:p>
          <a:p>
            <a:pPr>
              <a:lnSpc>
                <a:spcPct val="1200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7200" b="0" i="0" u="none" strike="noStrike" baseline="0" dirty="0">
                <a:solidFill>
                  <a:srgbClr val="0000FF"/>
                </a:solidFill>
                <a:latin typeface="+mn-lt"/>
                <a:hlinkClick r:id="rId2"/>
              </a:rPr>
              <a:t>https://www.footprintcalculator.org/</a:t>
            </a:r>
            <a:endParaRPr lang="el-GR" sz="7200" b="0" i="0" u="none" strike="noStrike" baseline="0" dirty="0">
              <a:solidFill>
                <a:srgbClr val="0000FF"/>
              </a:solidFill>
              <a:latin typeface="+mn-lt"/>
            </a:endParaRPr>
          </a:p>
          <a:p>
            <a:pPr>
              <a:lnSpc>
                <a:spcPct val="1200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7200" dirty="0">
                <a:latin typeface="+mn-lt"/>
              </a:rPr>
              <a:t>Β) Μπορείτε να συγκρίνετε το οικολογικό αποτύπωμα διαφορετικών κρατών</a:t>
            </a:r>
          </a:p>
          <a:p>
            <a:pPr>
              <a:lnSpc>
                <a:spcPct val="120000"/>
              </a:lnSpc>
              <a:spcBef>
                <a:spcPts val="0"/>
              </a:spcBef>
            </a:pPr>
            <a:r>
              <a:rPr lang="en-US" sz="7200" b="0" i="0" u="none" strike="noStrike" baseline="0" dirty="0">
                <a:solidFill>
                  <a:srgbClr val="000000"/>
                </a:solidFill>
                <a:latin typeface="+mn-lt"/>
              </a:rPr>
              <a:t> </a:t>
            </a:r>
            <a:r>
              <a:rPr lang="en-US" sz="7200" b="0" i="0" u="none" strike="noStrike" baseline="0" dirty="0">
                <a:solidFill>
                  <a:srgbClr val="0000FF"/>
                </a:solidFill>
                <a:latin typeface="+mn-lt"/>
              </a:rPr>
              <a:t>https://data.footprintnetwork.org </a:t>
            </a:r>
            <a:endParaRPr lang="el-GR" sz="7200" b="0" i="0" u="none" strike="noStrike" baseline="0" dirty="0">
              <a:solidFill>
                <a:srgbClr val="0000FF"/>
              </a:solidFill>
              <a:latin typeface="+mn-lt"/>
            </a:endParaRPr>
          </a:p>
          <a:p>
            <a:pPr>
              <a:lnSpc>
                <a:spcPct val="120000"/>
              </a:lnSpc>
              <a:spcBef>
                <a:spcPts val="0"/>
              </a:spcBef>
            </a:pPr>
            <a:r>
              <a:rPr lang="en-US" sz="7200" b="0" i="1" u="none" strike="noStrike" baseline="0" dirty="0">
                <a:solidFill>
                  <a:srgbClr val="BF002D"/>
                </a:solidFill>
                <a:latin typeface="+mn-lt"/>
              </a:rPr>
              <a:t>• </a:t>
            </a:r>
            <a:r>
              <a:rPr lang="el-GR" sz="7200" i="1" dirty="0">
                <a:effectLst/>
                <a:latin typeface="+mn-lt"/>
                <a:ea typeface="Times New Roman" panose="02020603050405020304" pitchFamily="18" charset="0"/>
                <a:cs typeface="Times New Roman" panose="02020603050405020304" pitchFamily="18" charset="0"/>
              </a:rPr>
              <a:t>Σημ. Οι άνθρωποι χρησιμοποιούν τόσους οικολογικούς πόρους* όσο αν ζούσαμε σε 1,6 Γη!</a:t>
            </a:r>
            <a:r>
              <a:rPr lang="el-GR" sz="7200" dirty="0">
                <a:solidFill>
                  <a:srgbClr val="000000"/>
                </a:solidFill>
                <a:effectLst/>
                <a:latin typeface="+mn-lt"/>
                <a:ea typeface="Times New Roman" panose="02020603050405020304" pitchFamily="18" charset="0"/>
                <a:cs typeface="Times New Roman" panose="02020603050405020304" pitchFamily="18" charset="0"/>
              </a:rPr>
              <a:t>  Αυτό σημαίνει ότι αυτοί οι διαθέσιμοι </a:t>
            </a:r>
            <a:r>
              <a:rPr lang="el-GR" sz="7200" dirty="0">
                <a:solidFill>
                  <a:srgbClr val="000000"/>
                </a:solidFill>
                <a:effectLst/>
                <a:latin typeface="+mn-lt"/>
                <a:ea typeface="Times New Roman" panose="02020603050405020304" pitchFamily="18" charset="0"/>
                <a:cs typeface="Tw Cen MT" panose="020B0602020104020603" pitchFamily="34" charset="0"/>
              </a:rPr>
              <a:t>π</a:t>
            </a:r>
            <a:r>
              <a:rPr lang="el-GR" sz="7200" dirty="0">
                <a:solidFill>
                  <a:srgbClr val="000000"/>
                </a:solidFill>
                <a:effectLst/>
                <a:latin typeface="+mn-lt"/>
                <a:ea typeface="Times New Roman" panose="02020603050405020304" pitchFamily="18" charset="0"/>
                <a:cs typeface="Times New Roman" panose="02020603050405020304" pitchFamily="18" charset="0"/>
              </a:rPr>
              <a:t>όροι μειώνονται γρήγορα.</a:t>
            </a:r>
          </a:p>
          <a:p>
            <a:endParaRPr lang="el-GR" dirty="0"/>
          </a:p>
        </p:txBody>
      </p:sp>
      <p:sp>
        <p:nvSpPr>
          <p:cNvPr id="5" name="Θέση αριθμού διαφάνειας 4">
            <a:extLst>
              <a:ext uri="{FF2B5EF4-FFF2-40B4-BE49-F238E27FC236}">
                <a16:creationId xmlns:a16="http://schemas.microsoft.com/office/drawing/2014/main" id="{347A996D-63A4-44CA-A533-7011E8B5864E}"/>
              </a:ext>
            </a:extLst>
          </p:cNvPr>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pic>
        <p:nvPicPr>
          <p:cNvPr id="8" name="Εικόνα 7">
            <a:extLst>
              <a:ext uri="{FF2B5EF4-FFF2-40B4-BE49-F238E27FC236}">
                <a16:creationId xmlns:a16="http://schemas.microsoft.com/office/drawing/2014/main" id="{E45840EB-6ADD-411A-B143-09B708FF0DB7}"/>
              </a:ext>
            </a:extLst>
          </p:cNvPr>
          <p:cNvPicPr>
            <a:picLocks noChangeAspect="1"/>
          </p:cNvPicPr>
          <p:nvPr/>
        </p:nvPicPr>
        <p:blipFill>
          <a:blip r:embed="rId3"/>
          <a:stretch>
            <a:fillRect/>
          </a:stretch>
        </p:blipFill>
        <p:spPr>
          <a:xfrm>
            <a:off x="7763488" y="315333"/>
            <a:ext cx="1284974" cy="1849395"/>
          </a:xfrm>
          <a:prstGeom prst="rect">
            <a:avLst/>
          </a:prstGeom>
        </p:spPr>
      </p:pic>
    </p:spTree>
    <p:extLst>
      <p:ext uri="{BB962C8B-B14F-4D97-AF65-F5344CB8AC3E}">
        <p14:creationId xmlns:p14="http://schemas.microsoft.com/office/powerpoint/2010/main" val="327053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7DBB34-AFC4-A63D-3CB8-E13E99BFC58F}"/>
              </a:ext>
            </a:extLst>
          </p:cNvPr>
          <p:cNvSpPr>
            <a:spLocks noGrp="1"/>
          </p:cNvSpPr>
          <p:nvPr>
            <p:ph type="title"/>
          </p:nvPr>
        </p:nvSpPr>
        <p:spPr>
          <a:xfrm>
            <a:off x="457200" y="357081"/>
            <a:ext cx="8229600" cy="485846"/>
          </a:xfrm>
        </p:spPr>
        <p:txBody>
          <a:bodyPr>
            <a:normAutofit fontScale="90000"/>
          </a:bodyPr>
          <a:lstStyle/>
          <a:p>
            <a:r>
              <a:rPr lang="el-GR" i="1" dirty="0">
                <a:solidFill>
                  <a:srgbClr val="00B050"/>
                </a:solidFill>
                <a:latin typeface="+mn-lt"/>
                <a:cs typeface="Times New Roman" panose="02020603050405020304" pitchFamily="18" charset="0"/>
              </a:rPr>
              <a:t>Β</a:t>
            </a:r>
            <a:r>
              <a:rPr lang="el-GR" sz="2800" b="1" i="1" dirty="0">
                <a:solidFill>
                  <a:srgbClr val="00B050"/>
                </a:solidFill>
                <a:latin typeface="+mn-lt"/>
                <a:cs typeface="Times New Roman" panose="02020603050405020304" pitchFamily="18" charset="0"/>
              </a:rPr>
              <a:t>ιοχωρητικότητα</a:t>
            </a:r>
            <a:endParaRPr lang="el-GR" dirty="0"/>
          </a:p>
        </p:txBody>
      </p:sp>
      <p:sp>
        <p:nvSpPr>
          <p:cNvPr id="3" name="Θέση περιεχομένου 2">
            <a:extLst>
              <a:ext uri="{FF2B5EF4-FFF2-40B4-BE49-F238E27FC236}">
                <a16:creationId xmlns:a16="http://schemas.microsoft.com/office/drawing/2014/main" id="{3AA09961-3E6D-CA8B-CDEA-4BC5C4A50164}"/>
              </a:ext>
            </a:extLst>
          </p:cNvPr>
          <p:cNvSpPr>
            <a:spLocks noGrp="1"/>
          </p:cNvSpPr>
          <p:nvPr>
            <p:ph idx="1"/>
          </p:nvPr>
        </p:nvSpPr>
        <p:spPr/>
        <p:txBody>
          <a:bodyPr>
            <a:normAutofit fontScale="70000" lnSpcReduction="20000"/>
          </a:bodyPr>
          <a:lstStyle/>
          <a:p>
            <a:r>
              <a:rPr lang="el-GR" sz="2800" b="1" dirty="0">
                <a:solidFill>
                  <a:srgbClr val="00B050"/>
                </a:solidFill>
                <a:latin typeface="+mn-lt"/>
              </a:rPr>
              <a:t>Η βιοχωρητικότητα</a:t>
            </a:r>
            <a:r>
              <a:rPr lang="el-GR" sz="2800" dirty="0">
                <a:solidFill>
                  <a:srgbClr val="00B050"/>
                </a:solidFill>
                <a:latin typeface="+mn-lt"/>
              </a:rPr>
              <a:t> </a:t>
            </a:r>
            <a:r>
              <a:rPr lang="el-GR" sz="2800" dirty="0">
                <a:latin typeface="+mn-lt"/>
              </a:rPr>
              <a:t>είναι ο όρος που χρησιμοποιείται για να ορίσει τη διαθεσιμότητα βιολογικά παραγωγικής επιφάνειας σε μια συγκεκριμένη περιοχή. Για τον υπολογισμό του αποτιμώνται διάφορες κατηγορίες παραγωγικών περιοχών, όπως αυτές που προορίζονται για καλλιέργειες, βοσκοτόπια και δάση, καθώς και εκείνες οι περιοχές παραγωγικών θαλάσσιων οικοσυστημάτων και οι περιοχές που έχουν υποβαθμιστεί από ανθρωπιστικές δραστηριότητες.</a:t>
            </a:r>
            <a:r>
              <a:rPr lang="en-US" sz="2800" dirty="0">
                <a:latin typeface="+mn-lt"/>
                <a:cs typeface="Times New Roman" panose="02020603050405020304" pitchFamily="18" charset="0"/>
              </a:rPr>
              <a:t> </a:t>
            </a:r>
            <a:endParaRPr lang="el-GR" sz="2800" dirty="0">
              <a:latin typeface="+mn-lt"/>
              <a:cs typeface="Times New Roman" panose="02020603050405020304" pitchFamily="18" charset="0"/>
            </a:endParaRPr>
          </a:p>
          <a:p>
            <a:r>
              <a:rPr lang="el-GR" sz="2800" i="1" dirty="0">
                <a:latin typeface="+mn-lt"/>
                <a:cs typeface="Times New Roman" panose="02020603050405020304" pitchFamily="18" charset="0"/>
              </a:rPr>
              <a:t>Στις μέρες μας, γίνονται όλο και περισσότερες μελέτες και ανάλυση βιωσιμότητας που χρησιμοποιούν τη </a:t>
            </a:r>
            <a:r>
              <a:rPr lang="el-GR" sz="2800" b="1" i="1" dirty="0">
                <a:solidFill>
                  <a:srgbClr val="00B050"/>
                </a:solidFill>
                <a:latin typeface="+mn-lt"/>
                <a:cs typeface="Times New Roman" panose="02020603050405020304" pitchFamily="18" charset="0"/>
              </a:rPr>
              <a:t>βιοχωρητικότητα</a:t>
            </a:r>
            <a:r>
              <a:rPr lang="el-GR" sz="2800" b="1" i="1" dirty="0">
                <a:latin typeface="+mn-lt"/>
                <a:cs typeface="Times New Roman" panose="02020603050405020304" pitchFamily="18" charset="0"/>
              </a:rPr>
              <a:t> </a:t>
            </a:r>
            <a:r>
              <a:rPr lang="el-GR" sz="2800" i="1" dirty="0">
                <a:latin typeface="+mn-lt"/>
                <a:cs typeface="Times New Roman" panose="02020603050405020304" pitchFamily="18" charset="0"/>
              </a:rPr>
              <a:t>ως τον κύριο δείκτη της βιωσιμότητας μιας περιοχής μελέτης. Για αυτό είναι απαραίτητο συγκρίνετε τη </a:t>
            </a:r>
            <a:r>
              <a:rPr lang="el-GR" sz="2800" b="1" i="1" dirty="0">
                <a:solidFill>
                  <a:srgbClr val="00B050"/>
                </a:solidFill>
                <a:latin typeface="+mn-lt"/>
                <a:cs typeface="Times New Roman" panose="02020603050405020304" pitchFamily="18" charset="0"/>
              </a:rPr>
              <a:t>βιοχωρητικότητα</a:t>
            </a:r>
            <a:r>
              <a:rPr lang="el-GR" sz="2800" i="1" dirty="0">
                <a:latin typeface="+mn-lt"/>
                <a:cs typeface="Times New Roman" panose="02020603050405020304" pitchFamily="18" charset="0"/>
              </a:rPr>
              <a:t> με το </a:t>
            </a:r>
            <a:r>
              <a:rPr lang="el-GR" sz="2800" b="1" i="1" dirty="0">
                <a:solidFill>
                  <a:srgbClr val="FF0000"/>
                </a:solidFill>
                <a:latin typeface="+mn-lt"/>
                <a:cs typeface="Times New Roman" panose="02020603050405020304" pitchFamily="18" charset="0"/>
              </a:rPr>
              <a:t>οικολογικό αποτύπωμα </a:t>
            </a:r>
            <a:r>
              <a:rPr lang="el-GR" sz="2800" i="1" dirty="0">
                <a:latin typeface="+mn-lt"/>
                <a:cs typeface="Times New Roman" panose="02020603050405020304" pitchFamily="18" charset="0"/>
              </a:rPr>
              <a:t>της εν λόγω περιοχής, για να γνωρίζουμε εάν έχει γίνει υπέρβαση, δημιουργώντας έτσι μια κατάσταση </a:t>
            </a:r>
            <a:r>
              <a:rPr lang="el-GR" sz="2800" b="1" i="1" dirty="0">
                <a:solidFill>
                  <a:srgbClr val="FF0000"/>
                </a:solidFill>
                <a:latin typeface="+mn-lt"/>
                <a:cs typeface="Times New Roman" panose="02020603050405020304" pitchFamily="18" charset="0"/>
              </a:rPr>
              <a:t>οικολογικού ελλείμματος </a:t>
            </a:r>
            <a:r>
              <a:rPr lang="el-GR" sz="2800" b="1" i="1" dirty="0">
                <a:solidFill>
                  <a:srgbClr val="00B050"/>
                </a:solidFill>
                <a:latin typeface="+mn-lt"/>
                <a:cs typeface="Times New Roman" panose="02020603050405020304" pitchFamily="18" charset="0"/>
              </a:rPr>
              <a:t>ή </a:t>
            </a:r>
            <a:r>
              <a:rPr lang="el-GR" sz="2800" b="1" i="1" dirty="0">
                <a:solidFill>
                  <a:srgbClr val="FF0000"/>
                </a:solidFill>
                <a:latin typeface="+mn-lt"/>
                <a:cs typeface="Times New Roman" panose="02020603050405020304" pitchFamily="18" charset="0"/>
              </a:rPr>
              <a:t>φυσικής μη βιωσιμότητας.</a:t>
            </a:r>
          </a:p>
          <a:p>
            <a:endParaRPr lang="el-GR" dirty="0"/>
          </a:p>
        </p:txBody>
      </p:sp>
      <p:sp>
        <p:nvSpPr>
          <p:cNvPr id="5" name="Θέση αριθμού διαφάνειας 4">
            <a:extLst>
              <a:ext uri="{FF2B5EF4-FFF2-40B4-BE49-F238E27FC236}">
                <a16:creationId xmlns:a16="http://schemas.microsoft.com/office/drawing/2014/main" id="{855498E2-985B-D4D4-8131-FC383314B077}"/>
              </a:ext>
            </a:extLst>
          </p:cNvPr>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Tree>
    <p:extLst>
      <p:ext uri="{BB962C8B-B14F-4D97-AF65-F5344CB8AC3E}">
        <p14:creationId xmlns:p14="http://schemas.microsoft.com/office/powerpoint/2010/main" val="163233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CEA78ACB-D8D3-A347-20CD-DF10778EE30B}"/>
              </a:ext>
            </a:extLst>
          </p:cNvPr>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pic>
        <p:nvPicPr>
          <p:cNvPr id="9" name="Εικόνα 8">
            <a:extLst>
              <a:ext uri="{FF2B5EF4-FFF2-40B4-BE49-F238E27FC236}">
                <a16:creationId xmlns:a16="http://schemas.microsoft.com/office/drawing/2014/main" id="{C9FE90A0-536F-1214-4E1B-7FEA9914BED7}"/>
              </a:ext>
            </a:extLst>
          </p:cNvPr>
          <p:cNvPicPr>
            <a:picLocks noChangeAspect="1"/>
          </p:cNvPicPr>
          <p:nvPr/>
        </p:nvPicPr>
        <p:blipFill>
          <a:blip r:embed="rId2"/>
          <a:stretch>
            <a:fillRect/>
          </a:stretch>
        </p:blipFill>
        <p:spPr>
          <a:xfrm>
            <a:off x="161764" y="41488"/>
            <a:ext cx="8820472" cy="4902472"/>
          </a:xfrm>
          <a:prstGeom prst="rect">
            <a:avLst/>
          </a:prstGeom>
        </p:spPr>
      </p:pic>
      <p:sp>
        <p:nvSpPr>
          <p:cNvPr id="10" name="5 - Ορθογώνιο">
            <a:extLst>
              <a:ext uri="{FF2B5EF4-FFF2-40B4-BE49-F238E27FC236}">
                <a16:creationId xmlns:a16="http://schemas.microsoft.com/office/drawing/2014/main" id="{1FDC84A4-6FE6-CFDD-9AB1-33574300FD0E}"/>
              </a:ext>
            </a:extLst>
          </p:cNvPr>
          <p:cNvSpPr/>
          <p:nvPr/>
        </p:nvSpPr>
        <p:spPr>
          <a:xfrm>
            <a:off x="5974597" y="203875"/>
            <a:ext cx="3273086" cy="738664"/>
          </a:xfrm>
          <a:prstGeom prst="rect">
            <a:avLst/>
          </a:prstGeom>
        </p:spPr>
        <p:txBody>
          <a:bodyPr wrap="square">
            <a:spAutoFit/>
          </a:bodyPr>
          <a:lstStyle/>
          <a:p>
            <a:r>
              <a:rPr lang="el-GR" sz="1400" dirty="0">
                <a:highlight>
                  <a:srgbClr val="00FFFF"/>
                </a:highlight>
              </a:rPr>
              <a:t>Το 2022, </a:t>
            </a:r>
            <a:r>
              <a:rPr lang="en-US" sz="1400" dirty="0">
                <a:highlight>
                  <a:srgbClr val="00FFFF"/>
                </a:highlight>
              </a:rPr>
              <a:t>o </a:t>
            </a:r>
            <a:r>
              <a:rPr lang="el-GR" sz="1400" dirty="0">
                <a:highlight>
                  <a:srgbClr val="00FFFF"/>
                </a:highlight>
              </a:rPr>
              <a:t>μέσος όρος κατανάλωσης σε παγκόσμιο επίπεδο για να καλύψουμε τις  ανάγκες μας είναι 1.7 πλανήτες όπως η γη</a:t>
            </a:r>
          </a:p>
        </p:txBody>
      </p:sp>
    </p:spTree>
    <p:extLst>
      <p:ext uri="{BB962C8B-B14F-4D97-AF65-F5344CB8AC3E}">
        <p14:creationId xmlns:p14="http://schemas.microsoft.com/office/powerpoint/2010/main" val="400174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BF5BDB76-4F39-5354-647B-03A0736F5FEF}"/>
              </a:ext>
            </a:extLst>
          </p:cNvPr>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pic>
        <p:nvPicPr>
          <p:cNvPr id="6" name="Picture 71">
            <a:extLst>
              <a:ext uri="{FF2B5EF4-FFF2-40B4-BE49-F238E27FC236}">
                <a16:creationId xmlns:a16="http://schemas.microsoft.com/office/drawing/2014/main" id="{00000000-0008-0000-0300-0000480000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33214" y="0"/>
            <a:ext cx="3990813" cy="1861016"/>
          </a:xfrm>
          <a:prstGeom prst="rect">
            <a:avLst/>
          </a:prstGeom>
        </p:spPr>
      </p:pic>
      <p:sp>
        <p:nvSpPr>
          <p:cNvPr id="8" name="TextBox 7">
            <a:extLst>
              <a:ext uri="{FF2B5EF4-FFF2-40B4-BE49-F238E27FC236}">
                <a16:creationId xmlns:a16="http://schemas.microsoft.com/office/drawing/2014/main" id="{155B0B25-D4A6-A3EF-D711-F60410CA1826}"/>
              </a:ext>
            </a:extLst>
          </p:cNvPr>
          <p:cNvSpPr txBox="1"/>
          <p:nvPr/>
        </p:nvSpPr>
        <p:spPr>
          <a:xfrm>
            <a:off x="853395" y="1804249"/>
            <a:ext cx="2554663" cy="369332"/>
          </a:xfrm>
          <a:prstGeom prst="rect">
            <a:avLst/>
          </a:prstGeom>
          <a:noFill/>
        </p:spPr>
        <p:txBody>
          <a:bodyPr wrap="square">
            <a:spAutoFit/>
          </a:bodyPr>
          <a:lstStyle/>
          <a:p>
            <a:pPr>
              <a:spcAft>
                <a:spcPts val="600"/>
              </a:spcAft>
            </a:pPr>
            <a:r>
              <a:rPr lang="en-US" sz="1800" i="1" dirty="0">
                <a:solidFill>
                  <a:srgbClr val="1F497D"/>
                </a:solidFill>
                <a:effectLst/>
                <a:latin typeface="Calibri" panose="020F0502020204030204" pitchFamily="34" charset="0"/>
                <a:ea typeface="Calibri" panose="020F0502020204030204" pitchFamily="34" charset="0"/>
                <a:cs typeface="Arial" panose="020B0604020202020204" pitchFamily="34" charset="0"/>
              </a:rPr>
              <a:t>Figure 1: Germany</a:t>
            </a:r>
            <a:endParaRPr lang="el-GR" sz="3200" dirty="0">
              <a:effectLst/>
              <a:latin typeface="Avenir Book"/>
              <a:ea typeface="Times New Roman" panose="02020603050405020304" pitchFamily="18" charset="0"/>
              <a:cs typeface="Times New Roman" panose="02020603050405020304" pitchFamily="18" charset="0"/>
            </a:endParaRPr>
          </a:p>
        </p:txBody>
      </p:sp>
      <p:pic>
        <p:nvPicPr>
          <p:cNvPr id="9" name="Picture 132">
            <a:extLst>
              <a:ext uri="{FF2B5EF4-FFF2-40B4-BE49-F238E27FC236}">
                <a16:creationId xmlns:a16="http://schemas.microsoft.com/office/drawing/2014/main" id="{00000000-0008-0000-0300-00008500000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819975" y="41488"/>
            <a:ext cx="4207787" cy="1769190"/>
          </a:xfrm>
          <a:prstGeom prst="rect">
            <a:avLst/>
          </a:prstGeom>
        </p:spPr>
      </p:pic>
      <p:sp>
        <p:nvSpPr>
          <p:cNvPr id="10" name="TextBox 9">
            <a:extLst>
              <a:ext uri="{FF2B5EF4-FFF2-40B4-BE49-F238E27FC236}">
                <a16:creationId xmlns:a16="http://schemas.microsoft.com/office/drawing/2014/main" id="{E0A9BFF9-E785-75C8-EC16-AEAF08F8F69B}"/>
              </a:ext>
            </a:extLst>
          </p:cNvPr>
          <p:cNvSpPr txBox="1"/>
          <p:nvPr/>
        </p:nvSpPr>
        <p:spPr>
          <a:xfrm>
            <a:off x="5735942" y="1813307"/>
            <a:ext cx="2554663" cy="369332"/>
          </a:xfrm>
          <a:prstGeom prst="rect">
            <a:avLst/>
          </a:prstGeom>
          <a:noFill/>
        </p:spPr>
        <p:txBody>
          <a:bodyPr wrap="square">
            <a:spAutoFit/>
          </a:bodyPr>
          <a:lstStyle/>
          <a:p>
            <a:pPr>
              <a:spcAft>
                <a:spcPts val="600"/>
              </a:spcAft>
            </a:pPr>
            <a:r>
              <a:rPr lang="en-US" sz="1800" i="1" dirty="0">
                <a:solidFill>
                  <a:srgbClr val="1F497D"/>
                </a:solidFill>
                <a:effectLst/>
                <a:latin typeface="Calibri" panose="020F0502020204030204" pitchFamily="34" charset="0"/>
                <a:ea typeface="Calibri" panose="020F0502020204030204" pitchFamily="34" charset="0"/>
                <a:cs typeface="Arial" panose="020B0604020202020204" pitchFamily="34" charset="0"/>
              </a:rPr>
              <a:t>Figure </a:t>
            </a:r>
            <a:r>
              <a:rPr lang="el-GR" sz="1800" i="1" dirty="0">
                <a:solidFill>
                  <a:srgbClr val="1F497D"/>
                </a:solidFill>
                <a:effectLst/>
                <a:latin typeface="Calibri" panose="020F0502020204030204" pitchFamily="34" charset="0"/>
                <a:ea typeface="Calibri" panose="020F0502020204030204" pitchFamily="34" charset="0"/>
                <a:cs typeface="Arial" panose="020B0604020202020204" pitchFamily="34" charset="0"/>
              </a:rPr>
              <a:t>2</a:t>
            </a:r>
            <a:r>
              <a:rPr lang="en-US" sz="1800" i="1"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en-US" i="1" dirty="0">
                <a:solidFill>
                  <a:srgbClr val="1F497D"/>
                </a:solidFill>
                <a:latin typeface="Calibri" panose="020F0502020204030204" pitchFamily="34" charset="0"/>
                <a:ea typeface="Calibri" panose="020F0502020204030204" pitchFamily="34" charset="0"/>
                <a:cs typeface="Arial" panose="020B0604020202020204" pitchFamily="34" charset="0"/>
              </a:rPr>
              <a:t>Pakistan</a:t>
            </a:r>
            <a:endParaRPr lang="el-GR" sz="3200" dirty="0">
              <a:effectLst/>
              <a:latin typeface="Avenir Book"/>
              <a:ea typeface="Times New Roman" panose="02020603050405020304" pitchFamily="18" charset="0"/>
              <a:cs typeface="Times New Roman" panose="02020603050405020304" pitchFamily="18" charset="0"/>
            </a:endParaRPr>
          </a:p>
        </p:txBody>
      </p:sp>
      <p:pic>
        <p:nvPicPr>
          <p:cNvPr id="12" name="Εικόνα 11">
            <a:extLst>
              <a:ext uri="{FF2B5EF4-FFF2-40B4-BE49-F238E27FC236}">
                <a16:creationId xmlns:a16="http://schemas.microsoft.com/office/drawing/2014/main" id="{8CB7989F-D325-A402-0D8B-AD17A286E1CB}"/>
              </a:ext>
            </a:extLst>
          </p:cNvPr>
          <p:cNvPicPr>
            <a:picLocks noChangeAspect="1"/>
          </p:cNvPicPr>
          <p:nvPr/>
        </p:nvPicPr>
        <p:blipFill>
          <a:blip r:embed="rId4"/>
          <a:stretch>
            <a:fillRect/>
          </a:stretch>
        </p:blipFill>
        <p:spPr>
          <a:xfrm>
            <a:off x="4835471" y="2173581"/>
            <a:ext cx="4192291" cy="2824622"/>
          </a:xfrm>
          <a:prstGeom prst="rect">
            <a:avLst/>
          </a:prstGeom>
        </p:spPr>
      </p:pic>
      <p:pic>
        <p:nvPicPr>
          <p:cNvPr id="14" name="Εικόνα 13">
            <a:extLst>
              <a:ext uri="{FF2B5EF4-FFF2-40B4-BE49-F238E27FC236}">
                <a16:creationId xmlns:a16="http://schemas.microsoft.com/office/drawing/2014/main" id="{002FD59C-5E6A-CAD2-5B97-7356FE442DAE}"/>
              </a:ext>
            </a:extLst>
          </p:cNvPr>
          <p:cNvPicPr>
            <a:picLocks noChangeAspect="1"/>
          </p:cNvPicPr>
          <p:nvPr/>
        </p:nvPicPr>
        <p:blipFill>
          <a:blip r:embed="rId5"/>
          <a:stretch>
            <a:fillRect/>
          </a:stretch>
        </p:blipFill>
        <p:spPr>
          <a:xfrm>
            <a:off x="234044" y="2173581"/>
            <a:ext cx="4192291" cy="2824622"/>
          </a:xfrm>
          <a:prstGeom prst="rect">
            <a:avLst/>
          </a:prstGeom>
        </p:spPr>
      </p:pic>
    </p:spTree>
    <p:extLst>
      <p:ext uri="{BB962C8B-B14F-4D97-AF65-F5344CB8AC3E}">
        <p14:creationId xmlns:p14="http://schemas.microsoft.com/office/powerpoint/2010/main" val="162331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F1CABD-B4AC-4E43-B454-317E2150AD46}"/>
              </a:ext>
            </a:extLst>
          </p:cNvPr>
          <p:cNvSpPr>
            <a:spLocks noGrp="1"/>
          </p:cNvSpPr>
          <p:nvPr>
            <p:ph type="title"/>
          </p:nvPr>
        </p:nvSpPr>
        <p:spPr/>
        <p:txBody>
          <a:bodyPr>
            <a:normAutofit fontScale="90000"/>
          </a:bodyPr>
          <a:lstStyle/>
          <a:p>
            <a:r>
              <a:rPr lang="el-GR" dirty="0"/>
              <a:t>Συζήτηση σε ομάδες ΕΡΓΑΣΙΑ_ΟΙΚΟΛΟΓΙΚΟ ΑΠΟΤΥΠΩΜΑ</a:t>
            </a:r>
          </a:p>
        </p:txBody>
      </p:sp>
      <p:sp>
        <p:nvSpPr>
          <p:cNvPr id="3" name="Θέση περιεχομένου 2">
            <a:extLst>
              <a:ext uri="{FF2B5EF4-FFF2-40B4-BE49-F238E27FC236}">
                <a16:creationId xmlns:a16="http://schemas.microsoft.com/office/drawing/2014/main" id="{6DB94F44-652D-DF2D-742E-FC4312C0803A}"/>
              </a:ext>
            </a:extLst>
          </p:cNvPr>
          <p:cNvSpPr>
            <a:spLocks noGrp="1"/>
          </p:cNvSpPr>
          <p:nvPr>
            <p:ph idx="1"/>
          </p:nvPr>
        </p:nvSpPr>
        <p:spPr/>
        <p:txBody>
          <a:bodyPr>
            <a:normAutofit/>
          </a:bodyPr>
          <a:lstStyle/>
          <a:p>
            <a:r>
              <a:rPr lang="el-GR" dirty="0"/>
              <a:t>Αναζητήστε και σχολιάστε την εξέλιξη του οικολογικού αποτυπώματος (σε πλανήτες γης) στην Ελλάδα στην παρακάτω ιστοσελίδα</a:t>
            </a:r>
            <a:r>
              <a:rPr lang="en-US" dirty="0"/>
              <a:t> </a:t>
            </a:r>
            <a:r>
              <a:rPr lang="el-GR" dirty="0"/>
              <a:t>τα τελευταία 60 χρόνια.</a:t>
            </a:r>
          </a:p>
          <a:p>
            <a:r>
              <a:rPr lang="es-ES_tradnl" dirty="0">
                <a:hlinkClick r:id="rId2"/>
              </a:rPr>
              <a:t>https://data.footprintnetwork.org/#/countryTrends?cn=84&amp;type=earth</a:t>
            </a:r>
            <a:endParaRPr lang="el-GR" dirty="0"/>
          </a:p>
          <a:p>
            <a:r>
              <a:rPr lang="el-GR" dirty="0"/>
              <a:t>Διαμορφώστε 2 ερωτήματα που θα θέτατε στους μαθητές σας.</a:t>
            </a:r>
          </a:p>
        </p:txBody>
      </p:sp>
      <p:sp>
        <p:nvSpPr>
          <p:cNvPr id="5" name="Θέση αριθμού διαφάνειας 4">
            <a:extLst>
              <a:ext uri="{FF2B5EF4-FFF2-40B4-BE49-F238E27FC236}">
                <a16:creationId xmlns:a16="http://schemas.microsoft.com/office/drawing/2014/main" id="{00730E1E-066A-52C6-16A4-B9BE2D64CAFF}"/>
              </a:ext>
            </a:extLst>
          </p:cNvPr>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Tree>
    <p:extLst>
      <p:ext uri="{BB962C8B-B14F-4D97-AF65-F5344CB8AC3E}">
        <p14:creationId xmlns:p14="http://schemas.microsoft.com/office/powerpoint/2010/main" val="196798291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901</TotalTime>
  <Words>364</Words>
  <Application>Microsoft Office PowerPoint</Application>
  <PresentationFormat>Προβολή στην οθόνη (16:9)</PresentationFormat>
  <Paragraphs>24</Paragraphs>
  <Slides>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Arial</vt:lpstr>
      <vt:lpstr>Avenir Book</vt:lpstr>
      <vt:lpstr>Calibri</vt:lpstr>
      <vt:lpstr>Lucida Grande</vt:lpstr>
      <vt:lpstr>Wingdings</vt:lpstr>
      <vt:lpstr>Office-Design</vt:lpstr>
      <vt:lpstr>Παρουσίαση του PowerPoint</vt:lpstr>
      <vt:lpstr>Το οικολογικό αποτύπωμα (ecological footprint)</vt:lpstr>
      <vt:lpstr>Βιοχωρητικότητα</vt:lpstr>
      <vt:lpstr>Παρουσίαση του PowerPoint</vt:lpstr>
      <vt:lpstr>Παρουσίαση του PowerPoint</vt:lpstr>
      <vt:lpstr>Συζήτηση σε ομάδες ΕΡΓΑΣΙΑ_ΟΙΚΟΛΟΓΙΚΟ ΑΠΟΤΥΠΩΜΑ</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Chrissavgi Triantafillou</cp:lastModifiedBy>
  <cp:revision>295</cp:revision>
  <cp:lastPrinted>2020-02-11T13:29:13Z</cp:lastPrinted>
  <dcterms:created xsi:type="dcterms:W3CDTF">2017-02-28T10:46:16Z</dcterms:created>
  <dcterms:modified xsi:type="dcterms:W3CDTF">2025-03-30T11:18:39Z</dcterms:modified>
</cp:coreProperties>
</file>