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626" r:id="rId4"/>
    <p:sldId id="627" r:id="rId5"/>
    <p:sldId id="628" r:id="rId6"/>
    <p:sldId id="629" r:id="rId7"/>
    <p:sldId id="630" r:id="rId8"/>
    <p:sldId id="631" r:id="rId9"/>
    <p:sldId id="601" r:id="rId10"/>
    <p:sldId id="541" r:id="rId11"/>
    <p:sldId id="600" r:id="rId12"/>
    <p:sldId id="518" r:id="rId13"/>
    <p:sldId id="542" r:id="rId14"/>
    <p:sldId id="634" r:id="rId15"/>
    <p:sldId id="548" r:id="rId16"/>
    <p:sldId id="602" r:id="rId17"/>
    <p:sldId id="603" r:id="rId18"/>
    <p:sldId id="604" r:id="rId19"/>
    <p:sldId id="605" r:id="rId20"/>
    <p:sldId id="606" r:id="rId21"/>
    <p:sldId id="64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439"/>
    <p:restoredTop sz="90920" autoAdjust="0"/>
  </p:normalViewPr>
  <p:slideViewPr>
    <p:cSldViewPr>
      <p:cViewPr varScale="1">
        <p:scale>
          <a:sx n="75" d="100"/>
          <a:sy n="75" d="100"/>
        </p:scale>
        <p:origin x="1085"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4/4/2025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4/4/2025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4/4/2025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4/4/2025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4/4/2025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6B478BC5-82CF-4392-9A90-9ACF9B982F87}" type="datetimeFigureOut">
              <a:rPr lang="el-GR">
                <a:solidFill>
                  <a:srgbClr val="696464"/>
                </a:solidFill>
              </a:rPr>
              <a:pPr>
                <a:defRPr/>
              </a:pPr>
              <a:t>4/4/2025</a:t>
            </a:fld>
            <a:endParaRPr lang="el-GR">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7517AA6-93D1-4741-936A-550BE55FD448}" type="slidenum">
              <a:rPr lang="el-GR"/>
              <a:pPr>
                <a:defRPr/>
              </a:pPr>
              <a:t>‹#›</a:t>
            </a:fld>
            <a:endParaRPr lang="el-GR"/>
          </a:p>
        </p:txBody>
      </p:sp>
    </p:spTree>
    <p:extLst>
      <p:ext uri="{BB962C8B-B14F-4D97-AF65-F5344CB8AC3E}">
        <p14:creationId xmlns:p14="http://schemas.microsoft.com/office/powerpoint/2010/main" val="37215389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1641313-8DF6-4A7B-B7C3-751756B5D614}" type="datetimeFigureOut">
              <a:rPr lang="el-GR">
                <a:solidFill>
                  <a:srgbClr val="696464"/>
                </a:solidFill>
              </a:rPr>
              <a:pPr>
                <a:defRPr/>
              </a:pPr>
              <a:t>4/4/2025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3F3E923-5C55-4F1A-8122-9F8CF69B8757}" type="slidenum">
              <a:rPr lang="el-GR"/>
              <a:pPr>
                <a:defRPr/>
              </a:pPr>
              <a:t>‹#›</a:t>
            </a:fld>
            <a:endParaRPr lang="el-GR"/>
          </a:p>
        </p:txBody>
      </p:sp>
    </p:spTree>
    <p:extLst>
      <p:ext uri="{BB962C8B-B14F-4D97-AF65-F5344CB8AC3E}">
        <p14:creationId xmlns:p14="http://schemas.microsoft.com/office/powerpoint/2010/main" val="187866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C1173011-0F6E-4A99-AB2B-144162CD761D}" type="datetimeFigureOut">
              <a:rPr lang="el-GR">
                <a:solidFill>
                  <a:srgbClr val="696464"/>
                </a:solidFill>
              </a:rPr>
              <a:pPr>
                <a:defRPr/>
              </a:pPr>
              <a:t>4/4/2025</a:t>
            </a:fld>
            <a:endParaRPr lang="el-GR">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l-GR">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31C8BA6-13DF-4DCB-925B-02BB268F4B42}" type="slidenum">
              <a:rPr lang="el-GR"/>
              <a:pPr>
                <a:defRPr/>
              </a:pPr>
              <a:t>‹#›</a:t>
            </a:fld>
            <a:endParaRPr lang="el-GR"/>
          </a:p>
        </p:txBody>
      </p:sp>
    </p:spTree>
    <p:extLst>
      <p:ext uri="{BB962C8B-B14F-4D97-AF65-F5344CB8AC3E}">
        <p14:creationId xmlns:p14="http://schemas.microsoft.com/office/powerpoint/2010/main" val="13497557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63B664-552F-49C2-96A5-945D8DD2684F}" type="datetimeFigureOut">
              <a:rPr lang="el-GR">
                <a:solidFill>
                  <a:srgbClr val="696464"/>
                </a:solidFill>
              </a:rPr>
              <a:pPr>
                <a:defRPr/>
              </a:pPr>
              <a:t>4/4/2025</a:t>
            </a:fld>
            <a:endParaRPr lang="el-GR">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129A7E95-9959-4093-A6DF-406A6E0060F3}" type="slidenum">
              <a:rPr lang="el-GR"/>
              <a:pPr>
                <a:defRPr/>
              </a:pPr>
              <a:t>‹#›</a:t>
            </a:fld>
            <a:endParaRPr lang="el-GR"/>
          </a:p>
        </p:txBody>
      </p:sp>
    </p:spTree>
    <p:extLst>
      <p:ext uri="{BB962C8B-B14F-4D97-AF65-F5344CB8AC3E}">
        <p14:creationId xmlns:p14="http://schemas.microsoft.com/office/powerpoint/2010/main" val="134831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4A3F6783-6ADC-4B45-945C-325BEEE37CC0}" type="datetimeFigureOut">
              <a:rPr lang="el-GR">
                <a:solidFill>
                  <a:srgbClr val="696464"/>
                </a:solidFill>
              </a:rPr>
              <a:pPr>
                <a:defRPr/>
              </a:pPr>
              <a:t>4/4/2025</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ACB98CF9-FF4C-41A1-8C39-9944B55AD6B1}" type="slidenum">
              <a:rPr lang="el-GR"/>
              <a:pPr>
                <a:defRPr/>
              </a:pPr>
              <a:t>‹#›</a:t>
            </a:fld>
            <a:endParaRPr lang="el-GR"/>
          </a:p>
        </p:txBody>
      </p:sp>
    </p:spTree>
    <p:extLst>
      <p:ext uri="{BB962C8B-B14F-4D97-AF65-F5344CB8AC3E}">
        <p14:creationId xmlns:p14="http://schemas.microsoft.com/office/powerpoint/2010/main" val="3175987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FF56F2F3-25F4-4AB3-92E2-DB705A66E114}" type="datetimeFigureOut">
              <a:rPr lang="el-GR">
                <a:solidFill>
                  <a:srgbClr val="696464"/>
                </a:solidFill>
              </a:rPr>
              <a:pPr>
                <a:defRPr/>
              </a:pPr>
              <a:t>4/4/2025</a:t>
            </a:fld>
            <a:endParaRPr lang="el-GR">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2AD45693-177E-469D-95A5-40959F363F43}" type="slidenum">
              <a:rPr lang="el-GR"/>
              <a:pPr>
                <a:defRPr/>
              </a:pPr>
              <a:t>‹#›</a:t>
            </a:fld>
            <a:endParaRPr lang="el-GR"/>
          </a:p>
        </p:txBody>
      </p:sp>
    </p:spTree>
    <p:extLst>
      <p:ext uri="{BB962C8B-B14F-4D97-AF65-F5344CB8AC3E}">
        <p14:creationId xmlns:p14="http://schemas.microsoft.com/office/powerpoint/2010/main" val="1554634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93F6E64-1186-47F0-A2A1-406AC7E3BF4E}" type="datetimeFigureOut">
              <a:rPr lang="el-GR">
                <a:solidFill>
                  <a:srgbClr val="696464"/>
                </a:solidFill>
              </a:rPr>
              <a:pPr>
                <a:defRPr/>
              </a:pPr>
              <a:t>4/4/2025</a:t>
            </a:fld>
            <a:endParaRPr lang="el-GR">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18441B9-3900-4D24-9B1B-59DB6AFFEFC8}" type="slidenum">
              <a:rPr lang="el-GR"/>
              <a:pPr>
                <a:defRPr/>
              </a:pPr>
              <a:t>‹#›</a:t>
            </a:fld>
            <a:endParaRPr lang="el-GR"/>
          </a:p>
        </p:txBody>
      </p:sp>
    </p:spTree>
    <p:extLst>
      <p:ext uri="{BB962C8B-B14F-4D97-AF65-F5344CB8AC3E}">
        <p14:creationId xmlns:p14="http://schemas.microsoft.com/office/powerpoint/2010/main" val="693327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82F8820B-49A7-473C-8987-9F05454AEADC}" type="datetimeFigureOut">
              <a:rPr lang="el-GR">
                <a:solidFill>
                  <a:srgbClr val="696464"/>
                </a:solidFill>
              </a:rPr>
              <a:pPr>
                <a:defRPr/>
              </a:pPr>
              <a:t>4/4/2025</a:t>
            </a:fld>
            <a:endParaRPr lang="el-GR">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D00508FF-86F0-46FE-BB2D-91F2DD9296BA}" type="slidenum">
              <a:rPr lang="el-GR"/>
              <a:pPr>
                <a:defRPr/>
              </a:pPr>
              <a:t>‹#›</a:t>
            </a:fld>
            <a:endParaRPr lang="el-GR"/>
          </a:p>
        </p:txBody>
      </p:sp>
    </p:spTree>
    <p:extLst>
      <p:ext uri="{BB962C8B-B14F-4D97-AF65-F5344CB8AC3E}">
        <p14:creationId xmlns:p14="http://schemas.microsoft.com/office/powerpoint/2010/main" val="42793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4/4/2025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6C7DFA3-3BE6-4970-A471-3176313BA5F4}" type="datetimeFigureOut">
              <a:rPr lang="el-GR">
                <a:solidFill>
                  <a:srgbClr val="696464"/>
                </a:solidFill>
              </a:rPr>
              <a:pPr>
                <a:defRPr/>
              </a:pPr>
              <a:t>4/4/2025</a:t>
            </a:fld>
            <a:endParaRPr lang="el-GR">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3F11EFB-4E56-4822-99D0-B8C11B26B390}" type="slidenum">
              <a:rPr lang="el-GR"/>
              <a:pPr>
                <a:defRPr/>
              </a:pPr>
              <a:t>‹#›</a:t>
            </a:fld>
            <a:endParaRPr lang="el-GR"/>
          </a:p>
        </p:txBody>
      </p:sp>
    </p:spTree>
    <p:extLst>
      <p:ext uri="{BB962C8B-B14F-4D97-AF65-F5344CB8AC3E}">
        <p14:creationId xmlns:p14="http://schemas.microsoft.com/office/powerpoint/2010/main" val="27115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0AF0668-87AA-4141-9243-4876B0FF7305}" type="datetimeFigureOut">
              <a:rPr lang="el-GR">
                <a:solidFill>
                  <a:srgbClr val="696464"/>
                </a:solidFill>
              </a:rPr>
              <a:pPr>
                <a:defRPr/>
              </a:pPr>
              <a:t>4/4/2025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842BEA6-E72F-4E13-A254-20612A9179DC}" type="slidenum">
              <a:rPr lang="el-GR"/>
              <a:pPr>
                <a:defRPr/>
              </a:pPr>
              <a:t>‹#›</a:t>
            </a:fld>
            <a:endParaRPr lang="el-GR"/>
          </a:p>
        </p:txBody>
      </p:sp>
    </p:spTree>
    <p:extLst>
      <p:ext uri="{BB962C8B-B14F-4D97-AF65-F5344CB8AC3E}">
        <p14:creationId xmlns:p14="http://schemas.microsoft.com/office/powerpoint/2010/main" val="4119083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7D82AAF-0AD3-4F2E-88B8-FFD747D996FA}" type="datetimeFigureOut">
              <a:rPr lang="el-GR">
                <a:solidFill>
                  <a:srgbClr val="696464"/>
                </a:solidFill>
              </a:rPr>
              <a:pPr>
                <a:defRPr/>
              </a:pPr>
              <a:t>4/4/2025</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0AB89F-EEAD-4676-B25C-50E3DF93B8EE}" type="slidenum">
              <a:rPr lang="el-GR"/>
              <a:pPr>
                <a:defRPr/>
              </a:pPr>
              <a:t>‹#›</a:t>
            </a:fld>
            <a:endParaRPr lang="el-GR"/>
          </a:p>
        </p:txBody>
      </p:sp>
    </p:spTree>
    <p:extLst>
      <p:ext uri="{BB962C8B-B14F-4D97-AF65-F5344CB8AC3E}">
        <p14:creationId xmlns:p14="http://schemas.microsoft.com/office/powerpoint/2010/main" val="1667726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274638"/>
            <a:ext cx="7772400" cy="1143000"/>
          </a:xfrm>
        </p:spPr>
        <p:txBody>
          <a:bodyPr/>
          <a:lstStyle/>
          <a:p>
            <a:r>
              <a:rPr lang="en-US"/>
              <a:t>Kλικ για επεξεργασία του τίτλου</a:t>
            </a:r>
            <a:endParaRPr lang="el-GR"/>
          </a:p>
        </p:txBody>
      </p:sp>
      <p:sp>
        <p:nvSpPr>
          <p:cNvPr id="3" name="Θέση περιεχομένου 2"/>
          <p:cNvSpPr>
            <a:spLocks noGrp="1"/>
          </p:cNvSpPr>
          <p:nvPr>
            <p:ph sz="quarter" idx="1"/>
          </p:nvPr>
        </p:nvSpPr>
        <p:spPr>
          <a:xfrm>
            <a:off x="9144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4" name="Θέση περιεχομένου 3"/>
          <p:cNvSpPr>
            <a:spLocks noGrp="1"/>
          </p:cNvSpPr>
          <p:nvPr>
            <p:ph sz="quarter" idx="2"/>
          </p:nvPr>
        </p:nvSpPr>
        <p:spPr>
          <a:xfrm>
            <a:off x="48768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5" name="Θέση περιεχομένου 4"/>
          <p:cNvSpPr>
            <a:spLocks noGrp="1"/>
          </p:cNvSpPr>
          <p:nvPr>
            <p:ph sz="quarter" idx="3"/>
          </p:nvPr>
        </p:nvSpPr>
        <p:spPr>
          <a:xfrm>
            <a:off x="9144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6" name="Θέση περιεχομένου 5"/>
          <p:cNvSpPr>
            <a:spLocks noGrp="1"/>
          </p:cNvSpPr>
          <p:nvPr>
            <p:ph sz="quarter" idx="4"/>
          </p:nvPr>
        </p:nvSpPr>
        <p:spPr>
          <a:xfrm>
            <a:off x="48768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7" name="Date Placeholder 13"/>
          <p:cNvSpPr>
            <a:spLocks noGrp="1"/>
          </p:cNvSpPr>
          <p:nvPr>
            <p:ph type="dt" sz="half" idx="10"/>
          </p:nvPr>
        </p:nvSpPr>
        <p:spPr/>
        <p:txBody>
          <a:bodyPr/>
          <a:lstStyle>
            <a:lvl1pPr>
              <a:defRPr/>
            </a:lvl1pPr>
          </a:lstStyle>
          <a:p>
            <a:pPr>
              <a:defRPr/>
            </a:pPr>
            <a:fld id="{6572E28A-34C8-4F60-8F38-F77B9F290CAE}" type="datetimeFigureOut">
              <a:rPr lang="el-GR">
                <a:solidFill>
                  <a:srgbClr val="696464"/>
                </a:solidFill>
              </a:rPr>
              <a:pPr>
                <a:defRPr/>
              </a:pPr>
              <a:t>4/4/2025</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9D858961-CB15-4426-B619-90137A54FFDE}" type="slidenum">
              <a:rPr lang="el-GR"/>
              <a:pPr>
                <a:defRPr/>
              </a:pPr>
              <a:t>‹#›</a:t>
            </a:fld>
            <a:endParaRPr lang="el-GR"/>
          </a:p>
        </p:txBody>
      </p:sp>
    </p:spTree>
    <p:extLst>
      <p:ext uri="{BB962C8B-B14F-4D97-AF65-F5344CB8AC3E}">
        <p14:creationId xmlns:p14="http://schemas.microsoft.com/office/powerpoint/2010/main" val="4067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4/4/2025</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4/4/2025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4/4/2025</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4/4/2025</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4/4/2025</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4/4/2025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4/4/2025</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4/4/2025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1F657CA0-D2F1-4D45-8490-81ED6E0455E5}" type="datetimeFigureOut">
              <a:rPr lang="el-GR">
                <a:solidFill>
                  <a:srgbClr val="696464"/>
                </a:solidFill>
              </a:rPr>
              <a:pPr>
                <a:defRPr/>
              </a:pPr>
              <a:t>4/4/2025</a:t>
            </a:fld>
            <a:endParaRPr lang="el-GR">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052B077E-2BF0-4AA5-B21A-552A28C9E0ED}" type="slidenum">
              <a:rPr lang="el-GR"/>
              <a:pPr>
                <a:defRPr/>
              </a:pPr>
              <a:t>‹#›</a:t>
            </a:fld>
            <a:endParaRPr lang="el-GR"/>
          </a:p>
        </p:txBody>
      </p:sp>
    </p:spTree>
    <p:extLst>
      <p:ext uri="{BB962C8B-B14F-4D97-AF65-F5344CB8AC3E}">
        <p14:creationId xmlns:p14="http://schemas.microsoft.com/office/powerpoint/2010/main" val="27358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timssvideo.com/jp3-solving-inequalities"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0800"/>
            <a:ext cx="77724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1447800" y="4495800"/>
            <a:ext cx="6400800" cy="1752600"/>
          </a:xfrm>
        </p:spPr>
        <p:txBody>
          <a:bodyPr>
            <a:normAutofit/>
          </a:bodyPr>
          <a:lstStyle/>
          <a:p>
            <a:endParaRPr lang="el-GR" dirty="0"/>
          </a:p>
          <a:p>
            <a:r>
              <a:rPr lang="en-US" dirty="0">
                <a:solidFill>
                  <a:srgbClr val="00B0F0"/>
                </a:solidFill>
              </a:rPr>
              <a:t>5</a:t>
            </a:r>
            <a:r>
              <a:rPr lang="el-GR" baseline="30000" dirty="0">
                <a:solidFill>
                  <a:srgbClr val="00B0F0"/>
                </a:solidFill>
              </a:rPr>
              <a:t>η</a:t>
            </a:r>
            <a:r>
              <a:rPr lang="el-GR" dirty="0">
                <a:solidFill>
                  <a:srgbClr val="00B0F0"/>
                </a:solidFill>
              </a:rPr>
              <a:t> ενότητα: </a:t>
            </a:r>
            <a:r>
              <a:rPr lang="el-GR" b="1" dirty="0">
                <a:solidFill>
                  <a:srgbClr val="00B0F0"/>
                </a:solidFill>
              </a:rPr>
              <a:t>Η ΕΠ στη σχολική τάξη</a:t>
            </a:r>
          </a:p>
          <a:p>
            <a:endParaRPr lang="el-GR" b="1" dirty="0">
              <a:solidFill>
                <a:srgbClr val="00B0F0"/>
              </a:solidFill>
            </a:endParaRPr>
          </a:p>
        </p:txBody>
      </p:sp>
      <p:pic>
        <p:nvPicPr>
          <p:cNvPr id="31746" name="Picture 2" descr="Math Stack Exchange"/>
          <p:cNvPicPr>
            <a:picLocks noChangeAspect="1" noChangeArrowheads="1"/>
          </p:cNvPicPr>
          <p:nvPr/>
        </p:nvPicPr>
        <p:blipFill>
          <a:blip r:embed="rId2" cstate="print"/>
          <a:srcRect/>
          <a:stretch>
            <a:fillRect/>
          </a:stretch>
        </p:blipFill>
        <p:spPr bwMode="auto">
          <a:xfrm>
            <a:off x="457200" y="263487"/>
            <a:ext cx="2362200" cy="2362200"/>
          </a:xfrm>
          <a:prstGeom prst="rect">
            <a:avLst/>
          </a:prstGeom>
          <a:noFill/>
        </p:spPr>
      </p:pic>
      <p:sp>
        <p:nvSpPr>
          <p:cNvPr id="7" name="Title 1"/>
          <p:cNvSpPr txBox="1">
            <a:spLocks/>
          </p:cNvSpPr>
          <p:nvPr/>
        </p:nvSpPr>
        <p:spPr>
          <a:xfrm>
            <a:off x="1259632" y="2625687"/>
            <a:ext cx="7543800" cy="1581151"/>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l-GR" sz="3600" b="1"/>
              <a:t>Διδασκαλία και μάθηση των Μαθηματικών με διαδικασίες επίλυσης προβλημάτων</a:t>
            </a:r>
            <a:endParaRPr 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Συζήτηση</a:t>
            </a: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r>
              <a:rPr lang="el-GR" dirty="0"/>
              <a:t>Ποιες είναι οι συνηθισμένες σας πρακτικές όταν εισάγεται ένα πρόβλημα στην τάξη;</a:t>
            </a:r>
          </a:p>
          <a:p>
            <a:r>
              <a:rPr lang="el-GR" dirty="0"/>
              <a:t>Με ποιο τρόπο υποστηρίζετε τους μαθητές σας</a:t>
            </a:r>
            <a:r>
              <a:rPr lang="en-US" dirty="0"/>
              <a:t> </a:t>
            </a:r>
            <a:r>
              <a:rPr lang="el-GR" dirty="0"/>
              <a:t>να κατανοήσουν τα δεδομένα και τα ζητούμενα του προβλήματος; </a:t>
            </a:r>
          </a:p>
        </p:txBody>
      </p:sp>
    </p:spTree>
    <p:extLst>
      <p:ext uri="{BB962C8B-B14F-4D97-AF65-F5344CB8AC3E}">
        <p14:creationId xmlns:p14="http://schemas.microsoft.com/office/powerpoint/2010/main" val="409813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Ποιος είναι ο ρόλος του εκπαιδευτικού;</a:t>
            </a:r>
          </a:p>
        </p:txBody>
      </p:sp>
      <p:sp>
        <p:nvSpPr>
          <p:cNvPr id="3" name="Θέση περιεχομένου 2"/>
          <p:cNvSpPr>
            <a:spLocks noGrp="1"/>
          </p:cNvSpPr>
          <p:nvPr>
            <p:ph sz="quarter" idx="1"/>
          </p:nvPr>
        </p:nvSpPr>
        <p:spPr>
          <a:xfrm>
            <a:off x="304800" y="1447800"/>
            <a:ext cx="8382000" cy="5029200"/>
          </a:xfrm>
        </p:spPr>
        <p:txBody>
          <a:bodyPr/>
          <a:lstStyle/>
          <a:p>
            <a:r>
              <a:rPr lang="el-GR" dirty="0"/>
              <a:t>Κατά τη φάση της εισαγωγής ο εκπαιδευτικός εμπλέκει τους μαθητές τόσο στο πλαίσιο όσο και στις μαθηματικές ιδέες του προβλήματος, ώστε να είναι κατανοητό σε αυτούς. </a:t>
            </a:r>
          </a:p>
          <a:p>
            <a:r>
              <a:rPr lang="el-GR" dirty="0"/>
              <a:t>Είναι σημαντικό για τον εκπαιδευτικό να αναμένει τις ενδεχόμενες ερμηνείες καθώς και τις δυσκολίες των μαθητών που θα προκύψουν. </a:t>
            </a:r>
          </a:p>
          <a:p>
            <a:r>
              <a:rPr lang="el-GR" b="1" dirty="0">
                <a:solidFill>
                  <a:srgbClr val="00B050"/>
                </a:solidFill>
              </a:rPr>
              <a:t>Πρόκληση για τον εκπαιδευτικό</a:t>
            </a:r>
            <a:r>
              <a:rPr lang="el-GR" dirty="0"/>
              <a:t>: Η κατάλληλη προετοιμασία των μαθητών ώστε να εμπλακούν σε διαδικασίες επίλυσης προβλήματος χωρίς όμως να καθοδηγεί τους μαθητές στη λύση.</a:t>
            </a:r>
          </a:p>
        </p:txBody>
      </p:sp>
    </p:spTree>
    <p:extLst>
      <p:ext uri="{BB962C8B-B14F-4D97-AF65-F5344CB8AC3E}">
        <p14:creationId xmlns:p14="http://schemas.microsoft.com/office/powerpoint/2010/main" val="224398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Υποστηρίζοντας τους μαθητές στην κατανόηση του προβλήματος</a:t>
            </a:r>
          </a:p>
        </p:txBody>
      </p:sp>
      <p:sp>
        <p:nvSpPr>
          <p:cNvPr id="3" name="2 - Θέση περιεχομένου"/>
          <p:cNvSpPr>
            <a:spLocks noGrp="1"/>
          </p:cNvSpPr>
          <p:nvPr>
            <p:ph sz="quarter" idx="1"/>
          </p:nvPr>
        </p:nvSpPr>
        <p:spPr>
          <a:xfrm>
            <a:off x="395536" y="1447800"/>
            <a:ext cx="8291264" cy="4572000"/>
          </a:xfrm>
        </p:spPr>
        <p:txBody>
          <a:bodyPr/>
          <a:lstStyle/>
          <a:p>
            <a:pPr lvl="0"/>
            <a:r>
              <a:rPr lang="el-GR" sz="2400" dirty="0">
                <a:solidFill>
                  <a:srgbClr val="00B050"/>
                </a:solidFill>
              </a:rPr>
              <a:t>Ανάπτυξη κοινής γλώσσας </a:t>
            </a:r>
            <a:r>
              <a:rPr lang="el-GR" sz="2400" dirty="0"/>
              <a:t>σχετικά με το πλαίσιο του προβλήματος καθώς και το μαθηματικό του περιεχόμενο</a:t>
            </a:r>
            <a:endParaRPr lang="en-US" sz="2400" dirty="0"/>
          </a:p>
          <a:p>
            <a:pPr lvl="0"/>
            <a:r>
              <a:rPr lang="el-GR" sz="2400" dirty="0">
                <a:solidFill>
                  <a:srgbClr val="00B050"/>
                </a:solidFill>
              </a:rPr>
              <a:t>Χρήση κατάλληλων εργαλείων </a:t>
            </a:r>
            <a:r>
              <a:rPr lang="el-GR" sz="2400" dirty="0"/>
              <a:t>(π.χ. </a:t>
            </a:r>
            <a:r>
              <a:rPr lang="el-GR" sz="2400" dirty="0" err="1"/>
              <a:t>χειραπτικών</a:t>
            </a:r>
            <a:r>
              <a:rPr lang="el-GR" sz="2400" dirty="0"/>
              <a:t> </a:t>
            </a:r>
            <a:r>
              <a:rPr lang="en-US" sz="2400" dirty="0"/>
              <a:t> </a:t>
            </a:r>
            <a:r>
              <a:rPr lang="el-GR" sz="2400" dirty="0"/>
              <a:t>ή/και ψηφιακών, οπτικών αναπαραστάσεων) για την υποστήριξη της εμπλοκής όλων των μαθητών</a:t>
            </a:r>
          </a:p>
          <a:p>
            <a:pPr lvl="1"/>
            <a:r>
              <a:rPr lang="el-GR" sz="1600" dirty="0"/>
              <a:t>Η ευρεία και ενεργή συμμετοχή των μαθητών στη συζήτηση βοηθά τον εκπαιδευτικό να αξιολογήσει αν οι μαθητές του έχουν κατανόηση των βασικών χαρακτηριστικών του προβλήματος προκειμένου να καθορίσει το επίπεδο υποστήριξης που ίσως χρειάζονται</a:t>
            </a:r>
            <a:endParaRPr lang="en-US" sz="1600" dirty="0"/>
          </a:p>
          <a:p>
            <a:pPr lvl="1"/>
            <a:r>
              <a:rPr lang="el-GR" sz="1600" dirty="0"/>
              <a:t>Η χρήση κοινής γλώσσας στη διατύπωση του προβλήματος αποτελεί δείκτη ότι οι μαθητές έχουν κατανοήσει τις βασικές ιδιαιτερότητες του έργου.</a:t>
            </a:r>
            <a:endParaRPr lang="en-US" sz="1600" dirty="0"/>
          </a:p>
          <a:p>
            <a:pPr lvl="1"/>
            <a:r>
              <a:rPr lang="el-GR" sz="1600" dirty="0"/>
              <a:t> Οι οπτικές αναπαραστάσεις μπορούν να υποστηρίξουν την διαμόρφωση μιας κοινής κατανόησης μιας μαθηματικής ιδέας.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E3EF1-3910-4B61-B841-18BE74F77F20}"/>
              </a:ext>
            </a:extLst>
          </p:cNvPr>
          <p:cNvSpPr>
            <a:spLocks noGrp="1"/>
          </p:cNvSpPr>
          <p:nvPr>
            <p:ph type="title"/>
          </p:nvPr>
        </p:nvSpPr>
        <p:spPr/>
        <p:txBody>
          <a:bodyPr/>
          <a:lstStyle/>
          <a:p>
            <a:r>
              <a:rPr lang="el-GR" dirty="0">
                <a:solidFill>
                  <a:srgbClr val="FF0000"/>
                </a:solidFill>
              </a:rPr>
              <a:t>Συζήτηση</a:t>
            </a:r>
            <a:endParaRPr lang="en-US" dirty="0">
              <a:solidFill>
                <a:srgbClr val="FF0000"/>
              </a:solidFill>
            </a:endParaRPr>
          </a:p>
        </p:txBody>
      </p:sp>
      <p:sp>
        <p:nvSpPr>
          <p:cNvPr id="3" name="Content Placeholder 2">
            <a:extLst>
              <a:ext uri="{FF2B5EF4-FFF2-40B4-BE49-F238E27FC236}">
                <a16:creationId xmlns:a16="http://schemas.microsoft.com/office/drawing/2014/main" id="{317C101D-F9F8-41D2-B116-7E7894BD825A}"/>
              </a:ext>
            </a:extLst>
          </p:cNvPr>
          <p:cNvSpPr>
            <a:spLocks noGrp="1"/>
          </p:cNvSpPr>
          <p:nvPr>
            <p:ph sz="quarter" idx="1"/>
          </p:nvPr>
        </p:nvSpPr>
        <p:spPr>
          <a:xfrm>
            <a:off x="323528" y="1447800"/>
            <a:ext cx="8640960" cy="4572000"/>
          </a:xfrm>
        </p:spPr>
        <p:txBody>
          <a:bodyPr/>
          <a:lstStyle/>
          <a:p>
            <a:r>
              <a:rPr lang="el-GR" i="1" dirty="0"/>
              <a:t>Πολλές φορές οι εκπαιδευτικοί παρέχουν </a:t>
            </a:r>
            <a:r>
              <a:rPr lang="el-GR" b="1" i="1" dirty="0"/>
              <a:t>καθοδηγητικές οδηγίες για την επίλυση ενός προβλήματος </a:t>
            </a:r>
            <a:r>
              <a:rPr lang="el-GR" i="1" dirty="0"/>
              <a:t>κατά τη φάση εισαγωγής του στην τάξη, </a:t>
            </a:r>
            <a:r>
              <a:rPr lang="el-GR" b="1" i="1" dirty="0"/>
              <a:t>ώστε να μετριάσουν την αβεβαιότητα </a:t>
            </a:r>
            <a:r>
              <a:rPr lang="el-GR" i="1" dirty="0"/>
              <a:t>που δύναται να προκύψει  στη φάση της επίλυσής του στην τάξη (</a:t>
            </a:r>
            <a:r>
              <a:rPr lang="en-US" i="1" dirty="0" err="1"/>
              <a:t>Gonz</a:t>
            </a:r>
            <a:r>
              <a:rPr lang="el-GR" i="1" dirty="0"/>
              <a:t>á</a:t>
            </a:r>
            <a:r>
              <a:rPr lang="en-US" i="1" dirty="0" err="1"/>
              <a:t>lez</a:t>
            </a:r>
            <a:r>
              <a:rPr lang="el-GR" i="1" dirty="0"/>
              <a:t> &amp; </a:t>
            </a:r>
            <a:r>
              <a:rPr lang="en-US" i="1" dirty="0"/>
              <a:t>Eli</a:t>
            </a:r>
            <a:r>
              <a:rPr lang="el-GR" i="1" dirty="0"/>
              <a:t>, 2017).</a:t>
            </a:r>
            <a:endParaRPr lang="en-US" dirty="0"/>
          </a:p>
          <a:p>
            <a:r>
              <a:rPr lang="el-GR" dirty="0">
                <a:solidFill>
                  <a:srgbClr val="FF0000"/>
                </a:solidFill>
              </a:rPr>
              <a:t>Συμφωνείτε; </a:t>
            </a:r>
          </a:p>
          <a:p>
            <a:r>
              <a:rPr lang="el-GR" dirty="0">
                <a:solidFill>
                  <a:srgbClr val="FF0000"/>
                </a:solidFill>
              </a:rPr>
              <a:t>Τι είδους ‘οδηγίες καθοδήγησης’ μπορεί να δώσει ένας εκπαιδευτικός κατά τη φάση εισαγωγής του προβλήματος στην τάξη;</a:t>
            </a:r>
          </a:p>
          <a:p>
            <a:r>
              <a:rPr lang="el-GR" dirty="0">
                <a:solidFill>
                  <a:srgbClr val="FF0000"/>
                </a:solidFill>
              </a:rPr>
              <a:t>Ποιες εναλλακτικές έχει ο εκπαιδευτικός; </a:t>
            </a:r>
          </a:p>
        </p:txBody>
      </p:sp>
    </p:spTree>
    <p:extLst>
      <p:ext uri="{BB962C8B-B14F-4D97-AF65-F5344CB8AC3E}">
        <p14:creationId xmlns:p14="http://schemas.microsoft.com/office/powerpoint/2010/main" val="87302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EC5AB-B00F-4076-AF48-FD7BEF3DD759}"/>
              </a:ext>
            </a:extLst>
          </p:cNvPr>
          <p:cNvSpPr>
            <a:spLocks noGrp="1"/>
          </p:cNvSpPr>
          <p:nvPr>
            <p:ph type="title"/>
          </p:nvPr>
        </p:nvSpPr>
        <p:spPr/>
        <p:txBody>
          <a:bodyPr/>
          <a:lstStyle/>
          <a:p>
            <a:r>
              <a:rPr lang="el-GR" dirty="0"/>
              <a:t>Ερωτήσεις που θα μπορούσαν να υποστηρίξουν τους μαθητές</a:t>
            </a:r>
            <a:endParaRPr lang="en-US" dirty="0"/>
          </a:p>
        </p:txBody>
      </p:sp>
      <p:sp>
        <p:nvSpPr>
          <p:cNvPr id="3" name="Content Placeholder 2">
            <a:extLst>
              <a:ext uri="{FF2B5EF4-FFF2-40B4-BE49-F238E27FC236}">
                <a16:creationId xmlns:a16="http://schemas.microsoft.com/office/drawing/2014/main" id="{AC5E540F-BFF1-418E-B3E7-833E0AC8141F}"/>
              </a:ext>
            </a:extLst>
          </p:cNvPr>
          <p:cNvSpPr>
            <a:spLocks noGrp="1"/>
          </p:cNvSpPr>
          <p:nvPr>
            <p:ph sz="quarter" idx="1"/>
          </p:nvPr>
        </p:nvSpPr>
        <p:spPr/>
        <p:txBody>
          <a:bodyPr/>
          <a:lstStyle/>
          <a:p>
            <a:r>
              <a:rPr lang="el-GR" dirty="0"/>
              <a:t>Μπορεί κάποιος να μας πει τι ζητά το πρόβλημα; </a:t>
            </a:r>
            <a:endParaRPr lang="en-US" dirty="0"/>
          </a:p>
          <a:p>
            <a:r>
              <a:rPr lang="el-GR" dirty="0"/>
              <a:t>Μπορείτε να διατυπώσετε το πρόβλημα με δικά σας λόγια; </a:t>
            </a:r>
            <a:endParaRPr lang="en-US" dirty="0"/>
          </a:p>
          <a:p>
            <a:r>
              <a:rPr lang="el-GR" dirty="0"/>
              <a:t>Συμφωνείτε με το συμμαθητή σας (</a:t>
            </a:r>
            <a:r>
              <a:rPr lang="el-GR" i="1" dirty="0"/>
              <a:t>που πριν διατύπωσε το πρόβλημα με δικά του λόγια</a:t>
            </a:r>
            <a:r>
              <a:rPr lang="el-GR" dirty="0"/>
              <a:t>);</a:t>
            </a:r>
            <a:endParaRPr lang="en-US" dirty="0"/>
          </a:p>
          <a:p>
            <a:r>
              <a:rPr lang="el-GR" dirty="0"/>
              <a:t>Υπάρχει κάτι στη διατύπωση του προβλήματος που σας προβληματίζει;</a:t>
            </a:r>
            <a:endParaRPr lang="en-US" dirty="0"/>
          </a:p>
          <a:p>
            <a:r>
              <a:rPr lang="el-GR" dirty="0"/>
              <a:t>Ποιες είναι οι βασικές μαθηματικές έννοιες που αναγνωρίζεται στη διατύπωση του προβλήματος (</a:t>
            </a:r>
            <a:r>
              <a:rPr lang="el-GR" i="1" dirty="0"/>
              <a:t>αν κρίνει ότι είναι απαραίτητο</a:t>
            </a:r>
            <a:r>
              <a:rPr lang="el-GR" dirty="0"/>
              <a:t>);</a:t>
            </a:r>
            <a:endParaRPr lang="en-US" dirty="0"/>
          </a:p>
          <a:p>
            <a:endParaRPr lang="en-US" dirty="0"/>
          </a:p>
        </p:txBody>
      </p:sp>
    </p:spTree>
    <p:extLst>
      <p:ext uri="{BB962C8B-B14F-4D97-AF65-F5344CB8AC3E}">
        <p14:creationId xmlns:p14="http://schemas.microsoft.com/office/powerpoint/2010/main" val="75466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01D2C-8C58-4ECB-BEF4-278E130F62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802333-8AAC-432B-A062-ACD37828281D}"/>
              </a:ext>
            </a:extLst>
          </p:cNvPr>
          <p:cNvSpPr>
            <a:spLocks noGrp="1"/>
          </p:cNvSpPr>
          <p:nvPr>
            <p:ph idx="1"/>
          </p:nvPr>
        </p:nvSpPr>
        <p:spPr/>
        <p:txBody>
          <a:bodyPr>
            <a:normAutofit/>
          </a:bodyPr>
          <a:lstStyle/>
          <a:p>
            <a:endParaRPr lang="en-US" dirty="0"/>
          </a:p>
          <a:p>
            <a:endParaRPr lang="en-US" sz="3300" dirty="0"/>
          </a:p>
          <a:p>
            <a:pPr marL="0" indent="0" eaLnBrk="0" fontAlgn="base" hangingPunct="0">
              <a:spcBef>
                <a:spcPts val="575"/>
              </a:spcBef>
              <a:spcAft>
                <a:spcPct val="0"/>
              </a:spcAft>
              <a:buClr>
                <a:schemeClr val="accent1"/>
              </a:buClr>
              <a:buSzPct val="85000"/>
              <a:buNone/>
            </a:pPr>
            <a:r>
              <a:rPr lang="el-GR" sz="2800" b="1" dirty="0">
                <a:solidFill>
                  <a:srgbClr val="7030A0"/>
                </a:solidFill>
              </a:rPr>
              <a:t>Β. </a:t>
            </a:r>
            <a:r>
              <a:rPr lang="en-US" sz="2800" b="1" dirty="0">
                <a:solidFill>
                  <a:srgbClr val="7030A0"/>
                </a:solidFill>
              </a:rPr>
              <a:t>H </a:t>
            </a:r>
            <a:r>
              <a:rPr lang="el-GR" sz="2800" b="1" dirty="0">
                <a:solidFill>
                  <a:srgbClr val="7030A0"/>
                </a:solidFill>
              </a:rPr>
              <a:t>φάση της αυτόνομης εργασίας των μαθητών</a:t>
            </a:r>
          </a:p>
          <a:p>
            <a:r>
              <a:rPr lang="el-GR" sz="2400" dirty="0"/>
              <a:t>Φάση αυτόνομης εργασίας μαθητών είναι το μέρος του μαθήματος κατά το οποίο οι μαθητές δουλεύουν ατομικά ή σε ομάδες, ενώ ο εκπαιδευτικός  κυκλοφορεί, παρατηρώντας και υποστηρίζοντας τη δραστηριότητά τους. </a:t>
            </a:r>
          </a:p>
          <a:p>
            <a:endParaRPr lang="en-US" dirty="0"/>
          </a:p>
        </p:txBody>
      </p:sp>
    </p:spTree>
    <p:extLst>
      <p:ext uri="{BB962C8B-B14F-4D97-AF65-F5344CB8AC3E}">
        <p14:creationId xmlns:p14="http://schemas.microsoft.com/office/powerpoint/2010/main" val="4132885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E749-4A96-4B6C-844C-54423862C4E4}"/>
              </a:ext>
            </a:extLst>
          </p:cNvPr>
          <p:cNvSpPr>
            <a:spLocks noGrp="1"/>
          </p:cNvSpPr>
          <p:nvPr>
            <p:ph type="title"/>
          </p:nvPr>
        </p:nvSpPr>
        <p:spPr/>
        <p:txBody>
          <a:bodyPr>
            <a:normAutofit fontScale="90000"/>
          </a:bodyPr>
          <a:lstStyle/>
          <a:p>
            <a:r>
              <a:rPr lang="el-GR" dirty="0"/>
              <a:t>Η σημασία αυτής της φάσης του μαθήματος</a:t>
            </a:r>
            <a:endParaRPr lang="en-US" dirty="0"/>
          </a:p>
        </p:txBody>
      </p:sp>
      <p:sp>
        <p:nvSpPr>
          <p:cNvPr id="3" name="Content Placeholder 2">
            <a:extLst>
              <a:ext uri="{FF2B5EF4-FFF2-40B4-BE49-F238E27FC236}">
                <a16:creationId xmlns:a16="http://schemas.microsoft.com/office/drawing/2014/main" id="{68430245-0C2F-4608-B8E1-20529AD177C9}"/>
              </a:ext>
            </a:extLst>
          </p:cNvPr>
          <p:cNvSpPr>
            <a:spLocks noGrp="1"/>
          </p:cNvSpPr>
          <p:nvPr>
            <p:ph idx="1"/>
          </p:nvPr>
        </p:nvSpPr>
        <p:spPr>
          <a:xfrm>
            <a:off x="251520" y="1600200"/>
            <a:ext cx="8712968" cy="5141168"/>
          </a:xfrm>
        </p:spPr>
        <p:txBody>
          <a:bodyPr>
            <a:normAutofit/>
          </a:bodyPr>
          <a:lstStyle/>
          <a:p>
            <a:r>
              <a:rPr lang="el-GR" dirty="0"/>
              <a:t>«Η φάση της αυτόνομης* εργασίας των μαθητών» αποτελεί ένα βασικό μέρος του μαθήματος στο οποίο οι μαθητές αναμένεται να εργάζονται ανεξάρτητα στη διαδικασία ΕΠ.</a:t>
            </a:r>
            <a:endParaRPr lang="en-US" dirty="0"/>
          </a:p>
          <a:p>
            <a:pPr marL="457200" lvl="1" indent="0">
              <a:buNone/>
            </a:pPr>
            <a:r>
              <a:rPr lang="el-GR" dirty="0"/>
              <a:t>*Με τον όρο «αυτόνομη" δεν αποκλείουμε οποιαδήποτε παρέμβαση του εκπαιδευτικού. Ο εκπαιδευτικός μπορεί να παρεμβαίνει για να</a:t>
            </a:r>
          </a:p>
          <a:p>
            <a:pPr lvl="2"/>
            <a:r>
              <a:rPr lang="el-GR" dirty="0"/>
              <a:t>διερευνήσει τις σκέψεις των μαθητών , </a:t>
            </a:r>
          </a:p>
          <a:p>
            <a:pPr lvl="2"/>
            <a:r>
              <a:rPr lang="el-GR" dirty="0"/>
              <a:t>Και να παρακολουθήσει τους συλλογισμούς τους </a:t>
            </a:r>
          </a:p>
          <a:p>
            <a:pPr lvl="3"/>
            <a:r>
              <a:rPr lang="el-GR" dirty="0"/>
              <a:t>Για να τους παράσχει την κατάλληλη υποστήριξη σε περίπτωση που δεν μπορούν να προχωρήσουν στην ΕΠ. </a:t>
            </a:r>
            <a:endParaRPr lang="en-US" dirty="0"/>
          </a:p>
          <a:p>
            <a:endParaRPr lang="en-US" dirty="0"/>
          </a:p>
        </p:txBody>
      </p:sp>
    </p:spTree>
    <p:extLst>
      <p:ext uri="{BB962C8B-B14F-4D97-AF65-F5344CB8AC3E}">
        <p14:creationId xmlns:p14="http://schemas.microsoft.com/office/powerpoint/2010/main" val="3119042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Συζήτηση</a:t>
            </a:r>
          </a:p>
        </p:txBody>
      </p:sp>
      <p:sp>
        <p:nvSpPr>
          <p:cNvPr id="3" name="Θέση περιεχομένου 2"/>
          <p:cNvSpPr>
            <a:spLocks noGrp="1"/>
          </p:cNvSpPr>
          <p:nvPr>
            <p:ph idx="1"/>
          </p:nvPr>
        </p:nvSpPr>
        <p:spPr/>
        <p:txBody>
          <a:bodyPr/>
          <a:lstStyle/>
          <a:p>
            <a:pPr marL="0" indent="0">
              <a:buNone/>
            </a:pPr>
            <a:endParaRPr lang="el-GR" dirty="0"/>
          </a:p>
          <a:p>
            <a:pPr marL="0" indent="0">
              <a:buNone/>
            </a:pPr>
            <a:endParaRPr lang="el-GR" dirty="0"/>
          </a:p>
          <a:p>
            <a:pPr marL="0" indent="0">
              <a:buNone/>
            </a:pPr>
            <a:r>
              <a:rPr lang="el-GR" dirty="0"/>
              <a:t>Ποιες προκλήσεις συναντά ο εκπαιδευτικός στη διάρκεια αυτής της φάσης;</a:t>
            </a:r>
          </a:p>
        </p:txBody>
      </p:sp>
    </p:spTree>
    <p:extLst>
      <p:ext uri="{BB962C8B-B14F-4D97-AF65-F5344CB8AC3E}">
        <p14:creationId xmlns:p14="http://schemas.microsoft.com/office/powerpoint/2010/main" val="1760588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86D55-BBE5-4A1C-87E7-B435A46F81A3}"/>
              </a:ext>
            </a:extLst>
          </p:cNvPr>
          <p:cNvSpPr>
            <a:spLocks noGrp="1"/>
          </p:cNvSpPr>
          <p:nvPr>
            <p:ph type="title"/>
          </p:nvPr>
        </p:nvSpPr>
        <p:spPr>
          <a:xfrm>
            <a:off x="457200" y="188640"/>
            <a:ext cx="8229600" cy="1143000"/>
          </a:xfrm>
        </p:spPr>
        <p:txBody>
          <a:bodyPr>
            <a:normAutofit/>
          </a:bodyPr>
          <a:lstStyle/>
          <a:p>
            <a:r>
              <a:rPr lang="el-GR" dirty="0"/>
              <a:t>Οι προκλήσεις του εκπαιδευτικού</a:t>
            </a:r>
            <a:endParaRPr lang="en-US" dirty="0"/>
          </a:p>
        </p:txBody>
      </p:sp>
      <p:sp>
        <p:nvSpPr>
          <p:cNvPr id="3" name="Content Placeholder 2">
            <a:extLst>
              <a:ext uri="{FF2B5EF4-FFF2-40B4-BE49-F238E27FC236}">
                <a16:creationId xmlns:a16="http://schemas.microsoft.com/office/drawing/2014/main" id="{53FBDC85-3AD9-4420-B61C-DC05C97D793D}"/>
              </a:ext>
            </a:extLst>
          </p:cNvPr>
          <p:cNvSpPr>
            <a:spLocks noGrp="1"/>
          </p:cNvSpPr>
          <p:nvPr>
            <p:ph idx="1"/>
          </p:nvPr>
        </p:nvSpPr>
        <p:spPr>
          <a:xfrm>
            <a:off x="457200" y="1268760"/>
            <a:ext cx="8229600" cy="5314602"/>
          </a:xfrm>
        </p:spPr>
        <p:txBody>
          <a:bodyPr>
            <a:normAutofit/>
          </a:bodyPr>
          <a:lstStyle/>
          <a:p>
            <a:r>
              <a:rPr lang="el-GR" dirty="0"/>
              <a:t>Οι προκλήσεις του εκπαιδευτικού είναι να διαχειριστεί</a:t>
            </a:r>
          </a:p>
          <a:p>
            <a:r>
              <a:rPr lang="el-GR" dirty="0"/>
              <a:t>α) την ποικιλία σε σχέση με το επίπεδο γνωστικής ετοιμότητας του κάθε μαθητή/ομάδας, </a:t>
            </a:r>
          </a:p>
          <a:p>
            <a:r>
              <a:rPr lang="el-GR" dirty="0"/>
              <a:t>β) το εύρος των στρατηγικών που μπορούν να αναπτυχθούν από τους μαθητές/ομάδες</a:t>
            </a:r>
          </a:p>
          <a:p>
            <a:r>
              <a:rPr lang="el-GR" dirty="0"/>
              <a:t>γ) το φάσμα των συλλογισμών τους </a:t>
            </a:r>
          </a:p>
          <a:p>
            <a:r>
              <a:rPr lang="el-GR" dirty="0"/>
              <a:t>δ) την ποικιλία των δυσκολιών που πιθανόν να συναντήσουν</a:t>
            </a:r>
            <a:r>
              <a:rPr lang="en-US" dirty="0"/>
              <a:t> </a:t>
            </a:r>
            <a:r>
              <a:rPr lang="el-GR" dirty="0"/>
              <a:t>οι μαθητές</a:t>
            </a:r>
          </a:p>
          <a:p>
            <a:r>
              <a:rPr lang="el-GR" dirty="0"/>
              <a:t>ε) Τον διαφορά στον ρυθμό εργασίας/εξέλιξης στη διαδικασία ΕΠ.</a:t>
            </a:r>
          </a:p>
          <a:p>
            <a:pPr lvl="1"/>
            <a:r>
              <a:rPr lang="el-GR" dirty="0"/>
              <a:t>Για όλα αυτά, θα πρέπει ο εκπαιδευτικός να πάρει στιγμιαίες αποφάσεις που και πως θα παρέμβει. </a:t>
            </a:r>
            <a:endParaRPr lang="en-US" dirty="0"/>
          </a:p>
          <a:p>
            <a:endParaRPr lang="en-US" dirty="0"/>
          </a:p>
        </p:txBody>
      </p:sp>
    </p:spTree>
    <p:extLst>
      <p:ext uri="{BB962C8B-B14F-4D97-AF65-F5344CB8AC3E}">
        <p14:creationId xmlns:p14="http://schemas.microsoft.com/office/powerpoint/2010/main" val="14214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9B62-8B2B-4E49-9413-5C778EF3ED49}"/>
              </a:ext>
            </a:extLst>
          </p:cNvPr>
          <p:cNvSpPr>
            <a:spLocks noGrp="1"/>
          </p:cNvSpPr>
          <p:nvPr>
            <p:ph type="title"/>
          </p:nvPr>
        </p:nvSpPr>
        <p:spPr/>
        <p:txBody>
          <a:bodyPr>
            <a:normAutofit fontScale="90000"/>
          </a:bodyPr>
          <a:lstStyle/>
          <a:p>
            <a:r>
              <a:rPr lang="el-GR" dirty="0"/>
              <a:t>Ποιες είναι οι δράσεις του εκπαιδευτικού;</a:t>
            </a:r>
            <a:endParaRPr lang="en-US" dirty="0"/>
          </a:p>
        </p:txBody>
      </p:sp>
      <p:sp>
        <p:nvSpPr>
          <p:cNvPr id="3" name="Content Placeholder 2">
            <a:extLst>
              <a:ext uri="{FF2B5EF4-FFF2-40B4-BE49-F238E27FC236}">
                <a16:creationId xmlns:a16="http://schemas.microsoft.com/office/drawing/2014/main" id="{98D71E17-9E90-4154-8492-C8689493EF65}"/>
              </a:ext>
            </a:extLst>
          </p:cNvPr>
          <p:cNvSpPr>
            <a:spLocks noGrp="1"/>
          </p:cNvSpPr>
          <p:nvPr>
            <p:ph idx="1"/>
          </p:nvPr>
        </p:nvSpPr>
        <p:spPr/>
        <p:txBody>
          <a:bodyPr>
            <a:normAutofit/>
          </a:bodyPr>
          <a:lstStyle/>
          <a:p>
            <a:r>
              <a:rPr lang="el-GR" dirty="0"/>
              <a:t>Από την έρευνα αναγνωρίζονται δύο πεδία δράσεων των εκπαιδευτικών με στόχο να αντιμετωπίσουν τις προκλήσεις που προαναφέρθηκαν</a:t>
            </a:r>
            <a:endParaRPr lang="en-US" dirty="0"/>
          </a:p>
          <a:p>
            <a:pPr>
              <a:buFont typeface="Wingdings" panose="05000000000000000000" pitchFamily="2" charset="2"/>
              <a:buChar char="q"/>
            </a:pPr>
            <a:r>
              <a:rPr lang="el-GR" dirty="0">
                <a:solidFill>
                  <a:srgbClr val="00B050"/>
                </a:solidFill>
              </a:rPr>
              <a:t> 	Η διάγνωση των αναγκών των μαθητών/ομάδων </a:t>
            </a:r>
            <a:r>
              <a:rPr lang="el-GR" dirty="0"/>
              <a:t>μέσω της παρακολούθησης και της αλληλεπίδρασης μαζί τους</a:t>
            </a:r>
            <a:endParaRPr lang="en-US" dirty="0"/>
          </a:p>
          <a:p>
            <a:pPr>
              <a:buFont typeface="Wingdings" panose="05000000000000000000" pitchFamily="2" charset="2"/>
              <a:buChar char="q"/>
            </a:pPr>
            <a:r>
              <a:rPr lang="el-GR"/>
              <a:t> 	</a:t>
            </a:r>
            <a:r>
              <a:rPr lang="el-GR">
                <a:solidFill>
                  <a:srgbClr val="00B050"/>
                </a:solidFill>
              </a:rPr>
              <a:t>Η </a:t>
            </a:r>
            <a:r>
              <a:rPr lang="el-GR" dirty="0">
                <a:solidFill>
                  <a:srgbClr val="00B050"/>
                </a:solidFill>
              </a:rPr>
              <a:t>λήψη απόφασης και ο τρόπος δράσης, </a:t>
            </a:r>
            <a:r>
              <a:rPr lang="el-GR" dirty="0"/>
              <a:t>που μπορεί να διαφοροποιείται ανάλογα την ομάδα/μαθητή που εκτελεί την αυτόνομη εργασία</a:t>
            </a:r>
            <a:endParaRPr lang="en-US" dirty="0">
              <a:solidFill>
                <a:srgbClr val="00B050"/>
              </a:solidFill>
            </a:endParaRPr>
          </a:p>
          <a:p>
            <a:endParaRPr lang="en-US" dirty="0"/>
          </a:p>
        </p:txBody>
      </p:sp>
    </p:spTree>
    <p:extLst>
      <p:ext uri="{BB962C8B-B14F-4D97-AF65-F5344CB8AC3E}">
        <p14:creationId xmlns:p14="http://schemas.microsoft.com/office/powerpoint/2010/main" val="34660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r>
              <a:rPr lang="el-GR" dirty="0"/>
              <a:t>Ο ρόλος του εκπαιδευτικού (γενικά)</a:t>
            </a:r>
          </a:p>
          <a:p>
            <a:endParaRPr lang="el-GR" dirty="0"/>
          </a:p>
        </p:txBody>
      </p:sp>
    </p:spTree>
    <p:extLst>
      <p:ext uri="{BB962C8B-B14F-4D97-AF65-F5344CB8AC3E}">
        <p14:creationId xmlns:p14="http://schemas.microsoft.com/office/powerpoint/2010/main" val="3555297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50EF099-6A01-48D6-917B-4BAAE5A835A8}"/>
              </a:ext>
            </a:extLst>
          </p:cNvPr>
          <p:cNvSpPr>
            <a:spLocks noGrp="1"/>
          </p:cNvSpPr>
          <p:nvPr>
            <p:ph sz="quarter" idx="1"/>
          </p:nvPr>
        </p:nvSpPr>
        <p:spPr>
          <a:xfrm>
            <a:off x="323528" y="260648"/>
            <a:ext cx="8568952" cy="6264696"/>
          </a:xfrm>
        </p:spPr>
        <p:txBody>
          <a:bodyPr/>
          <a:lstStyle/>
          <a:p>
            <a:r>
              <a:rPr lang="el-GR" sz="2000" b="1" i="1" dirty="0"/>
              <a:t>Το πρόβλημα</a:t>
            </a:r>
          </a:p>
          <a:p>
            <a:pPr marL="0" indent="0" algn="just">
              <a:buNone/>
            </a:pPr>
            <a:r>
              <a:rPr lang="el-GR" sz="1800" i="1" dirty="0">
                <a:solidFill>
                  <a:srgbClr val="000000"/>
                </a:solidFill>
                <a:latin typeface="Calibri" panose="020F0502020204030204" pitchFamily="34" charset="0"/>
                <a:ea typeface="Calibri" panose="020F0502020204030204" pitchFamily="34" charset="0"/>
              </a:rPr>
              <a:t>Η μητέρα του </a:t>
            </a:r>
            <a:r>
              <a:rPr lang="el-GR" sz="1800" i="1" dirty="0" err="1">
                <a:solidFill>
                  <a:srgbClr val="000000"/>
                </a:solidFill>
                <a:latin typeface="Calibri" panose="020F0502020204030204" pitchFamily="34" charset="0"/>
                <a:ea typeface="Calibri" panose="020F0502020204030204" pitchFamily="34" charset="0"/>
              </a:rPr>
              <a:t>Ιχίρο</a:t>
            </a:r>
            <a:r>
              <a:rPr lang="el-GR" sz="1800" i="1" dirty="0">
                <a:solidFill>
                  <a:srgbClr val="000000"/>
                </a:solidFill>
                <a:latin typeface="Calibri" panose="020F0502020204030204" pitchFamily="34" charset="0"/>
                <a:ea typeface="Calibri" panose="020F0502020204030204" pitchFamily="34" charset="0"/>
              </a:rPr>
              <a:t> είναι στο νοσοκομείο. Αποφάσισε να προσεύχεται κάθε πρωί στον τοπικό ναό με το μικρό του αδελφό ώστε η μητέρα του να γίνει καλά. Ο </a:t>
            </a:r>
            <a:r>
              <a:rPr lang="el-GR" sz="1800" i="1" dirty="0" err="1">
                <a:solidFill>
                  <a:srgbClr val="000000"/>
                </a:solidFill>
                <a:latin typeface="Calibri" panose="020F0502020204030204" pitchFamily="34" charset="0"/>
                <a:ea typeface="Calibri" panose="020F0502020204030204" pitchFamily="34" charset="0"/>
              </a:rPr>
              <a:t>Ιχιρο</a:t>
            </a:r>
            <a:r>
              <a:rPr lang="el-GR" sz="1800" i="1" dirty="0">
                <a:solidFill>
                  <a:srgbClr val="000000"/>
                </a:solidFill>
                <a:latin typeface="Calibri" panose="020F0502020204030204" pitchFamily="34" charset="0"/>
                <a:ea typeface="Calibri" panose="020F0502020204030204" pitchFamily="34" charset="0"/>
              </a:rPr>
              <a:t> έχει στο πορτοφόλι του 18 κέρματα των δέκα γιέν και ο αδελφός του έχει 22 κέρματα των πέντε γιεν. Αποφάσισαν να δίνουν ένα κέρμα από αυτά που έχουν στο πορτοφόλι τους κάθε πρωί στον έρανο και να συνεχίσουν να προσεύχονται μέχρι κάποιο από τα πορτοφόλια να αδειάσει. Μια μέρα, μετά την προσευχή, κοίταξαν στα πορτοφόλια τους και βρήκαν ότι το ποσό των χρημάτων του μικρότερου αδελφού ήταν μεγαλύτερο από του </a:t>
            </a:r>
            <a:r>
              <a:rPr lang="el-GR" sz="1800" i="1" dirty="0" err="1">
                <a:solidFill>
                  <a:srgbClr val="000000"/>
                </a:solidFill>
                <a:latin typeface="Calibri" panose="020F0502020204030204" pitchFamily="34" charset="0"/>
                <a:ea typeface="Calibri" panose="020F0502020204030204" pitchFamily="34" charset="0"/>
              </a:rPr>
              <a:t>Ιχιρο</a:t>
            </a:r>
            <a:r>
              <a:rPr lang="el-GR" sz="1800" i="1" dirty="0">
                <a:solidFill>
                  <a:srgbClr val="000000"/>
                </a:solidFill>
                <a:latin typeface="Calibri" panose="020F0502020204030204" pitchFamily="34" charset="0"/>
                <a:ea typeface="Calibri" panose="020F0502020204030204" pitchFamily="34" charset="0"/>
              </a:rPr>
              <a:t>. Πόσες μέρες από όταν άρχισαν να προσεύχονται αυτό συνέβη; </a:t>
            </a:r>
          </a:p>
          <a:p>
            <a:pPr marL="0" indent="0">
              <a:buNone/>
            </a:pPr>
            <a:r>
              <a:rPr lang="el-GR" sz="1800" i="1" dirty="0"/>
              <a:t>Λύστε το πρόβλημα με όσους περισσότερους τρόπους μπορείτε</a:t>
            </a:r>
            <a:r>
              <a:rPr lang="el-GR" sz="2000" i="1" dirty="0"/>
              <a:t>.</a:t>
            </a:r>
          </a:p>
          <a:p>
            <a:pPr marL="0" indent="0">
              <a:buNone/>
            </a:pPr>
            <a:r>
              <a:rPr lang="el-GR" b="1" dirty="0"/>
              <a:t>5</a:t>
            </a:r>
            <a:r>
              <a:rPr lang="el-GR" b="1" baseline="30000" dirty="0"/>
              <a:t>η </a:t>
            </a:r>
            <a:r>
              <a:rPr lang="el-GR" b="1" dirty="0"/>
              <a:t>Εργασία στην τάξη</a:t>
            </a:r>
          </a:p>
          <a:p>
            <a:pPr marL="0" indent="0">
              <a:buNone/>
            </a:pPr>
            <a:r>
              <a:rPr lang="el-GR" sz="2000" dirty="0"/>
              <a:t>Παρακολουθείστε το βίντεο στο </a:t>
            </a:r>
            <a:r>
              <a:rPr lang="el-GR" sz="2000" dirty="0" err="1"/>
              <a:t>λινκ</a:t>
            </a:r>
            <a:r>
              <a:rPr lang="el-GR" sz="2000" dirty="0"/>
              <a:t> και στα αποσπάσματα που σας δίνονται παρακάτω </a:t>
            </a:r>
          </a:p>
          <a:p>
            <a:pPr marL="0" indent="0">
              <a:buNone/>
            </a:pPr>
            <a:r>
              <a:rPr lang="en-US" sz="2000" dirty="0">
                <a:hlinkClick r:id="rId2"/>
              </a:rPr>
              <a:t>http://www.timssvideo.com/jp3-solving-inequalities</a:t>
            </a:r>
            <a:endParaRPr lang="en-US" sz="2000" dirty="0"/>
          </a:p>
          <a:p>
            <a:pPr marL="0" indent="0">
              <a:buNone/>
            </a:pPr>
            <a:r>
              <a:rPr lang="el-GR" sz="2000" dirty="0"/>
              <a:t>Για τη φάση </a:t>
            </a:r>
            <a:r>
              <a:rPr lang="el-GR" sz="2000" i="1" dirty="0">
                <a:solidFill>
                  <a:srgbClr val="7030A0"/>
                </a:solidFill>
              </a:rPr>
              <a:t>εισαγωγής του προβλήματος </a:t>
            </a:r>
            <a:r>
              <a:rPr lang="el-GR" sz="2000" dirty="0"/>
              <a:t>(2:00-4:00) και </a:t>
            </a:r>
            <a:r>
              <a:rPr lang="el-GR" sz="2000" i="1" dirty="0">
                <a:solidFill>
                  <a:srgbClr val="7030A0"/>
                </a:solidFill>
              </a:rPr>
              <a:t>τη φάση της αυτόνομης εργασίας των μαθητών</a:t>
            </a:r>
            <a:r>
              <a:rPr lang="el-GR" sz="2000" dirty="0"/>
              <a:t> (5:00-10:00)</a:t>
            </a:r>
          </a:p>
          <a:p>
            <a:pPr marL="0" indent="0">
              <a:buNone/>
            </a:pPr>
            <a:r>
              <a:rPr lang="el-GR" sz="2000" b="1" dirty="0"/>
              <a:t>Ποιες είναι οι διδακτικές ενέργειες του εκπαιδευτικού στις παραπάνω φάσεις της διδασκαλίας; Πώς τις αιτιολογείτε;</a:t>
            </a:r>
          </a:p>
          <a:p>
            <a:pPr marL="0" indent="0">
              <a:buNone/>
            </a:pPr>
            <a:endParaRPr lang="el-GR" dirty="0"/>
          </a:p>
        </p:txBody>
      </p:sp>
    </p:spTree>
    <p:extLst>
      <p:ext uri="{BB962C8B-B14F-4D97-AF65-F5344CB8AC3E}">
        <p14:creationId xmlns:p14="http://schemas.microsoft.com/office/powerpoint/2010/main" val="39206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483768" y="3861048"/>
            <a:ext cx="6573416" cy="1972816"/>
          </a:xfrm>
        </p:spPr>
        <p:txBody>
          <a:bodyPr>
            <a:normAutofit fontScale="92500" lnSpcReduction="20000"/>
          </a:bodyPr>
          <a:lstStyle/>
          <a:p>
            <a:pPr algn="r"/>
            <a:r>
              <a:rPr lang="el-GR" sz="2400" i="1" dirty="0">
                <a:solidFill>
                  <a:srgbClr val="7030A0"/>
                </a:solidFill>
              </a:rPr>
              <a:t>Η </a:t>
            </a:r>
            <a:r>
              <a:rPr lang="el-GR" sz="2400" b="1" i="1" dirty="0">
                <a:solidFill>
                  <a:srgbClr val="7030A0"/>
                </a:solidFill>
              </a:rPr>
              <a:t>μάθηση </a:t>
            </a:r>
            <a:r>
              <a:rPr lang="el-GR" sz="2400" i="1" dirty="0">
                <a:solidFill>
                  <a:srgbClr val="7030A0"/>
                </a:solidFill>
              </a:rPr>
              <a:t>είναι μια διαδικασία που αναπτύσσεται και εξελίσσεται σε βάθος χρόνου</a:t>
            </a:r>
          </a:p>
          <a:p>
            <a:pPr marL="0" indent="0" algn="r">
              <a:buNone/>
            </a:pPr>
            <a:r>
              <a:rPr lang="el-GR" sz="2400" i="1" dirty="0"/>
              <a:t>ενώ </a:t>
            </a:r>
          </a:p>
          <a:p>
            <a:pPr algn="r"/>
            <a:r>
              <a:rPr lang="el-GR" sz="2400" i="1" dirty="0">
                <a:solidFill>
                  <a:srgbClr val="00B050"/>
                </a:solidFill>
              </a:rPr>
              <a:t>η </a:t>
            </a:r>
            <a:r>
              <a:rPr lang="el-GR" sz="2400" b="1" i="1" dirty="0">
                <a:solidFill>
                  <a:srgbClr val="00B050"/>
                </a:solidFill>
              </a:rPr>
              <a:t>διδασκαλία</a:t>
            </a:r>
            <a:r>
              <a:rPr lang="el-GR" sz="2400" i="1" dirty="0">
                <a:solidFill>
                  <a:srgbClr val="00B050"/>
                </a:solidFill>
              </a:rPr>
              <a:t> διαδραματίζεται  σε πραγματικό χρόνο και αυτό θέτει καθημερινές προκλήσεις για τον κάθε εκπαιδευτικό. </a:t>
            </a:r>
          </a:p>
          <a:p>
            <a:endParaRPr lang="el-GR" dirty="0"/>
          </a:p>
        </p:txBody>
      </p:sp>
    </p:spTree>
    <p:extLst>
      <p:ext uri="{BB962C8B-B14F-4D97-AF65-F5344CB8AC3E}">
        <p14:creationId xmlns:p14="http://schemas.microsoft.com/office/powerpoint/2010/main" val="61234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ρόλος του εκπαιδευτικού</a:t>
            </a:r>
          </a:p>
        </p:txBody>
      </p:sp>
      <p:sp>
        <p:nvSpPr>
          <p:cNvPr id="3" name="Θέση περιεχομένου 2"/>
          <p:cNvSpPr>
            <a:spLocks noGrp="1"/>
          </p:cNvSpPr>
          <p:nvPr>
            <p:ph idx="1"/>
          </p:nvPr>
        </p:nvSpPr>
        <p:spPr/>
        <p:txBody>
          <a:bodyPr/>
          <a:lstStyle/>
          <a:p>
            <a:r>
              <a:rPr lang="el-GR" dirty="0"/>
              <a:t>Πώς είναι (ή πώς φαντάζεστε) το ρόλο σας σαν εκπαιδευτικός, στην τάξη;</a:t>
            </a:r>
          </a:p>
          <a:p>
            <a:pPr lvl="1"/>
            <a:r>
              <a:rPr lang="el-GR" dirty="0"/>
              <a:t>Δώστε τουλάχιστον ένα επίθετο που να σας χαρακτηρίζει  - έστω και με μεταφορικό τρόπο.</a:t>
            </a:r>
          </a:p>
        </p:txBody>
      </p:sp>
    </p:spTree>
    <p:extLst>
      <p:ext uri="{BB962C8B-B14F-4D97-AF65-F5344CB8AC3E}">
        <p14:creationId xmlns:p14="http://schemas.microsoft.com/office/powerpoint/2010/main" val="277570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Μεταφορές που αποδίδονται στο ρόλο του εκπαιδευτικού </a:t>
            </a:r>
          </a:p>
        </p:txBody>
      </p:sp>
      <p:sp>
        <p:nvSpPr>
          <p:cNvPr id="3" name="Θέση περιεχομένου 2"/>
          <p:cNvSpPr>
            <a:spLocks noGrp="1"/>
          </p:cNvSpPr>
          <p:nvPr>
            <p:ph idx="1"/>
          </p:nvPr>
        </p:nvSpPr>
        <p:spPr>
          <a:xfrm>
            <a:off x="457200" y="1600200"/>
            <a:ext cx="8229600" cy="5141168"/>
          </a:xfrm>
        </p:spPr>
        <p:txBody>
          <a:bodyPr>
            <a:normAutofit fontScale="77500" lnSpcReduction="20000"/>
          </a:bodyPr>
          <a:lstStyle/>
          <a:p>
            <a:r>
              <a:rPr lang="el-GR" i="1" dirty="0">
                <a:solidFill>
                  <a:srgbClr val="7030A0"/>
                </a:solidFill>
              </a:rPr>
              <a:t>Ενορχηστρωτής</a:t>
            </a:r>
          </a:p>
          <a:p>
            <a:pPr lvl="1"/>
            <a:r>
              <a:rPr lang="el-GR" dirty="0"/>
              <a:t> μιας και συντονίζει τη συμμετοχή των μαθητών στις συζητήσεις στην ολομέλεια της τάξης (</a:t>
            </a:r>
            <a:r>
              <a:rPr lang="el-GR" dirty="0" err="1"/>
              <a:t>Drijvers</a:t>
            </a:r>
            <a:r>
              <a:rPr lang="el-GR" dirty="0"/>
              <a:t>, </a:t>
            </a:r>
            <a:r>
              <a:rPr lang="el-GR" dirty="0" err="1"/>
              <a:t>et</a:t>
            </a:r>
            <a:r>
              <a:rPr lang="el-GR" dirty="0"/>
              <a:t> </a:t>
            </a:r>
            <a:r>
              <a:rPr lang="el-GR" dirty="0" err="1"/>
              <a:t>al</a:t>
            </a:r>
            <a:r>
              <a:rPr lang="el-GR" dirty="0"/>
              <a:t>., 2010) </a:t>
            </a:r>
          </a:p>
          <a:p>
            <a:r>
              <a:rPr lang="el-GR" i="1" dirty="0">
                <a:solidFill>
                  <a:srgbClr val="00B050"/>
                </a:solidFill>
              </a:rPr>
              <a:t>Διακριτικός βοηθός και πλοηγός</a:t>
            </a:r>
          </a:p>
          <a:p>
            <a:pPr lvl="1"/>
            <a:r>
              <a:rPr lang="el-GR" dirty="0"/>
              <a:t> που υποστηρίζει και πλοηγεί την προσοχή των μαθητών σε θέματα μάθησης (</a:t>
            </a:r>
            <a:r>
              <a:rPr lang="el-GR" dirty="0" err="1"/>
              <a:t>Lin</a:t>
            </a:r>
            <a:r>
              <a:rPr lang="el-GR" dirty="0"/>
              <a:t>, 2000). </a:t>
            </a:r>
          </a:p>
          <a:p>
            <a:r>
              <a:rPr lang="el-GR" dirty="0"/>
              <a:t>Η ‘</a:t>
            </a:r>
            <a:r>
              <a:rPr lang="el-GR" b="1" i="1" dirty="0">
                <a:solidFill>
                  <a:schemeClr val="accent6">
                    <a:lumMod val="50000"/>
                  </a:schemeClr>
                </a:solidFill>
              </a:rPr>
              <a:t>συνεργασία εκπαιδευτικού-μαθητών</a:t>
            </a:r>
            <a:r>
              <a:rPr lang="el-GR" dirty="0"/>
              <a:t>’ ως τη σχέση  ‘</a:t>
            </a:r>
            <a:r>
              <a:rPr lang="el-GR" b="1" i="1" dirty="0">
                <a:solidFill>
                  <a:schemeClr val="accent6">
                    <a:lumMod val="50000"/>
                  </a:schemeClr>
                </a:solidFill>
              </a:rPr>
              <a:t>μαέστρου-ορχήστρας’</a:t>
            </a:r>
          </a:p>
          <a:p>
            <a:pPr lvl="1"/>
            <a:r>
              <a:rPr lang="el-GR" dirty="0"/>
              <a:t>Ακριβώς όπως ο μαέστρος ο οποίος μπορεί να γνωρίζει τη 10η Συμφωνία του </a:t>
            </a:r>
            <a:r>
              <a:rPr lang="el-GR" dirty="0" err="1"/>
              <a:t>Σοστακόβιτς</a:t>
            </a:r>
            <a:r>
              <a:rPr lang="el-GR" dirty="0"/>
              <a:t> από την πρώτη νότα έως την τελευταία χρειάζεται την ορχήστρα για να δώσει ζωή στις νότες και να γίνουν αντικείμενο των αισθήσεών μας, έτσι και ο εκπαιδευτικός μπορεί να έχει άριστη μαθηματική γνώση αλλά μόνο </a:t>
            </a:r>
            <a:r>
              <a:rPr lang="el-GR" dirty="0" err="1"/>
              <a:t>αλληλεπιδρώντας</a:t>
            </a:r>
            <a:r>
              <a:rPr lang="el-GR" dirty="0"/>
              <a:t> με τους μαθητές αυτή η γνώση μπορεί να γίνει αντικείμενο μάθησης (</a:t>
            </a:r>
            <a:r>
              <a:rPr lang="el-GR" dirty="0" err="1"/>
              <a:t>Radford</a:t>
            </a:r>
            <a:r>
              <a:rPr lang="el-GR" dirty="0"/>
              <a:t>, 2014). </a:t>
            </a:r>
          </a:p>
          <a:p>
            <a:pPr marL="457200" lvl="1" indent="0">
              <a:buNone/>
            </a:pPr>
            <a:r>
              <a:rPr lang="el-GR">
                <a:solidFill>
                  <a:srgbClr val="FF0000"/>
                </a:solidFill>
              </a:rPr>
              <a:t>ΠΟΙΑ (ΔΙΑΔΕΔΟΜΕΝΗ)ΑΠΟΨΗ </a:t>
            </a:r>
            <a:r>
              <a:rPr lang="el-GR" dirty="0">
                <a:solidFill>
                  <a:srgbClr val="FF0000"/>
                </a:solidFill>
              </a:rPr>
              <a:t>ΠΡΟΚΑΛΕΙ ΕΔΏ Ο </a:t>
            </a:r>
            <a:r>
              <a:rPr lang="en-US" dirty="0">
                <a:solidFill>
                  <a:srgbClr val="FF0000"/>
                </a:solidFill>
              </a:rPr>
              <a:t>RADFORD?</a:t>
            </a:r>
            <a:endParaRPr lang="el-GR" dirty="0">
              <a:solidFill>
                <a:srgbClr val="FF0000"/>
              </a:solidFill>
            </a:endParaRPr>
          </a:p>
          <a:p>
            <a:endParaRPr lang="el-GR" dirty="0"/>
          </a:p>
        </p:txBody>
      </p:sp>
    </p:spTree>
    <p:extLst>
      <p:ext uri="{BB962C8B-B14F-4D97-AF65-F5344CB8AC3E}">
        <p14:creationId xmlns:p14="http://schemas.microsoft.com/office/powerpoint/2010/main" val="1552908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Ρόλος εκπαιδευτικού: </a:t>
            </a:r>
            <a:r>
              <a:rPr lang="el-GR" dirty="0" err="1"/>
              <a:t>πολυδιάσταστος</a:t>
            </a:r>
            <a:r>
              <a:rPr lang="el-GR" dirty="0"/>
              <a:t> και απαιτητικός</a:t>
            </a:r>
          </a:p>
        </p:txBody>
      </p:sp>
      <p:sp>
        <p:nvSpPr>
          <p:cNvPr id="3" name="Θέση περιεχομένου 2"/>
          <p:cNvSpPr>
            <a:spLocks noGrp="1"/>
          </p:cNvSpPr>
          <p:nvPr>
            <p:ph idx="1"/>
          </p:nvPr>
        </p:nvSpPr>
        <p:spPr>
          <a:xfrm>
            <a:off x="484893" y="2636912"/>
            <a:ext cx="8229600" cy="2664296"/>
          </a:xfrm>
        </p:spPr>
        <p:txBody>
          <a:bodyPr>
            <a:normAutofit/>
          </a:bodyPr>
          <a:lstStyle/>
          <a:p>
            <a:pPr algn="just"/>
            <a:r>
              <a:rPr lang="el-GR" dirty="0">
                <a:solidFill>
                  <a:srgbClr val="7030A0"/>
                </a:solidFill>
              </a:rPr>
              <a:t>Παρότι οι </a:t>
            </a:r>
            <a:r>
              <a:rPr lang="el-GR" b="1" dirty="0">
                <a:solidFill>
                  <a:srgbClr val="7030A0"/>
                </a:solidFill>
              </a:rPr>
              <a:t>μεταφορές</a:t>
            </a:r>
            <a:r>
              <a:rPr lang="el-GR" dirty="0">
                <a:solidFill>
                  <a:srgbClr val="7030A0"/>
                </a:solidFill>
              </a:rPr>
              <a:t> αδυνατούν να αποδώσουν όλες τις πτυχές του ρόλου του εκπαιδευτικού στην τάξη, </a:t>
            </a:r>
          </a:p>
          <a:p>
            <a:pPr lvl="1" algn="just"/>
            <a:r>
              <a:rPr lang="el-GR" dirty="0">
                <a:solidFill>
                  <a:srgbClr val="7030A0"/>
                </a:solidFill>
              </a:rPr>
              <a:t>δείχνουν ότι ο ρόλος του είναι πολυδιάστατος και απαιτητικός. </a:t>
            </a:r>
          </a:p>
          <a:p>
            <a:pPr algn="just"/>
            <a:endParaRPr lang="el-GR" dirty="0"/>
          </a:p>
          <a:p>
            <a:pPr algn="r"/>
            <a:endParaRPr lang="el-GR" sz="2400" dirty="0"/>
          </a:p>
        </p:txBody>
      </p:sp>
    </p:spTree>
    <p:extLst>
      <p:ext uri="{BB962C8B-B14F-4D97-AF65-F5344CB8AC3E}">
        <p14:creationId xmlns:p14="http://schemas.microsoft.com/office/powerpoint/2010/main" val="232587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08720"/>
          </a:xfrm>
        </p:spPr>
        <p:txBody>
          <a:bodyPr>
            <a:normAutofit fontScale="90000"/>
          </a:bodyPr>
          <a:lstStyle/>
          <a:p>
            <a:r>
              <a:rPr lang="el-GR" dirty="0"/>
              <a:t>Μερικές από τις κεντρικές δράσεις του εκπαιδευτικού</a:t>
            </a:r>
          </a:p>
        </p:txBody>
      </p:sp>
      <p:sp>
        <p:nvSpPr>
          <p:cNvPr id="3" name="Θέση περιεχομένου 2"/>
          <p:cNvSpPr>
            <a:spLocks noGrp="1"/>
          </p:cNvSpPr>
          <p:nvPr>
            <p:ph idx="1"/>
          </p:nvPr>
        </p:nvSpPr>
        <p:spPr>
          <a:xfrm>
            <a:off x="107504" y="908720"/>
            <a:ext cx="8928992" cy="5760640"/>
          </a:xfrm>
        </p:spPr>
        <p:txBody>
          <a:bodyPr>
            <a:noAutofit/>
          </a:bodyPr>
          <a:lstStyle/>
          <a:p>
            <a:r>
              <a:rPr lang="el-GR" sz="2400" dirty="0"/>
              <a:t>Διακρίνει τις βασικές μαθηματικές ιδέες που κωδικοποιούνται σε μια διδακτική ενότητα μέσα στο ευρύτερο δίκτυο μαθηματικών εννοιών. </a:t>
            </a:r>
          </a:p>
          <a:p>
            <a:pPr lvl="1"/>
            <a:r>
              <a:rPr lang="el-GR" sz="1800" dirty="0"/>
              <a:t>Με αυτό τον τρόπο θα μπορέσει να επικεντρώσει διδακτικά το ενδιαφέρον του στις </a:t>
            </a:r>
            <a:r>
              <a:rPr lang="el-GR" sz="1800" b="1" dirty="0"/>
              <a:t>μεγάλες ιδέες των Μαθηματικών</a:t>
            </a:r>
            <a:r>
              <a:rPr lang="el-GR" sz="1800" dirty="0"/>
              <a:t> και τα </a:t>
            </a:r>
            <a:r>
              <a:rPr lang="el-GR" sz="1800" b="1" dirty="0"/>
              <a:t>αντίστοιχα μαθηματικά νοήματα</a:t>
            </a:r>
            <a:r>
              <a:rPr lang="el-GR" sz="1800" dirty="0"/>
              <a:t>. </a:t>
            </a:r>
          </a:p>
          <a:p>
            <a:r>
              <a:rPr lang="el-GR" sz="2400" dirty="0"/>
              <a:t>Οργανώνει και διαχειρίζεται τη μαθησιακή διαδικασία αναπτύσσοντας στρατηγικές διαφοροποίησης και συμπερίληψης, </a:t>
            </a:r>
          </a:p>
          <a:p>
            <a:pPr lvl="1"/>
            <a:r>
              <a:rPr lang="el-GR" sz="1800" dirty="0"/>
              <a:t>προσαρμόζοντας για παράδειγμα τη μαθηματική πρόκληση σύμφωνα με τις ανάγκες των μαθητών. </a:t>
            </a:r>
          </a:p>
          <a:p>
            <a:r>
              <a:rPr lang="el-GR" sz="2400" dirty="0"/>
              <a:t>Ενισχύει τις συναισθηματικές πτυχές της μάθησης,</a:t>
            </a:r>
          </a:p>
          <a:p>
            <a:pPr lvl="1"/>
            <a:r>
              <a:rPr lang="el-GR" sz="1800" dirty="0"/>
              <a:t>την αυτοεκτίμηση και αυτοπεποίθηση των μαθητών και αξιοποιεί την ετερότητα των μαθητών στην αλληλεπίδραση και την επικοινωνία στην τάξη. </a:t>
            </a:r>
          </a:p>
          <a:p>
            <a:r>
              <a:rPr lang="el-GR" sz="2400" dirty="0"/>
              <a:t>Έχει την ευθύνη</a:t>
            </a:r>
          </a:p>
          <a:p>
            <a:pPr lvl="1"/>
            <a:r>
              <a:rPr lang="el-GR" sz="1600" b="1" dirty="0"/>
              <a:t> του  σχεδιασμού (ή </a:t>
            </a:r>
            <a:r>
              <a:rPr lang="el-GR" sz="1600" b="1" dirty="0" err="1"/>
              <a:t>επανα</a:t>
            </a:r>
            <a:r>
              <a:rPr lang="el-GR" sz="1600" b="1" dirty="0"/>
              <a:t>-σχεδιασμού) των μαθηματικών έργων</a:t>
            </a:r>
            <a:r>
              <a:rPr lang="el-GR" sz="1600" dirty="0"/>
              <a:t> </a:t>
            </a:r>
          </a:p>
          <a:p>
            <a:pPr lvl="1"/>
            <a:r>
              <a:rPr lang="el-GR" sz="1600" dirty="0"/>
              <a:t>αλλά και </a:t>
            </a:r>
            <a:r>
              <a:rPr lang="el-GR" sz="1600" b="1" dirty="0"/>
              <a:t>της επικύρωσης και της αξιολόγησης της μαθηματικής γνώσης </a:t>
            </a:r>
            <a:r>
              <a:rPr lang="el-GR" sz="1600" dirty="0"/>
              <a:t>των μαθητών </a:t>
            </a:r>
          </a:p>
        </p:txBody>
      </p:sp>
    </p:spTree>
    <p:extLst>
      <p:ext uri="{BB962C8B-B14F-4D97-AF65-F5344CB8AC3E}">
        <p14:creationId xmlns:p14="http://schemas.microsoft.com/office/powerpoint/2010/main" val="283208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r>
              <a:rPr lang="el-GR" dirty="0"/>
              <a:t>Ο ρόλος του εκπαιδευτικού κατά τις Φάσεις ΔΙΔΑΣΚΑΣΙΑΣ ΕΠ στη σχολική τάξη:</a:t>
            </a:r>
          </a:p>
          <a:p>
            <a:pPr lvl="1"/>
            <a:r>
              <a:rPr lang="el-GR" dirty="0"/>
              <a:t>Α) Εισαγωγή του προβλήματος</a:t>
            </a:r>
          </a:p>
          <a:p>
            <a:pPr lvl="1"/>
            <a:r>
              <a:rPr lang="el-GR" dirty="0"/>
              <a:t>Β) αυτόνομη εργασία των μαθητών</a:t>
            </a:r>
          </a:p>
          <a:p>
            <a:pPr lvl="1"/>
            <a:r>
              <a:rPr lang="el-GR" dirty="0"/>
              <a:t>Γ) Συζήτηση των λύσεων των μαθητών</a:t>
            </a:r>
          </a:p>
        </p:txBody>
      </p:sp>
    </p:spTree>
    <p:extLst>
      <p:ext uri="{BB962C8B-B14F-4D97-AF65-F5344CB8AC3E}">
        <p14:creationId xmlns:p14="http://schemas.microsoft.com/office/powerpoint/2010/main" val="356253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pPr marL="0" indent="0">
              <a:buNone/>
            </a:pPr>
            <a:r>
              <a:rPr lang="el-GR" b="1" dirty="0">
                <a:solidFill>
                  <a:srgbClr val="7030A0"/>
                </a:solidFill>
              </a:rPr>
              <a:t>Α. Η εισαγωγή του προβλήματος στη σχολική τάξη</a:t>
            </a:r>
          </a:p>
          <a:p>
            <a:pPr marL="0" indent="0">
              <a:buNone/>
            </a:pPr>
            <a:endParaRPr lang="el-GR" b="1" dirty="0">
              <a:solidFill>
                <a:srgbClr val="7030A0"/>
              </a:solidFill>
            </a:endParaRPr>
          </a:p>
          <a:p>
            <a:pPr marL="0" indent="0">
              <a:buNone/>
            </a:pPr>
            <a:r>
              <a:rPr lang="el-GR" sz="2000" dirty="0"/>
              <a:t>Η φάση της εισαγωγής του προβλήματος στην τάξη είναι το μέρος του μαθήματος κατά το οποίο ο εκπαιδευτικός εισάγει το πρόβλημα στους μαθητές του. </a:t>
            </a:r>
          </a:p>
        </p:txBody>
      </p:sp>
    </p:spTree>
    <p:extLst>
      <p:ext uri="{BB962C8B-B14F-4D97-AF65-F5344CB8AC3E}">
        <p14:creationId xmlns:p14="http://schemas.microsoft.com/office/powerpoint/2010/main" val="85968777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5172</TotalTime>
  <Words>1315</Words>
  <Application>Microsoft Office PowerPoint</Application>
  <PresentationFormat>Προβολή στην οθόνη (4:3)</PresentationFormat>
  <Paragraphs>107</Paragraphs>
  <Slides>20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2</vt:i4>
      </vt:variant>
      <vt:variant>
        <vt:lpstr>Τίτλοι διαφανειών</vt:lpstr>
      </vt:variant>
      <vt:variant>
        <vt:i4>20</vt:i4>
      </vt:variant>
    </vt:vector>
  </HeadingPairs>
  <TitlesOfParts>
    <vt:vector size="29" baseType="lpstr">
      <vt:lpstr>Arial</vt:lpstr>
      <vt:lpstr>Calibri</vt:lpstr>
      <vt:lpstr>Cambria</vt:lpstr>
      <vt:lpstr>Franklin Gothic Book</vt:lpstr>
      <vt:lpstr>Perpetua</vt:lpstr>
      <vt:lpstr>Wingdings</vt:lpstr>
      <vt:lpstr>Wingdings 2</vt:lpstr>
      <vt:lpstr>Office Theme</vt:lpstr>
      <vt:lpstr>Equity</vt:lpstr>
      <vt:lpstr> </vt:lpstr>
      <vt:lpstr>Παρουσίαση του PowerPoint</vt:lpstr>
      <vt:lpstr>Παρουσίαση του PowerPoint</vt:lpstr>
      <vt:lpstr>Ο ρόλος του εκπαιδευτικού</vt:lpstr>
      <vt:lpstr>Μεταφορές που αποδίδονται στο ρόλο του εκπαιδευτικού </vt:lpstr>
      <vt:lpstr>Ρόλος εκπαιδευτικού: πολυδιάσταστος και απαιτητικός</vt:lpstr>
      <vt:lpstr>Μερικές από τις κεντρικές δράσεις του εκπαιδευτικού</vt:lpstr>
      <vt:lpstr>Παρουσίαση του PowerPoint</vt:lpstr>
      <vt:lpstr>Παρουσίαση του PowerPoint</vt:lpstr>
      <vt:lpstr>Συζήτηση</vt:lpstr>
      <vt:lpstr>Ποιος είναι ο ρόλος του εκπαιδευτικού;</vt:lpstr>
      <vt:lpstr>Υποστηρίζοντας τους μαθητές στην κατανόηση του προβλήματος</vt:lpstr>
      <vt:lpstr>Συζήτηση</vt:lpstr>
      <vt:lpstr>Ερωτήσεις που θα μπορούσαν να υποστηρίξουν τους μαθητές</vt:lpstr>
      <vt:lpstr>Παρουσίαση του PowerPoint</vt:lpstr>
      <vt:lpstr>Η σημασία αυτής της φάσης του μαθήματος</vt:lpstr>
      <vt:lpstr>Συζήτηση</vt:lpstr>
      <vt:lpstr>Οι προκλήσεις του εκπαιδευτικού</vt:lpstr>
      <vt:lpstr>Ποιες είναι οι δράσεις του εκπαιδευτικού;</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Chrissavgi Triantafillou</cp:lastModifiedBy>
  <cp:revision>634</cp:revision>
  <dcterms:created xsi:type="dcterms:W3CDTF">2016-12-02T10:45:38Z</dcterms:created>
  <dcterms:modified xsi:type="dcterms:W3CDTF">2025-04-04T19:38:27Z</dcterms:modified>
</cp:coreProperties>
</file>