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565" r:id="rId3"/>
    <p:sldId id="569" r:id="rId4"/>
    <p:sldId id="566" r:id="rId5"/>
    <p:sldId id="570" r:id="rId6"/>
    <p:sldId id="571" r:id="rId7"/>
    <p:sldId id="567" r:id="rId8"/>
    <p:sldId id="551" r:id="rId9"/>
    <p:sldId id="552" r:id="rId10"/>
    <p:sldId id="545" r:id="rId11"/>
    <p:sldId id="546" r:id="rId12"/>
    <p:sldId id="547" r:id="rId13"/>
    <p:sldId id="548" r:id="rId14"/>
    <p:sldId id="549" r:id="rId15"/>
    <p:sldId id="550" r:id="rId16"/>
    <p:sldId id="55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22439"/>
    <p:restoredTop sz="90909" autoAdjust="0"/>
  </p:normalViewPr>
  <p:slideViewPr>
    <p:cSldViewPr>
      <p:cViewPr varScale="1">
        <p:scale>
          <a:sx n="82" d="100"/>
          <a:sy n="82" d="100"/>
        </p:scale>
        <p:origin x="1987"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515DE98-67C1-4B26-A280-ABDB793E853A}" type="datetimeFigureOut">
              <a:rPr lang="el-GR" smtClean="0"/>
              <a:pPr/>
              <a:t>18/5/2025</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898DB8E-8E88-4153-900B-AAC8CBE9319E}" type="slidenum">
              <a:rPr lang="el-GR" smtClean="0"/>
              <a:pPr/>
              <a:t>‹#›</a:t>
            </a:fld>
            <a:endParaRPr lang="el-GR"/>
          </a:p>
        </p:txBody>
      </p:sp>
    </p:spTree>
    <p:extLst>
      <p:ext uri="{BB962C8B-B14F-4D97-AF65-F5344CB8AC3E}">
        <p14:creationId xmlns:p14="http://schemas.microsoft.com/office/powerpoint/2010/main" val="17687863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A82DF4-CAD2-7A4D-8A5D-9E2862810594}" type="datetimeFigureOut">
              <a:rPr lang="en-US" smtClean="0"/>
              <a:pPr/>
              <a:t>5/18/2025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771B65-F0CE-094F-A75B-68E5B9CE89DD}" type="slidenum">
              <a:rPr lang="en-US" smtClean="0"/>
              <a:pPr/>
              <a:t>‹#›</a:t>
            </a:fld>
            <a:endParaRPr lang="en-US"/>
          </a:p>
        </p:txBody>
      </p:sp>
    </p:spTree>
    <p:extLst>
      <p:ext uri="{BB962C8B-B14F-4D97-AF65-F5344CB8AC3E}">
        <p14:creationId xmlns:p14="http://schemas.microsoft.com/office/powerpoint/2010/main" val="1507775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890582F-FFD4-4210-803F-2A205DB0647B}" type="datetime1">
              <a:rPr lang="en-US" smtClean="0"/>
              <a:pPr/>
              <a:t>5/18/2025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17E7AA-34A4-4C56-B845-9D69A9C4B5FC}" type="datetime1">
              <a:rPr lang="en-US" smtClean="0"/>
              <a:pPr/>
              <a:t>5/18/2025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1648D0-85E1-4474-9528-EEB59C983D21}" type="datetime1">
              <a:rPr lang="en-US" smtClean="0"/>
              <a:pPr/>
              <a:t>5/18/2025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4BA794-3172-4C7F-9C3F-C151699B86B4}" type="datetime1">
              <a:rPr lang="en-US" smtClean="0"/>
              <a:pPr/>
              <a:t>5/18/2025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27F7AC-98EF-436F-A371-BB94B54F3B8B}" type="datetime1">
              <a:rPr lang="en-US" smtClean="0"/>
              <a:pPr/>
              <a:t>5/18/2025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F025178-47C0-4155-8220-78AF8FFE9132}" type="datetime1">
              <a:rPr lang="en-US" smtClean="0"/>
              <a:pPr/>
              <a:t>5/18/2025</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D12A45-3E0A-4320-8ECF-E94FAB6FF302}" type="datetime1">
              <a:rPr lang="en-US" smtClean="0"/>
              <a:pPr/>
              <a:t>5/18/2025</a:t>
            </a:fld>
            <a:endParaRPr lang="en-US"/>
          </a:p>
        </p:txBody>
      </p:sp>
      <p:sp>
        <p:nvSpPr>
          <p:cNvPr id="8" name="Footer Placeholder 7"/>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9" name="Slide Number Placeholder 8"/>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BB6521-5878-4C18-92B6-C97F1724825C}" type="datetime1">
              <a:rPr lang="en-US" smtClean="0"/>
              <a:pPr/>
              <a:t>5/18/2025</a:t>
            </a:fld>
            <a:endParaRPr lang="en-US"/>
          </a:p>
        </p:txBody>
      </p:sp>
      <p:sp>
        <p:nvSpPr>
          <p:cNvPr id="4" name="Footer Placeholder 3"/>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5" name="Slide Number Placeholder 4"/>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6CA819-0868-4CC4-A201-DFDA61085492}" type="datetime1">
              <a:rPr lang="en-US" smtClean="0"/>
              <a:pPr/>
              <a:t>5/18/2025</a:t>
            </a:fld>
            <a:endParaRPr lang="en-US"/>
          </a:p>
        </p:txBody>
      </p:sp>
      <p:sp>
        <p:nvSpPr>
          <p:cNvPr id="3" name="Footer Placeholder 2"/>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4" name="Slide Number Placeholder 3"/>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B71E24-9124-428E-A4FC-E453CEA8C7F1}" type="datetime1">
              <a:rPr lang="en-US" smtClean="0"/>
              <a:pPr/>
              <a:t>5/18/2025</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88B246-470E-4BB7-ADBC-6ABB37FDE6A4}" type="datetime1">
              <a:rPr lang="en-US" smtClean="0"/>
              <a:pPr/>
              <a:t>5/18/2025</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2EF294-C517-4B0F-92A2-2EB268C8B824}" type="datetime1">
              <a:rPr lang="en-US" smtClean="0"/>
              <a:pPr/>
              <a:t>5/18/2025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5C3B7-AD1E-415F-AF40-D0D78AF052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590800"/>
            <a:ext cx="8305800" cy="1676400"/>
          </a:xfrm>
        </p:spPr>
        <p:txBody>
          <a:bodyPr>
            <a:normAutofit/>
          </a:bodyPr>
          <a:lstStyle/>
          <a:p>
            <a:r>
              <a:rPr lang="el-GR" sz="3200" dirty="0"/>
              <a:t> </a:t>
            </a:r>
            <a:endParaRPr lang="en-US" sz="3200" dirty="0"/>
          </a:p>
        </p:txBody>
      </p:sp>
      <p:sp>
        <p:nvSpPr>
          <p:cNvPr id="4" name="3 - Υπότιτλος"/>
          <p:cNvSpPr>
            <a:spLocks noGrp="1"/>
          </p:cNvSpPr>
          <p:nvPr>
            <p:ph type="subTitle" idx="1"/>
          </p:nvPr>
        </p:nvSpPr>
        <p:spPr>
          <a:xfrm>
            <a:off x="1447800" y="4495800"/>
            <a:ext cx="7239000" cy="1752600"/>
          </a:xfrm>
        </p:spPr>
        <p:txBody>
          <a:bodyPr>
            <a:normAutofit/>
          </a:bodyPr>
          <a:lstStyle/>
          <a:p>
            <a:endParaRPr lang="el-GR" dirty="0"/>
          </a:p>
          <a:p>
            <a:r>
              <a:rPr lang="el-GR" dirty="0">
                <a:solidFill>
                  <a:srgbClr val="00B0F0"/>
                </a:solidFill>
              </a:rPr>
              <a:t>7η ενότητα: </a:t>
            </a:r>
            <a:r>
              <a:rPr lang="el-GR" b="1" dirty="0">
                <a:solidFill>
                  <a:srgbClr val="00B0F0"/>
                </a:solidFill>
              </a:rPr>
              <a:t>Διδασκαλία σε πολυπολιτισμικές τάξεις</a:t>
            </a:r>
          </a:p>
        </p:txBody>
      </p:sp>
      <p:pic>
        <p:nvPicPr>
          <p:cNvPr id="6" name="Picture 2" descr="https://upload.wikimedia.org/wikipedia/commons/0/00/Cultural_diversity_large.jpg">
            <a:extLst>
              <a:ext uri="{FF2B5EF4-FFF2-40B4-BE49-F238E27FC236}">
                <a16:creationId xmlns:a16="http://schemas.microsoft.com/office/drawing/2014/main" id="{8636BD25-316A-4C0A-AE94-ED3F17586C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721389"/>
            <a:ext cx="3158878" cy="2707611"/>
          </a:xfrm>
          <a:prstGeom prst="rect">
            <a:avLst/>
          </a:prstGeom>
          <a:noFill/>
          <a:extLst>
            <a:ext uri="{909E8E84-426E-40DD-AFC4-6F175D3DCCD1}">
              <a14:hiddenFill xmlns:a14="http://schemas.microsoft.com/office/drawing/2010/main">
                <a:solidFill>
                  <a:srgbClr val="FFFFFF"/>
                </a:solidFill>
              </a14:hiddenFill>
            </a:ext>
          </a:extLst>
        </p:spPr>
      </p:pic>
      <p:pic>
        <p:nvPicPr>
          <p:cNvPr id="5" name="Εικόνα 4"/>
          <p:cNvPicPr>
            <a:picLocks noChangeAspect="1"/>
          </p:cNvPicPr>
          <p:nvPr/>
        </p:nvPicPr>
        <p:blipFill>
          <a:blip r:embed="rId3"/>
          <a:stretch>
            <a:fillRect/>
          </a:stretch>
        </p:blipFill>
        <p:spPr>
          <a:xfrm>
            <a:off x="304800" y="609600"/>
            <a:ext cx="4094390" cy="322041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lnSpcReduction="10000"/>
          </a:bodyPr>
          <a:lstStyle/>
          <a:p>
            <a:r>
              <a:rPr lang="el-GR" dirty="0">
                <a:highlight>
                  <a:srgbClr val="FFFF00"/>
                </a:highlight>
              </a:rPr>
              <a:t>8</a:t>
            </a:r>
            <a:r>
              <a:rPr lang="el-GR" baseline="30000" dirty="0">
                <a:highlight>
                  <a:srgbClr val="FFFF00"/>
                </a:highlight>
              </a:rPr>
              <a:t>η</a:t>
            </a:r>
            <a:r>
              <a:rPr lang="el-GR" dirty="0">
                <a:highlight>
                  <a:srgbClr val="FFFF00"/>
                </a:highlight>
              </a:rPr>
              <a:t> εργασία στην τάξη</a:t>
            </a:r>
          </a:p>
          <a:p>
            <a:pPr marL="0" indent="0">
              <a:buNone/>
            </a:pPr>
            <a:endParaRPr lang="el-GR" dirty="0"/>
          </a:p>
          <a:p>
            <a:pPr marL="0" indent="0">
              <a:buNone/>
            </a:pPr>
            <a:r>
              <a:rPr lang="el-GR" dirty="0"/>
              <a:t>Δίνονται 3 επεισόδια που αφορούν τη διδασκαλία μαθηματικών σε πολυπολιτισμικές τάξεις.</a:t>
            </a:r>
          </a:p>
          <a:p>
            <a:r>
              <a:rPr lang="el-GR" dirty="0"/>
              <a:t>Αναζητήστε και καταγράψτ</a:t>
            </a:r>
            <a:r>
              <a:rPr lang="el-GR" b="1" dirty="0"/>
              <a:t>ε διδακτικές πρακτικές </a:t>
            </a:r>
            <a:r>
              <a:rPr lang="el-GR" dirty="0"/>
              <a:t>των εκπαιδευτικών με στόχο τη συμπερίληψη μαθητών σε πολυπολιτισμικές τάξεις.</a:t>
            </a:r>
          </a:p>
        </p:txBody>
      </p:sp>
    </p:spTree>
    <p:extLst>
      <p:ext uri="{BB962C8B-B14F-4D97-AF65-F5344CB8AC3E}">
        <p14:creationId xmlns:p14="http://schemas.microsoft.com/office/powerpoint/2010/main" val="2839110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64123"/>
            <a:ext cx="8229600" cy="1283677"/>
          </a:xfrm>
        </p:spPr>
        <p:txBody>
          <a:bodyPr>
            <a:normAutofit/>
          </a:bodyPr>
          <a:lstStyle/>
          <a:p>
            <a:r>
              <a:rPr lang="el-GR" sz="3200" b="1" dirty="0"/>
              <a:t>Επεισόδιο 1</a:t>
            </a:r>
            <a:r>
              <a:rPr lang="en-US" sz="3200" b="1" dirty="0"/>
              <a:t>: </a:t>
            </a:r>
            <a:r>
              <a:rPr lang="el-GR" sz="3200" b="0" dirty="0"/>
              <a:t>Διδασκα</a:t>
            </a:r>
            <a:r>
              <a:rPr lang="el-GR" sz="3200" dirty="0"/>
              <a:t>λία πρόσθεσης και αφαίρεσης σε αριθμούς από </a:t>
            </a:r>
            <a:r>
              <a:rPr lang="en-US" sz="3200" b="0" dirty="0"/>
              <a:t>1-20.</a:t>
            </a:r>
            <a:endParaRPr lang="el-GR" sz="3200" b="0" dirty="0"/>
          </a:p>
        </p:txBody>
      </p:sp>
      <p:graphicFrame>
        <p:nvGraphicFramePr>
          <p:cNvPr id="6" name="Θέση περιεχομένου 5"/>
          <p:cNvGraphicFramePr>
            <a:graphicFrameLocks noGrp="1"/>
          </p:cNvGraphicFramePr>
          <p:nvPr>
            <p:ph idx="1"/>
          </p:nvPr>
        </p:nvGraphicFramePr>
        <p:xfrm>
          <a:off x="175847" y="1652954"/>
          <a:ext cx="8721968" cy="4185138"/>
        </p:xfrm>
        <a:graphic>
          <a:graphicData uri="http://schemas.openxmlformats.org/drawingml/2006/table">
            <a:tbl>
              <a:tblPr>
                <a:tableStyleId>{5C22544A-7EE6-4342-B048-85BDC9FD1C3A}</a:tableStyleId>
              </a:tblPr>
              <a:tblGrid>
                <a:gridCol w="8721968">
                  <a:extLst>
                    <a:ext uri="{9D8B030D-6E8A-4147-A177-3AD203B41FA5}">
                      <a16:colId xmlns:a16="http://schemas.microsoft.com/office/drawing/2014/main" val="20000"/>
                    </a:ext>
                  </a:extLst>
                </a:gridCol>
              </a:tblGrid>
              <a:tr h="4185138">
                <a:tc>
                  <a:txBody>
                    <a:bodyPr/>
                    <a:lstStyle/>
                    <a:p>
                      <a:pPr marL="0" marR="0" indent="0" algn="just" defTabSz="914400" rtl="0" eaLnBrk="1" fontAlgn="auto" latinLnBrk="0" hangingPunct="1">
                        <a:lnSpc>
                          <a:spcPct val="100000"/>
                        </a:lnSpc>
                        <a:spcBef>
                          <a:spcPts val="1200"/>
                        </a:spcBef>
                        <a:spcAft>
                          <a:spcPts val="300"/>
                        </a:spcAft>
                        <a:buClrTx/>
                        <a:buSzTx/>
                        <a:buFontTx/>
                        <a:buNone/>
                        <a:tabLst/>
                        <a:defRPr/>
                      </a:pPr>
                      <a:r>
                        <a:rPr lang="el-GR" sz="2000" dirty="0">
                          <a:solidFill>
                            <a:srgbClr val="00B050"/>
                          </a:solidFill>
                        </a:rPr>
                        <a:t>Απόσπασμα από συζήτηση</a:t>
                      </a:r>
                      <a:r>
                        <a:rPr lang="el-GR" sz="2000" baseline="0" dirty="0">
                          <a:solidFill>
                            <a:srgbClr val="00B050"/>
                          </a:solidFill>
                        </a:rPr>
                        <a:t> με</a:t>
                      </a:r>
                      <a:r>
                        <a:rPr lang="el-GR" sz="2000" dirty="0">
                          <a:solidFill>
                            <a:srgbClr val="00B050"/>
                          </a:solidFill>
                        </a:rPr>
                        <a:t> έναν δάσκαλο (Τ) ο οποίος εργάζεται σε ένα σχολείο υποδοχής παιδιών προσφύγων. Ο δάσκαλος έχει ήδη διδάξει πώς να προσθέσει φυσικούς αριθμούς μέχρι το 20. </a:t>
                      </a:r>
                      <a:endParaRPr lang="el-GR" sz="2000" dirty="0">
                        <a:solidFill>
                          <a:srgbClr val="00B050"/>
                        </a:solidFill>
                        <a:effectLst/>
                      </a:endParaRPr>
                    </a:p>
                    <a:p>
                      <a:pPr marL="228600" algn="l">
                        <a:lnSpc>
                          <a:spcPct val="100000"/>
                        </a:lnSpc>
                        <a:spcBef>
                          <a:spcPts val="600"/>
                        </a:spcBef>
                        <a:spcAft>
                          <a:spcPts val="300"/>
                        </a:spcAft>
                      </a:pPr>
                      <a:r>
                        <a:rPr lang="el-GR" sz="2000" dirty="0">
                          <a:effectLst/>
                        </a:rPr>
                        <a:t>Τ</a:t>
                      </a:r>
                      <a:r>
                        <a:rPr lang="en-US" sz="2000" dirty="0">
                          <a:effectLst/>
                        </a:rPr>
                        <a:t>:</a:t>
                      </a:r>
                      <a:r>
                        <a:rPr lang="el-GR" sz="2000" dirty="0">
                          <a:effectLst/>
                        </a:rPr>
                        <a:t> </a:t>
                      </a:r>
                      <a:r>
                        <a:rPr lang="el-GR" sz="2000" i="1" dirty="0">
                          <a:effectLst/>
                        </a:rPr>
                        <a:t>Χρησιμοποίησα την </a:t>
                      </a:r>
                      <a:r>
                        <a:rPr lang="el-GR" sz="2000" i="1" dirty="0" err="1">
                          <a:effectLst/>
                        </a:rPr>
                        <a:t>αριθμογραμμή</a:t>
                      </a:r>
                      <a:r>
                        <a:rPr lang="el-GR" sz="2000" i="1" dirty="0">
                          <a:effectLst/>
                        </a:rPr>
                        <a:t> από 1 έως 20 και λειτούργησε. Οι μαθητές μπορούν εύκολα να λύσουν προβλήματα όπως 10 και κάτι ίσο με 15. Πρώτα μαθαίνουμε τους αριθμούς προφορικά, πριν τους γράψουμε με σύμβολα. Εκφράζουμε τους αριθμούς στα αγγλικά, στη συνέχεια στα ελληνικά και στη συνέχεια οι μαθητές λένε τους αριθμούς στη γλώσσα τους. Μου ζήτησαν να επαναλάβω τους αριθμούς στη γλώσσα τους, παρόλο που η προφορά μου δεν ήταν πάντα σωστή. </a:t>
                      </a:r>
                      <a:r>
                        <a:rPr lang="en-US" sz="2000" i="1" dirty="0">
                          <a:effectLst/>
                        </a:rPr>
                        <a:t>  </a:t>
                      </a:r>
                      <a:endParaRPr lang="el-GR" sz="2000" i="1"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0000"/>
                  </a:ext>
                </a:extLst>
              </a:tr>
            </a:tbl>
          </a:graphicData>
        </a:graphic>
      </p:graphicFrame>
      <p:sp>
        <p:nvSpPr>
          <p:cNvPr id="5" name="Θέση αριθμού διαφάνειας 4"/>
          <p:cNvSpPr>
            <a:spLocks noGrp="1"/>
          </p:cNvSpPr>
          <p:nvPr>
            <p:ph type="sldNum" sz="quarter" idx="11"/>
          </p:nvPr>
        </p:nvSpPr>
        <p:spPr/>
        <p:txBody>
          <a:bodyPr/>
          <a:lstStyle/>
          <a:p>
            <a:r>
              <a:rPr lang="es-ES_tradnl" sz="1200"/>
              <a:t>|  </a:t>
            </a:r>
            <a:fld id="{9DD0088F-7E4A-9C4B-9ED2-72FAF1293163}" type="slidenum">
              <a:rPr lang="es-ES_tradnl" smtClean="0"/>
              <a:pPr/>
              <a:t>11</a:t>
            </a:fld>
            <a:endParaRPr lang="es-ES_tradnl" dirty="0"/>
          </a:p>
        </p:txBody>
      </p:sp>
    </p:spTree>
    <p:extLst>
      <p:ext uri="{BB962C8B-B14F-4D97-AF65-F5344CB8AC3E}">
        <p14:creationId xmlns:p14="http://schemas.microsoft.com/office/powerpoint/2010/main" val="4284410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020762"/>
          </a:xfrm>
        </p:spPr>
        <p:txBody>
          <a:bodyPr>
            <a:normAutofit fontScale="90000"/>
          </a:bodyPr>
          <a:lstStyle/>
          <a:p>
            <a:r>
              <a:rPr lang="el-GR" b="1" dirty="0"/>
              <a:t>Επεισόδιο 2</a:t>
            </a:r>
            <a:r>
              <a:rPr lang="el-GR" dirty="0"/>
              <a:t>: Διδασκαλία της έννοιας της παραγώγου</a:t>
            </a:r>
          </a:p>
        </p:txBody>
      </p:sp>
      <p:sp>
        <p:nvSpPr>
          <p:cNvPr id="3" name="Θέση περιεχομένου 2"/>
          <p:cNvSpPr>
            <a:spLocks noGrp="1"/>
          </p:cNvSpPr>
          <p:nvPr>
            <p:ph idx="1"/>
          </p:nvPr>
        </p:nvSpPr>
        <p:spPr/>
        <p:txBody>
          <a:bodyPr>
            <a:normAutofit fontScale="77500" lnSpcReduction="20000"/>
          </a:bodyPr>
          <a:lstStyle/>
          <a:p>
            <a:pPr marL="0" indent="0">
              <a:buNone/>
            </a:pPr>
            <a:r>
              <a:rPr lang="el-GR" dirty="0">
                <a:solidFill>
                  <a:srgbClr val="00B050"/>
                </a:solidFill>
              </a:rPr>
              <a:t>Συνέντευξη με μια 17χρονη μαθήτρια της Γ’ Λυκείου (την </a:t>
            </a:r>
            <a:r>
              <a:rPr lang="el-GR" dirty="0" err="1">
                <a:solidFill>
                  <a:srgbClr val="00B050"/>
                </a:solidFill>
              </a:rPr>
              <a:t>Φατμά</a:t>
            </a:r>
            <a:r>
              <a:rPr lang="el-GR" dirty="0">
                <a:solidFill>
                  <a:srgbClr val="00B050"/>
                </a:solidFill>
              </a:rPr>
              <a:t>) που ζει σε ένα μουσουλμανικό χωριό στη β. Ελλάδα. Η μαθήτρια υποστηρίζει ότι η διδασκαλία της παραγώγου με τη βοήθεια ψηφιακών εργαλείων τη βοήθησε ιδιαίτερα στην κατανόηση της έννοιας</a:t>
            </a:r>
          </a:p>
          <a:p>
            <a:pPr lvl="0"/>
            <a:r>
              <a:rPr lang="el-GR" i="1" dirty="0"/>
              <a:t>Φ: Είδαμε δυναμικά πώς η γραμμή [τέμνουσα] έγινε εφαπτομένη. Είδαμε ότι οι δύο γραμμές [τέμνουσα και εφαπτομένη] έγιναν ένα. Στην τάξη ήταν δύσκολο να το καταλάβω. </a:t>
            </a:r>
          </a:p>
          <a:p>
            <a:pPr lvl="0"/>
            <a:r>
              <a:rPr lang="el-GR" i="1" dirty="0"/>
              <a:t>Τ: Εννοείτε ότι οι λέξεις έγιναν εικόνες; </a:t>
            </a:r>
          </a:p>
          <a:p>
            <a:pPr lvl="0"/>
            <a:r>
              <a:rPr lang="el-GR" i="1" dirty="0"/>
              <a:t>Φ: Ναι. Τώρα, η λέξη «εφαπτομένη» φέρνει στο μυαλό μας μια κινούμενη γραμμή που κόβει την καμπύλη τελικά σε ένα σημείο. Οι εικόνες είναι ευκολότερες από τις λέξεις. </a:t>
            </a:r>
          </a:p>
          <a:p>
            <a:endParaRPr lang="el-GR" dirty="0"/>
          </a:p>
        </p:txBody>
      </p:sp>
    </p:spTree>
    <p:extLst>
      <p:ext uri="{BB962C8B-B14F-4D97-AF65-F5344CB8AC3E}">
        <p14:creationId xmlns:p14="http://schemas.microsoft.com/office/powerpoint/2010/main" val="2797841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56493" y="105046"/>
            <a:ext cx="8229600" cy="1114154"/>
          </a:xfrm>
        </p:spPr>
        <p:txBody>
          <a:bodyPr>
            <a:normAutofit fontScale="90000"/>
          </a:bodyPr>
          <a:lstStyle/>
          <a:p>
            <a:r>
              <a:rPr lang="el-GR" b="1" dirty="0"/>
              <a:t>Διδακτικό επεισόδιο 3</a:t>
            </a:r>
            <a:r>
              <a:rPr lang="en-US" dirty="0"/>
              <a:t>: </a:t>
            </a:r>
            <a:r>
              <a:rPr lang="el-GR" dirty="0"/>
              <a:t>Η έννοια του κλάσματος</a:t>
            </a:r>
            <a:endParaRPr lang="el-GR" b="0" dirty="0"/>
          </a:p>
        </p:txBody>
      </p:sp>
      <p:graphicFrame>
        <p:nvGraphicFramePr>
          <p:cNvPr id="6" name="Θέση περιεχομένου 5"/>
          <p:cNvGraphicFramePr>
            <a:graphicFrameLocks noGrp="1"/>
          </p:cNvGraphicFramePr>
          <p:nvPr>
            <p:ph idx="1"/>
          </p:nvPr>
        </p:nvGraphicFramePr>
        <p:xfrm>
          <a:off x="403708" y="1371600"/>
          <a:ext cx="8482385" cy="3466846"/>
        </p:xfrm>
        <a:graphic>
          <a:graphicData uri="http://schemas.openxmlformats.org/drawingml/2006/table">
            <a:tbl>
              <a:tblPr>
                <a:tableStyleId>{5C22544A-7EE6-4342-B048-85BDC9FD1C3A}</a:tableStyleId>
              </a:tblPr>
              <a:tblGrid>
                <a:gridCol w="8482385">
                  <a:extLst>
                    <a:ext uri="{9D8B030D-6E8A-4147-A177-3AD203B41FA5}">
                      <a16:colId xmlns:a16="http://schemas.microsoft.com/office/drawing/2014/main" val="20000"/>
                    </a:ext>
                  </a:extLst>
                </a:gridCol>
              </a:tblGrid>
              <a:tr h="1594337">
                <a:tc>
                  <a:txBody>
                    <a:bodyPr/>
                    <a:lstStyle/>
                    <a:p>
                      <a:r>
                        <a:rPr lang="el-GR" sz="1800" i="1" kern="1200" dirty="0">
                          <a:solidFill>
                            <a:srgbClr val="00B050"/>
                          </a:solidFill>
                          <a:effectLst/>
                          <a:latin typeface="+mn-lt"/>
                          <a:ea typeface="+mn-ea"/>
                          <a:cs typeface="+mn-cs"/>
                        </a:rPr>
                        <a:t>Τα παρακάτω αποσπάσματα αφορούν δύο μαθητές (ο </a:t>
                      </a:r>
                      <a:r>
                        <a:rPr lang="el-GR" sz="1800" i="1" kern="1200" dirty="0" err="1">
                          <a:solidFill>
                            <a:srgbClr val="00B050"/>
                          </a:solidFill>
                          <a:effectLst/>
                          <a:latin typeface="+mn-lt"/>
                          <a:ea typeface="+mn-ea"/>
                          <a:cs typeface="+mn-cs"/>
                        </a:rPr>
                        <a:t>Amir</a:t>
                      </a:r>
                      <a:r>
                        <a:rPr lang="el-GR" sz="1800" i="1" kern="1200" dirty="0">
                          <a:solidFill>
                            <a:srgbClr val="00B050"/>
                          </a:solidFill>
                          <a:effectLst/>
                          <a:latin typeface="+mn-lt"/>
                          <a:ea typeface="+mn-ea"/>
                          <a:cs typeface="+mn-cs"/>
                        </a:rPr>
                        <a:t> και ο </a:t>
                      </a:r>
                      <a:r>
                        <a:rPr lang="el-GR" sz="1800" i="1" kern="1200" dirty="0" err="1">
                          <a:solidFill>
                            <a:srgbClr val="00B050"/>
                          </a:solidFill>
                          <a:effectLst/>
                          <a:latin typeface="+mn-lt"/>
                          <a:ea typeface="+mn-ea"/>
                          <a:cs typeface="+mn-cs"/>
                        </a:rPr>
                        <a:t>Ekim</a:t>
                      </a:r>
                      <a:r>
                        <a:rPr lang="el-GR" sz="1800" i="1" kern="1200" dirty="0">
                          <a:solidFill>
                            <a:srgbClr val="00B050"/>
                          </a:solidFill>
                          <a:effectLst/>
                          <a:latin typeface="+mn-lt"/>
                          <a:ea typeface="+mn-ea"/>
                          <a:cs typeface="+mn-cs"/>
                        </a:rPr>
                        <a:t> ) 12 χρονών την 6ης τάξης δημοτικού σχολείου στη Γερμανία. Και οι δύο μαθητές γεννήθηκαν στη Γερμανία από γονείς μετανάστες, έχουν ως πρώτη γλώσσα την Τουρκική και η επίδοσή τους στα μαθηματικά είναι κάτω από τη μέση. Διαθέτουν καλές δεξιότητες διαπροσωπικής επικοινωνίας αλλά περιορισμένη γλωσσική επάρκεια στη γερμανική γλώσσα. Ο εκπαιδευτικός μιλά μόνο Γερμανικά.</a:t>
                      </a:r>
                      <a:endParaRPr lang="el-GR" dirty="0">
                        <a:solidFill>
                          <a:srgbClr val="00B050"/>
                        </a:solidFill>
                        <a:effectLst/>
                      </a:endParaRPr>
                    </a:p>
                    <a:p>
                      <a:r>
                        <a:rPr lang="el-GR" sz="1800" kern="1200" dirty="0">
                          <a:solidFill>
                            <a:srgbClr val="00B050"/>
                          </a:solidFill>
                          <a:effectLst/>
                          <a:latin typeface="+mn-lt"/>
                          <a:ea typeface="+mn-ea"/>
                          <a:cs typeface="+mn-cs"/>
                        </a:rPr>
                        <a:t>Στην τάξη δόθηκε το παρακάτω πρόβλημα που αφορά τον παγκόσμιο αναλφαβητισμό:</a:t>
                      </a:r>
                      <a:r>
                        <a:rPr lang="el-GR" sz="1800" i="1" kern="1200" dirty="0">
                          <a:solidFill>
                            <a:schemeClr val="dk1"/>
                          </a:solidFill>
                          <a:effectLst/>
                          <a:latin typeface="+mn-lt"/>
                          <a:ea typeface="+mn-ea"/>
                          <a:cs typeface="+mn-cs"/>
                        </a:rPr>
                        <a:t> </a:t>
                      </a:r>
                    </a:p>
                    <a:p>
                      <a:endParaRPr lang="el-GR" sz="1800" i="1" kern="1200" dirty="0">
                        <a:solidFill>
                          <a:schemeClr val="dk1"/>
                        </a:solidFill>
                        <a:effectLst/>
                        <a:latin typeface="+mn-lt"/>
                        <a:ea typeface="+mn-ea"/>
                        <a:cs typeface="+mn-cs"/>
                      </a:endParaRPr>
                    </a:p>
                    <a:p>
                      <a:r>
                        <a:rPr lang="el-GR" sz="1800" i="1" kern="1200" dirty="0">
                          <a:solidFill>
                            <a:schemeClr val="dk1"/>
                          </a:solidFill>
                          <a:effectLst/>
                          <a:latin typeface="+mn-lt"/>
                          <a:ea typeface="+mn-ea"/>
                          <a:cs typeface="+mn-cs"/>
                        </a:rPr>
                        <a:t>«</a:t>
                      </a:r>
                      <a:r>
                        <a:rPr lang="el-GR" sz="1800" i="1" kern="1200" dirty="0">
                          <a:solidFill>
                            <a:srgbClr val="7030A0"/>
                          </a:solidFill>
                          <a:effectLst/>
                          <a:latin typeface="+mn-lt"/>
                          <a:ea typeface="+mn-ea"/>
                          <a:cs typeface="+mn-cs"/>
                        </a:rPr>
                        <a:t>Σύμφωνα με μια έκθεση του ΟΗΕ το 1/4 όλων των ενηλίκων είναι αναλφάβητοι, δηλαδή δεν μπορούν να διαβάσουν. Τα 2/3 όλων των αναλφάβητων είναι γυναίκες. Τι μέρος του συνολικού πληθυσμού είναι οι αναλφάβητες γυναίκες</a:t>
                      </a:r>
                      <a:r>
                        <a:rPr lang="el-GR" sz="1800" i="1" kern="1200" dirty="0">
                          <a:solidFill>
                            <a:schemeClr val="dk1"/>
                          </a:solidFill>
                          <a:effectLst/>
                          <a:latin typeface="+mn-lt"/>
                          <a:ea typeface="+mn-ea"/>
                          <a:cs typeface="+mn-cs"/>
                        </a:rPr>
                        <a:t>;». </a:t>
                      </a:r>
                      <a:endParaRPr lang="el-GR" dirty="0">
                        <a:effectLst/>
                      </a:endParaRPr>
                    </a:p>
                    <a:p>
                      <a:pPr algn="just">
                        <a:lnSpc>
                          <a:spcPct val="115000"/>
                        </a:lnSpc>
                        <a:spcBef>
                          <a:spcPts val="1200"/>
                        </a:spcBef>
                        <a:spcAft>
                          <a:spcPts val="1000"/>
                        </a:spcAft>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0000"/>
                  </a:ext>
                </a:extLst>
              </a:tr>
            </a:tbl>
          </a:graphicData>
        </a:graphic>
      </p:graphicFrame>
      <p:sp>
        <p:nvSpPr>
          <p:cNvPr id="5" name="Θέση αριθμού διαφάνειας 4"/>
          <p:cNvSpPr>
            <a:spLocks noGrp="1"/>
          </p:cNvSpPr>
          <p:nvPr>
            <p:ph type="sldNum" sz="quarter" idx="11"/>
          </p:nvPr>
        </p:nvSpPr>
        <p:spPr/>
        <p:txBody>
          <a:bodyPr/>
          <a:lstStyle/>
          <a:p>
            <a:r>
              <a:rPr lang="es-ES_tradnl" sz="1200" dirty="0"/>
              <a:t>|  </a:t>
            </a:r>
            <a:fld id="{9DD0088F-7E4A-9C4B-9ED2-72FAF1293163}" type="slidenum">
              <a:rPr lang="es-ES_tradnl" smtClean="0"/>
              <a:pPr/>
              <a:t>13</a:t>
            </a:fld>
            <a:endParaRPr lang="es-ES_tradnl" dirty="0"/>
          </a:p>
        </p:txBody>
      </p:sp>
      <p:graphicFrame>
        <p:nvGraphicFramePr>
          <p:cNvPr id="7" name="Θέση περιεχομένου 5"/>
          <p:cNvGraphicFramePr>
            <a:graphicFrameLocks/>
          </p:cNvGraphicFramePr>
          <p:nvPr/>
        </p:nvGraphicFramePr>
        <p:xfrm>
          <a:off x="228600" y="5562600"/>
          <a:ext cx="8534399" cy="1035010"/>
        </p:xfrm>
        <a:graphic>
          <a:graphicData uri="http://schemas.openxmlformats.org/drawingml/2006/table">
            <a:tbl>
              <a:tblPr>
                <a:tableStyleId>{5C22544A-7EE6-4342-B048-85BDC9FD1C3A}</a:tableStyleId>
              </a:tblPr>
              <a:tblGrid>
                <a:gridCol w="8534399">
                  <a:extLst>
                    <a:ext uri="{9D8B030D-6E8A-4147-A177-3AD203B41FA5}">
                      <a16:colId xmlns:a16="http://schemas.microsoft.com/office/drawing/2014/main" val="20000"/>
                    </a:ext>
                  </a:extLst>
                </a:gridCol>
              </a:tblGrid>
              <a:tr h="1035010">
                <a:tc>
                  <a:txBody>
                    <a:bodyPr/>
                    <a:lstStyle/>
                    <a:p>
                      <a:r>
                        <a:rPr lang="el-GR" sz="1800" kern="1200" dirty="0">
                          <a:solidFill>
                            <a:schemeClr val="dk1"/>
                          </a:solidFill>
                          <a:effectLst/>
                          <a:latin typeface="+mn-lt"/>
                          <a:ea typeface="+mn-ea"/>
                          <a:cs typeface="+mn-cs"/>
                        </a:rPr>
                        <a:t>Αφού ο </a:t>
                      </a:r>
                      <a:r>
                        <a:rPr lang="en-GB" sz="1800" kern="1200" dirty="0">
                          <a:solidFill>
                            <a:schemeClr val="dk1"/>
                          </a:solidFill>
                          <a:effectLst/>
                          <a:latin typeface="+mn-lt"/>
                          <a:ea typeface="+mn-ea"/>
                          <a:cs typeface="+mn-cs"/>
                        </a:rPr>
                        <a:t>Amir</a:t>
                      </a:r>
                      <a:r>
                        <a:rPr lang="el-GR" sz="1800" kern="1200" dirty="0">
                          <a:solidFill>
                            <a:schemeClr val="dk1"/>
                          </a:solidFill>
                          <a:effectLst/>
                          <a:latin typeface="+mn-lt"/>
                          <a:ea typeface="+mn-ea"/>
                          <a:cs typeface="+mn-cs"/>
                        </a:rPr>
                        <a:t> και ο </a:t>
                      </a:r>
                      <a:r>
                        <a:rPr lang="en-GB" sz="1800" kern="1200" dirty="0" err="1">
                          <a:solidFill>
                            <a:schemeClr val="dk1"/>
                          </a:solidFill>
                          <a:effectLst/>
                          <a:latin typeface="+mn-lt"/>
                          <a:ea typeface="+mn-ea"/>
                          <a:cs typeface="+mn-cs"/>
                        </a:rPr>
                        <a:t>Ekim</a:t>
                      </a:r>
                      <a:r>
                        <a:rPr lang="el-GR" sz="1800" kern="1200" dirty="0">
                          <a:solidFill>
                            <a:schemeClr val="dk1"/>
                          </a:solidFill>
                          <a:effectLst/>
                          <a:latin typeface="+mn-lt"/>
                          <a:ea typeface="+mn-ea"/>
                          <a:cs typeface="+mn-cs"/>
                        </a:rPr>
                        <a:t> είχαν διαβάσει το πρόβλημα, ο δάσκαλος ζήτησε από αυτούς να αναδιατυπώσουν το πρόβλημα με τα δικά τους λόγια. Στο επόμενο απόσπασμα, ο </a:t>
                      </a:r>
                      <a:r>
                        <a:rPr lang="en-GB" sz="1800" kern="1200" dirty="0" err="1">
                          <a:solidFill>
                            <a:schemeClr val="dk1"/>
                          </a:solidFill>
                          <a:effectLst/>
                          <a:latin typeface="+mn-lt"/>
                          <a:ea typeface="+mn-ea"/>
                          <a:cs typeface="+mn-cs"/>
                        </a:rPr>
                        <a:t>Ekim</a:t>
                      </a:r>
                      <a:r>
                        <a:rPr lang="el-GR" sz="1800" kern="1200" dirty="0">
                          <a:solidFill>
                            <a:schemeClr val="dk1"/>
                          </a:solidFill>
                          <a:effectLst/>
                          <a:latin typeface="+mn-lt"/>
                          <a:ea typeface="+mn-ea"/>
                          <a:cs typeface="+mn-cs"/>
                        </a:rPr>
                        <a:t> προσπαθεί να κατανοήσει τη φράση "2/3 όλων των αναλφάβητων είναι γυναίκες": </a:t>
                      </a:r>
                    </a:p>
                  </a:txBody>
                  <a:tcPr marL="89535" marR="89535"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036279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04800" y="152401"/>
            <a:ext cx="8382000" cy="1447800"/>
          </a:xfrm>
        </p:spPr>
        <p:txBody>
          <a:bodyPr>
            <a:normAutofit/>
          </a:bodyPr>
          <a:lstStyle/>
          <a:p>
            <a:pPr lvl="0"/>
            <a:r>
              <a:rPr lang="en-GB" sz="1800" dirty="0" err="1"/>
              <a:t>Ekim</a:t>
            </a:r>
            <a:r>
              <a:rPr lang="el-GR" sz="1800" dirty="0"/>
              <a:t>: Από ένα τέταρτο είναι τα δύο τρίτα.</a:t>
            </a:r>
          </a:p>
          <a:p>
            <a:pPr lvl="0"/>
            <a:r>
              <a:rPr lang="en-GB" sz="1800" dirty="0"/>
              <a:t>Amir</a:t>
            </a:r>
            <a:r>
              <a:rPr lang="el-GR" sz="1800" dirty="0"/>
              <a:t>: Γυναίκες</a:t>
            </a:r>
          </a:p>
          <a:p>
            <a:pPr lvl="0"/>
            <a:r>
              <a:rPr lang="en-GB" sz="1800" dirty="0" err="1"/>
              <a:t>Ekim</a:t>
            </a:r>
            <a:r>
              <a:rPr lang="el-GR" sz="1800" dirty="0"/>
              <a:t>: Δηλαδή όποιος δεν μπορεί να διαβάσει. ... τα δύο τρίτα [ψιθυρίζοντας], δύο τρίτα γυναίκες, που δεν μπορούν να διαβάσουν.</a:t>
            </a:r>
            <a:endParaRPr lang="el-GR" dirty="0"/>
          </a:p>
        </p:txBody>
      </p:sp>
      <p:sp>
        <p:nvSpPr>
          <p:cNvPr id="7" name="Rectangle 6"/>
          <p:cNvSpPr>
            <a:spLocks noChangeArrowheads="1"/>
          </p:cNvSpPr>
          <p:nvPr/>
        </p:nvSpPr>
        <p:spPr bwMode="auto">
          <a:xfrm>
            <a:off x="558846" y="2066265"/>
            <a:ext cx="3379424"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a:ln>
                  <a:noFill/>
                </a:ln>
                <a:solidFill>
                  <a:srgbClr val="00B050"/>
                </a:solidFill>
                <a:effectLst/>
                <a:latin typeface="Calibri" panose="020F0502020204030204" pitchFamily="34" charset="0"/>
                <a:ea typeface="Calibri" panose="020F0502020204030204" pitchFamily="34" charset="0"/>
                <a:cs typeface="Calibri" panose="020F0502020204030204" pitchFamily="34" charset="0"/>
              </a:rPr>
              <a:t>Ο δάσκαλος ζητά από τους μαθητές να αναπαραστήσουν το πρόβλημα με κάποιο τρόπο. Οι μαθητές σχεδιάζουν την παρακάτω αναπαράσταση.</a:t>
            </a:r>
            <a:endParaRPr kumimoji="0" lang="el-GR" sz="1600" b="0" i="0" u="none" strike="noStrike" cap="none" normalizeH="0" baseline="0" dirty="0">
              <a:ln>
                <a:noFill/>
              </a:ln>
              <a:solidFill>
                <a:srgbClr val="00B050"/>
              </a:solidFill>
              <a:effectLst/>
              <a:latin typeface="Arial" panose="020B0604020202020204" pitchFamily="34" charset="0"/>
            </a:endParaRPr>
          </a:p>
        </p:txBody>
      </p:sp>
      <p:pic>
        <p:nvPicPr>
          <p:cNvPr id="1029"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1295400"/>
            <a:ext cx="2057400" cy="2426901"/>
          </a:xfrm>
          <a:prstGeom prst="rect">
            <a:avLst/>
          </a:prstGeom>
          <a:noFill/>
          <a:extLst>
            <a:ext uri="{909E8E84-426E-40DD-AFC4-6F175D3DCCD1}">
              <a14:hiddenFill xmlns:a14="http://schemas.microsoft.com/office/drawing/2010/main">
                <a:solidFill>
                  <a:srgbClr val="FFFFFF"/>
                </a:solidFill>
              </a14:hiddenFill>
            </a:ext>
          </a:extLst>
        </p:spPr>
      </p:pic>
      <p:sp>
        <p:nvSpPr>
          <p:cNvPr id="8" name="Ορθογώνιο 7"/>
          <p:cNvSpPr/>
          <p:nvPr/>
        </p:nvSpPr>
        <p:spPr>
          <a:xfrm>
            <a:off x="275422" y="3609548"/>
            <a:ext cx="8763000" cy="1689565"/>
          </a:xfrm>
          <a:prstGeom prst="rect">
            <a:avLst/>
          </a:prstGeom>
        </p:spPr>
        <p:txBody>
          <a:bodyPr wrap="square">
            <a:spAutoFit/>
          </a:bodyPr>
          <a:lstStyle/>
          <a:p>
            <a:pPr>
              <a:lnSpc>
                <a:spcPct val="107000"/>
              </a:lnSpc>
              <a:spcAft>
                <a:spcPts val="300"/>
              </a:spcAft>
            </a:pPr>
            <a:r>
              <a:rPr lang="en-US" dirty="0">
                <a:latin typeface="Calibri" panose="020F0502020204030204" pitchFamily="34" charset="0"/>
                <a:ea typeface="Calibri" panose="020F0502020204030204" pitchFamily="34" charset="0"/>
                <a:cs typeface="Calibri" panose="020F0502020204030204" pitchFamily="34" charset="0"/>
              </a:rPr>
              <a:t>E</a:t>
            </a:r>
            <a:r>
              <a:rPr lang="el-GR" dirty="0" err="1">
                <a:latin typeface="Calibri" panose="020F0502020204030204" pitchFamily="34" charset="0"/>
                <a:ea typeface="Calibri" panose="020F0502020204030204" pitchFamily="34" charset="0"/>
                <a:cs typeface="Calibri" panose="020F0502020204030204" pitchFamily="34" charset="0"/>
              </a:rPr>
              <a:t>κπ</a:t>
            </a:r>
            <a:r>
              <a:rPr lang="el-GR" dirty="0">
                <a:latin typeface="Calibri" panose="020F0502020204030204" pitchFamily="34" charset="0"/>
                <a:ea typeface="Calibri" panose="020F0502020204030204" pitchFamily="34" charset="0"/>
                <a:cs typeface="Calibri" panose="020F0502020204030204" pitchFamily="34" charset="0"/>
              </a:rPr>
              <a:t>:, μπορείτε να μου εξηγήσετε τι αναπαριστά το σχήμα που σχεδιάσατε;</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300"/>
              </a:spcAft>
            </a:pPr>
            <a:r>
              <a:rPr lang="el-GR" dirty="0" err="1">
                <a:latin typeface="Calibri" panose="020F0502020204030204" pitchFamily="34" charset="0"/>
                <a:ea typeface="Calibri" panose="020F0502020204030204" pitchFamily="34" charset="0"/>
                <a:cs typeface="Calibri" panose="020F0502020204030204" pitchFamily="34" charset="0"/>
              </a:rPr>
              <a:t>Ekim</a:t>
            </a:r>
            <a:r>
              <a:rPr lang="el-GR" dirty="0">
                <a:latin typeface="Calibri" panose="020F0502020204030204" pitchFamily="34" charset="0"/>
                <a:ea typeface="Calibri" panose="020F0502020204030204" pitchFamily="34" charset="0"/>
                <a:cs typeface="Calibri" panose="020F0502020204030204" pitchFamily="34" charset="0"/>
              </a:rPr>
              <a:t>: Λοιπόν αυτό [το </a:t>
            </a:r>
            <a:r>
              <a:rPr lang="el-GR" dirty="0" err="1">
                <a:latin typeface="Calibri" panose="020F0502020204030204" pitchFamily="34" charset="0"/>
                <a:ea typeface="Calibri" panose="020F0502020204030204" pitchFamily="34" charset="0"/>
                <a:cs typeface="Calibri" panose="020F0502020204030204" pitchFamily="34" charset="0"/>
              </a:rPr>
              <a:t>γραμμοσκιασμένο</a:t>
            </a:r>
            <a:r>
              <a:rPr lang="el-GR" dirty="0">
                <a:latin typeface="Calibri" panose="020F0502020204030204" pitchFamily="34" charset="0"/>
                <a:ea typeface="Calibri" panose="020F0502020204030204" pitchFamily="34" charset="0"/>
                <a:cs typeface="Calibri" panose="020F0502020204030204" pitchFamily="34" charset="0"/>
              </a:rPr>
              <a:t> μέρος του τετράγωνου] είναι όλοι οι ενήλικες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300"/>
              </a:spcAft>
            </a:pPr>
            <a:r>
              <a:rPr lang="el-GR" dirty="0" err="1">
                <a:latin typeface="Calibri" panose="020F0502020204030204" pitchFamily="34" charset="0"/>
                <a:ea typeface="Calibri" panose="020F0502020204030204" pitchFamily="34" charset="0"/>
                <a:cs typeface="Calibri" panose="020F0502020204030204" pitchFamily="34" charset="0"/>
              </a:rPr>
              <a:t>Amir</a:t>
            </a:r>
            <a:r>
              <a:rPr lang="el-GR" dirty="0">
                <a:latin typeface="Calibri" panose="020F0502020204030204" pitchFamily="34" charset="0"/>
                <a:ea typeface="Calibri" panose="020F0502020204030204" pitchFamily="34" charset="0"/>
                <a:cs typeface="Calibri" panose="020F0502020204030204" pitchFamily="34" charset="0"/>
              </a:rPr>
              <a:t>: [συμπληρώνει] που δεν μπορούν να διαβάσουν.</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300"/>
              </a:spcAft>
            </a:pPr>
            <a:r>
              <a:rPr lang="el-GR" dirty="0" err="1">
                <a:latin typeface="Calibri" panose="020F0502020204030204" pitchFamily="34" charset="0"/>
                <a:ea typeface="Calibri" panose="020F0502020204030204" pitchFamily="34" charset="0"/>
                <a:cs typeface="Calibri" panose="020F0502020204030204" pitchFamily="34" charset="0"/>
              </a:rPr>
              <a:t>Ekim</a:t>
            </a:r>
            <a:r>
              <a:rPr lang="el-GR" dirty="0">
                <a:latin typeface="Calibri" panose="020F0502020204030204" pitchFamily="34" charset="0"/>
                <a:ea typeface="Calibri" panose="020F0502020204030204" pitchFamily="34" charset="0"/>
                <a:cs typeface="Calibri" panose="020F0502020204030204" pitchFamily="34" charset="0"/>
              </a:rPr>
              <a:t>: ακριβώς που δεν μπορούν να διαβάσουν.... [σχεδιάζει το παρακάτω σχήμα και εξηγεί] Και από αυτά, τώρα τα δύο τρίτα είναι γυναίκες που δεν μπορούν να διαβάσουν.</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3" name="Picture 10"/>
          <p:cNvPicPr/>
          <p:nvPr/>
        </p:nvPicPr>
        <p:blipFill>
          <a:blip r:embed="rId3" cstate="print">
            <a:extLst>
              <a:ext uri="{28A0092B-C50C-407E-A947-70E740481C1C}">
                <a14:useLocalDpi xmlns:a14="http://schemas.microsoft.com/office/drawing/2010/main" val="0"/>
              </a:ext>
            </a:extLst>
          </a:blip>
          <a:stretch>
            <a:fillRect/>
          </a:stretch>
        </p:blipFill>
        <p:spPr>
          <a:xfrm>
            <a:off x="6324600" y="5357554"/>
            <a:ext cx="2024380" cy="1345565"/>
          </a:xfrm>
          <a:prstGeom prst="rect">
            <a:avLst/>
          </a:prstGeom>
        </p:spPr>
      </p:pic>
    </p:spTree>
    <p:extLst>
      <p:ext uri="{BB962C8B-B14F-4D97-AF65-F5344CB8AC3E}">
        <p14:creationId xmlns:p14="http://schemas.microsoft.com/office/powerpoint/2010/main" val="4384933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04800" y="152401"/>
            <a:ext cx="8382000" cy="1447800"/>
          </a:xfrm>
        </p:spPr>
        <p:txBody>
          <a:bodyPr>
            <a:normAutofit/>
          </a:bodyPr>
          <a:lstStyle/>
          <a:p>
            <a:pPr lvl="0"/>
            <a:r>
              <a:rPr lang="en-GB" sz="1800" dirty="0" err="1"/>
              <a:t>Ekim</a:t>
            </a:r>
            <a:r>
              <a:rPr lang="el-GR" sz="1800" dirty="0"/>
              <a:t>: Από ένα τέταρτο είναι τα δύο τρίτα.</a:t>
            </a:r>
          </a:p>
          <a:p>
            <a:pPr lvl="0"/>
            <a:r>
              <a:rPr lang="en-GB" sz="1800" dirty="0"/>
              <a:t>Amir</a:t>
            </a:r>
            <a:r>
              <a:rPr lang="el-GR" sz="1800" dirty="0"/>
              <a:t>: Γυναίκες</a:t>
            </a:r>
          </a:p>
          <a:p>
            <a:pPr lvl="0"/>
            <a:r>
              <a:rPr lang="en-GB" sz="1800" dirty="0" err="1"/>
              <a:t>Ekim</a:t>
            </a:r>
            <a:r>
              <a:rPr lang="el-GR" sz="1800" dirty="0"/>
              <a:t>: Δηλαδή όποιος δεν μπορεί να διαβάσει. ... τα δύο τρίτα [ψιθυρίζοντας], δύο τρίτα γυναίκες, που δεν μπορούν να διαβάσουν.</a:t>
            </a:r>
            <a:endParaRPr lang="el-GR" dirty="0"/>
          </a:p>
        </p:txBody>
      </p:sp>
      <p:sp>
        <p:nvSpPr>
          <p:cNvPr id="7" name="Rectangle 6"/>
          <p:cNvSpPr>
            <a:spLocks noChangeArrowheads="1"/>
          </p:cNvSpPr>
          <p:nvPr/>
        </p:nvSpPr>
        <p:spPr bwMode="auto">
          <a:xfrm>
            <a:off x="558846" y="2066265"/>
            <a:ext cx="3379424"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a:ln>
                  <a:noFill/>
                </a:ln>
                <a:solidFill>
                  <a:srgbClr val="00B050"/>
                </a:solidFill>
                <a:effectLst/>
                <a:latin typeface="Calibri" panose="020F0502020204030204" pitchFamily="34" charset="0"/>
                <a:ea typeface="Calibri" panose="020F0502020204030204" pitchFamily="34" charset="0"/>
                <a:cs typeface="Calibri" panose="020F0502020204030204" pitchFamily="34" charset="0"/>
              </a:rPr>
              <a:t>Ο δάσκαλος ζητά από τους μαθητές να αναπαραστήσουν το πρόβλημα με κάποιο τρόπο. Οι μαθητές σχεδιάζουν την παρακάτω αναπαράσταση.</a:t>
            </a:r>
            <a:endParaRPr kumimoji="0" lang="el-GR" sz="1600" b="0" i="0" u="none" strike="noStrike" cap="none" normalizeH="0" baseline="0" dirty="0">
              <a:ln>
                <a:noFill/>
              </a:ln>
              <a:solidFill>
                <a:srgbClr val="00B050"/>
              </a:solidFill>
              <a:effectLst/>
              <a:latin typeface="Arial" panose="020B0604020202020204" pitchFamily="34" charset="0"/>
            </a:endParaRPr>
          </a:p>
        </p:txBody>
      </p:sp>
      <p:pic>
        <p:nvPicPr>
          <p:cNvPr id="1029"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1295400"/>
            <a:ext cx="2057400" cy="2426901"/>
          </a:xfrm>
          <a:prstGeom prst="rect">
            <a:avLst/>
          </a:prstGeom>
          <a:noFill/>
          <a:extLst>
            <a:ext uri="{909E8E84-426E-40DD-AFC4-6F175D3DCCD1}">
              <a14:hiddenFill xmlns:a14="http://schemas.microsoft.com/office/drawing/2010/main">
                <a:solidFill>
                  <a:srgbClr val="FFFFFF"/>
                </a:solidFill>
              </a14:hiddenFill>
            </a:ext>
          </a:extLst>
        </p:spPr>
      </p:pic>
      <p:sp>
        <p:nvSpPr>
          <p:cNvPr id="8" name="Ορθογώνιο 7"/>
          <p:cNvSpPr/>
          <p:nvPr/>
        </p:nvSpPr>
        <p:spPr>
          <a:xfrm>
            <a:off x="275422" y="3609548"/>
            <a:ext cx="8763000" cy="1689565"/>
          </a:xfrm>
          <a:prstGeom prst="rect">
            <a:avLst/>
          </a:prstGeom>
        </p:spPr>
        <p:txBody>
          <a:bodyPr wrap="square">
            <a:spAutoFit/>
          </a:bodyPr>
          <a:lstStyle/>
          <a:p>
            <a:pPr>
              <a:lnSpc>
                <a:spcPct val="107000"/>
              </a:lnSpc>
              <a:spcAft>
                <a:spcPts val="300"/>
              </a:spcAft>
            </a:pPr>
            <a:r>
              <a:rPr lang="en-US" dirty="0">
                <a:latin typeface="Calibri" panose="020F0502020204030204" pitchFamily="34" charset="0"/>
                <a:ea typeface="Calibri" panose="020F0502020204030204" pitchFamily="34" charset="0"/>
                <a:cs typeface="Calibri" panose="020F0502020204030204" pitchFamily="34" charset="0"/>
              </a:rPr>
              <a:t>E</a:t>
            </a:r>
            <a:r>
              <a:rPr lang="el-GR" dirty="0" err="1">
                <a:latin typeface="Calibri" panose="020F0502020204030204" pitchFamily="34" charset="0"/>
                <a:ea typeface="Calibri" panose="020F0502020204030204" pitchFamily="34" charset="0"/>
                <a:cs typeface="Calibri" panose="020F0502020204030204" pitchFamily="34" charset="0"/>
              </a:rPr>
              <a:t>κπ</a:t>
            </a:r>
            <a:r>
              <a:rPr lang="el-GR" dirty="0">
                <a:latin typeface="Calibri" panose="020F0502020204030204" pitchFamily="34" charset="0"/>
                <a:ea typeface="Calibri" panose="020F0502020204030204" pitchFamily="34" charset="0"/>
                <a:cs typeface="Calibri" panose="020F0502020204030204" pitchFamily="34" charset="0"/>
              </a:rPr>
              <a:t>:, μπορείτε να μου εξηγήσετε τι αναπαριστά το σχήμα που σχεδιάσατε;</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300"/>
              </a:spcAft>
            </a:pPr>
            <a:r>
              <a:rPr lang="el-GR" dirty="0" err="1">
                <a:latin typeface="Calibri" panose="020F0502020204030204" pitchFamily="34" charset="0"/>
                <a:ea typeface="Calibri" panose="020F0502020204030204" pitchFamily="34" charset="0"/>
                <a:cs typeface="Calibri" panose="020F0502020204030204" pitchFamily="34" charset="0"/>
              </a:rPr>
              <a:t>Ekim</a:t>
            </a:r>
            <a:r>
              <a:rPr lang="el-GR" dirty="0">
                <a:latin typeface="Calibri" panose="020F0502020204030204" pitchFamily="34" charset="0"/>
                <a:ea typeface="Calibri" panose="020F0502020204030204" pitchFamily="34" charset="0"/>
                <a:cs typeface="Calibri" panose="020F0502020204030204" pitchFamily="34" charset="0"/>
              </a:rPr>
              <a:t>: Λοιπόν αυτό [το </a:t>
            </a:r>
            <a:r>
              <a:rPr lang="el-GR" dirty="0" err="1">
                <a:latin typeface="Calibri" panose="020F0502020204030204" pitchFamily="34" charset="0"/>
                <a:ea typeface="Calibri" panose="020F0502020204030204" pitchFamily="34" charset="0"/>
                <a:cs typeface="Calibri" panose="020F0502020204030204" pitchFamily="34" charset="0"/>
              </a:rPr>
              <a:t>γραμμοσκιασμένο</a:t>
            </a:r>
            <a:r>
              <a:rPr lang="el-GR" dirty="0">
                <a:latin typeface="Calibri" panose="020F0502020204030204" pitchFamily="34" charset="0"/>
                <a:ea typeface="Calibri" panose="020F0502020204030204" pitchFamily="34" charset="0"/>
                <a:cs typeface="Calibri" panose="020F0502020204030204" pitchFamily="34" charset="0"/>
              </a:rPr>
              <a:t> μέρος του τετράγωνου] είναι όλοι οι ενήλικες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300"/>
              </a:spcAft>
            </a:pPr>
            <a:r>
              <a:rPr lang="el-GR" dirty="0" err="1">
                <a:latin typeface="Calibri" panose="020F0502020204030204" pitchFamily="34" charset="0"/>
                <a:ea typeface="Calibri" panose="020F0502020204030204" pitchFamily="34" charset="0"/>
                <a:cs typeface="Calibri" panose="020F0502020204030204" pitchFamily="34" charset="0"/>
              </a:rPr>
              <a:t>Amir</a:t>
            </a:r>
            <a:r>
              <a:rPr lang="el-GR" dirty="0">
                <a:latin typeface="Calibri" panose="020F0502020204030204" pitchFamily="34" charset="0"/>
                <a:ea typeface="Calibri" panose="020F0502020204030204" pitchFamily="34" charset="0"/>
                <a:cs typeface="Calibri" panose="020F0502020204030204" pitchFamily="34" charset="0"/>
              </a:rPr>
              <a:t>: [συμπληρώνει] που δεν μπορούν να διαβάσουν.</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300"/>
              </a:spcAft>
            </a:pPr>
            <a:r>
              <a:rPr lang="el-GR" dirty="0" err="1">
                <a:latin typeface="Calibri" panose="020F0502020204030204" pitchFamily="34" charset="0"/>
                <a:ea typeface="Calibri" panose="020F0502020204030204" pitchFamily="34" charset="0"/>
                <a:cs typeface="Calibri" panose="020F0502020204030204" pitchFamily="34" charset="0"/>
              </a:rPr>
              <a:t>Ekim</a:t>
            </a:r>
            <a:r>
              <a:rPr lang="el-GR" dirty="0">
                <a:latin typeface="Calibri" panose="020F0502020204030204" pitchFamily="34" charset="0"/>
                <a:ea typeface="Calibri" panose="020F0502020204030204" pitchFamily="34" charset="0"/>
                <a:cs typeface="Calibri" panose="020F0502020204030204" pitchFamily="34" charset="0"/>
              </a:rPr>
              <a:t>: ακριβώς που δεν μπορούν να διαβάσουν.... [σχεδιάζει το παρακάτω σχήμα και εξηγεί] Και από αυτά, τώρα τα δύο τρίτα είναι γυναίκες που δεν μπορούν να διαβάσουν.</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3" name="Picture 10"/>
          <p:cNvPicPr/>
          <p:nvPr/>
        </p:nvPicPr>
        <p:blipFill>
          <a:blip r:embed="rId3" cstate="print">
            <a:extLst>
              <a:ext uri="{28A0092B-C50C-407E-A947-70E740481C1C}">
                <a14:useLocalDpi xmlns:a14="http://schemas.microsoft.com/office/drawing/2010/main" val="0"/>
              </a:ext>
            </a:extLst>
          </a:blip>
          <a:stretch>
            <a:fillRect/>
          </a:stretch>
        </p:blipFill>
        <p:spPr>
          <a:xfrm>
            <a:off x="6324600" y="5357554"/>
            <a:ext cx="2024380" cy="1345565"/>
          </a:xfrm>
          <a:prstGeom prst="rect">
            <a:avLst/>
          </a:prstGeom>
        </p:spPr>
      </p:pic>
    </p:spTree>
    <p:extLst>
      <p:ext uri="{BB962C8B-B14F-4D97-AF65-F5344CB8AC3E}">
        <p14:creationId xmlns:p14="http://schemas.microsoft.com/office/powerpoint/2010/main" val="2990528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Βιβλιογραφία</a:t>
            </a:r>
          </a:p>
        </p:txBody>
      </p:sp>
      <p:sp>
        <p:nvSpPr>
          <p:cNvPr id="3" name="Θέση περιεχομένου 2"/>
          <p:cNvSpPr>
            <a:spLocks noGrp="1"/>
          </p:cNvSpPr>
          <p:nvPr>
            <p:ph idx="1"/>
          </p:nvPr>
        </p:nvSpPr>
        <p:spPr>
          <a:xfrm>
            <a:off x="457200" y="1417638"/>
            <a:ext cx="8458200" cy="5287962"/>
          </a:xfrm>
        </p:spPr>
        <p:txBody>
          <a:bodyPr>
            <a:normAutofit fontScale="62500" lnSpcReduction="20000"/>
          </a:bodyPr>
          <a:lstStyle/>
          <a:p>
            <a:r>
              <a:rPr lang="en-US" dirty="0"/>
              <a:t>Adler, J. (1997). A participatory-inquiry approach and the mediation of mathematical knowledge in a multilingual classroom. Educational Studies in Mathematics, 33, 235-258.</a:t>
            </a:r>
            <a:endParaRPr lang="el-GR" dirty="0"/>
          </a:p>
          <a:p>
            <a:r>
              <a:rPr lang="en-US" dirty="0" err="1"/>
              <a:t>Braaten</a:t>
            </a:r>
            <a:r>
              <a:rPr lang="en-US" dirty="0"/>
              <a:t>, M., &amp; </a:t>
            </a:r>
            <a:r>
              <a:rPr lang="en-US" dirty="0" err="1"/>
              <a:t>Sheth</a:t>
            </a:r>
            <a:r>
              <a:rPr lang="en-US" dirty="0"/>
              <a:t>, M. (2017). Tensions teaching science for equity: Lessons Learned from the case of Ms. Dawson. </a:t>
            </a:r>
            <a:r>
              <a:rPr lang="en-US" i="1" dirty="0"/>
              <a:t>Science Education</a:t>
            </a:r>
            <a:r>
              <a:rPr lang="en-US" dirty="0"/>
              <a:t>, 101, 134–164.</a:t>
            </a:r>
            <a:endParaRPr lang="el-GR" dirty="0"/>
          </a:p>
          <a:p>
            <a:r>
              <a:rPr lang="en-US" dirty="0" err="1"/>
              <a:t>Gorgorio</a:t>
            </a:r>
            <a:r>
              <a:rPr lang="en-US" dirty="0"/>
              <a:t>, N. &amp; </a:t>
            </a:r>
            <a:r>
              <a:rPr lang="en-US" dirty="0" err="1"/>
              <a:t>Planas</a:t>
            </a:r>
            <a:r>
              <a:rPr lang="en-US" dirty="0"/>
              <a:t>, N. (2001). Teaching Mathematics in Multilingual Classrooms. </a:t>
            </a:r>
            <a:r>
              <a:rPr lang="en-US" i="1" dirty="0"/>
              <a:t>Educational Studies in Mathematics</a:t>
            </a:r>
            <a:r>
              <a:rPr lang="en-US" dirty="0"/>
              <a:t>, 47, 7-33. </a:t>
            </a:r>
            <a:endParaRPr lang="el-GR" dirty="0"/>
          </a:p>
          <a:p>
            <a:r>
              <a:rPr lang="en-US" dirty="0"/>
              <a:t>Moschkovich, J. (2002). A Situated and Sociocultural Perspective on Bilingual Mathematics Learners. </a:t>
            </a:r>
            <a:r>
              <a:rPr lang="el-GR" i="1" dirty="0" err="1"/>
              <a:t>Mathematical</a:t>
            </a:r>
            <a:r>
              <a:rPr lang="el-GR" i="1" dirty="0"/>
              <a:t> </a:t>
            </a:r>
            <a:r>
              <a:rPr lang="el-GR" i="1" dirty="0" err="1"/>
              <a:t>Thinking</a:t>
            </a:r>
            <a:r>
              <a:rPr lang="el-GR" i="1" dirty="0"/>
              <a:t> and </a:t>
            </a:r>
            <a:r>
              <a:rPr lang="el-GR" i="1" dirty="0" err="1"/>
              <a:t>Learning</a:t>
            </a:r>
            <a:r>
              <a:rPr lang="el-GR" dirty="0"/>
              <a:t>, 4(2&amp;3), 189</a:t>
            </a:r>
            <a:r>
              <a:rPr lang="en-US" dirty="0"/>
              <a:t>–</a:t>
            </a:r>
            <a:r>
              <a:rPr lang="el-GR" dirty="0"/>
              <a:t>212.</a:t>
            </a:r>
          </a:p>
          <a:p>
            <a:r>
              <a:rPr lang="en-US" dirty="0" err="1"/>
              <a:t>Prediger</a:t>
            </a:r>
            <a:r>
              <a:rPr lang="en-US" dirty="0"/>
              <a:t>, S., Clarkson, P., &amp; Bose, A. (2016). Purposefully Relating Multilingual Registers: Building Theory and Teaching Strategies for Bilingual Learners Based on an Integration of Three Traditions. In R. </a:t>
            </a:r>
            <a:r>
              <a:rPr lang="en-US" dirty="0" err="1"/>
              <a:t>Barwell</a:t>
            </a:r>
            <a:r>
              <a:rPr lang="en-US" dirty="0"/>
              <a:t> et al. (eds.), </a:t>
            </a:r>
            <a:r>
              <a:rPr lang="en-US" i="1" dirty="0"/>
              <a:t>Mathematics Education and Language Diversity</a:t>
            </a:r>
            <a:r>
              <a:rPr lang="en-US" dirty="0"/>
              <a:t>, New ICMI Study Series (pp. 193-215). Springer</a:t>
            </a:r>
            <a:r>
              <a:rPr lang="el-GR" dirty="0"/>
              <a:t>.</a:t>
            </a:r>
          </a:p>
          <a:p>
            <a:r>
              <a:rPr lang="en-US" dirty="0"/>
              <a:t>Stathopoulou, C., &amp; </a:t>
            </a:r>
            <a:r>
              <a:rPr lang="en-US" dirty="0" err="1"/>
              <a:t>Kalabasis</a:t>
            </a:r>
            <a:r>
              <a:rPr lang="en-US" dirty="0"/>
              <a:t>, F. (2007). Language and culture in mathematics education: Reflections on observing a Romany class in a Greek school. </a:t>
            </a:r>
            <a:r>
              <a:rPr lang="en-US" i="1" dirty="0"/>
              <a:t>Educational Studies in Mathematics</a:t>
            </a:r>
            <a:r>
              <a:rPr lang="en-US" dirty="0"/>
              <a:t>, </a:t>
            </a:r>
            <a:r>
              <a:rPr lang="en-US" i="1" dirty="0"/>
              <a:t>64</a:t>
            </a:r>
            <a:r>
              <a:rPr lang="en-US" dirty="0"/>
              <a:t>(2), 231-238.</a:t>
            </a:r>
            <a:endParaRPr lang="el-GR" dirty="0">
              <a:cs typeface="Times New Roman" pitchFamily="18" charset="0"/>
            </a:endParaRPr>
          </a:p>
          <a:p>
            <a:endParaRPr lang="el-GR" dirty="0"/>
          </a:p>
          <a:p>
            <a:endParaRPr lang="el-GR" dirty="0"/>
          </a:p>
          <a:p>
            <a:endParaRPr lang="el-GR" dirty="0"/>
          </a:p>
        </p:txBody>
      </p:sp>
    </p:spTree>
    <p:extLst>
      <p:ext uri="{BB962C8B-B14F-4D97-AF65-F5344CB8AC3E}">
        <p14:creationId xmlns:p14="http://schemas.microsoft.com/office/powerpoint/2010/main" val="2797190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a:xfrm>
            <a:off x="457200" y="2819401"/>
            <a:ext cx="8229600" cy="1524000"/>
          </a:xfrm>
        </p:spPr>
        <p:txBody>
          <a:bodyPr/>
          <a:lstStyle/>
          <a:p>
            <a:r>
              <a:rPr lang="el-GR" dirty="0"/>
              <a:t>Μελετώντας τη σχετική βιβλιογραφία</a:t>
            </a:r>
          </a:p>
        </p:txBody>
      </p:sp>
    </p:spTree>
    <p:extLst>
      <p:ext uri="{BB962C8B-B14F-4D97-AF65-F5344CB8AC3E}">
        <p14:creationId xmlns:p14="http://schemas.microsoft.com/office/powerpoint/2010/main" val="2648371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Θέση περιεχομένου 4">
            <a:extLst>
              <a:ext uri="{FF2B5EF4-FFF2-40B4-BE49-F238E27FC236}">
                <a16:creationId xmlns:a16="http://schemas.microsoft.com/office/drawing/2014/main" id="{3C00957A-B94A-4A97-8547-466A726ADDBD}"/>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6200" y="2095499"/>
            <a:ext cx="4973344" cy="4495800"/>
          </a:xfrm>
          <a:prstGeom prst="rect">
            <a:avLst/>
          </a:prstGeom>
        </p:spPr>
      </p:pic>
      <p:pic>
        <p:nvPicPr>
          <p:cNvPr id="6" name="Θέση περιεχομένου 3">
            <a:extLst>
              <a:ext uri="{FF2B5EF4-FFF2-40B4-BE49-F238E27FC236}">
                <a16:creationId xmlns:a16="http://schemas.microsoft.com/office/drawing/2014/main" id="{2CD6DA32-FE67-4C64-AB0C-C215A5C963F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10200" y="1623042"/>
            <a:ext cx="3616827" cy="5223941"/>
          </a:xfrm>
          <a:prstGeom prst="rect">
            <a:avLst/>
          </a:prstGeom>
        </p:spPr>
      </p:pic>
      <p:sp>
        <p:nvSpPr>
          <p:cNvPr id="4" name="Τίτλος 1"/>
          <p:cNvSpPr>
            <a:spLocks noGrp="1"/>
          </p:cNvSpPr>
          <p:nvPr>
            <p:ph type="title"/>
          </p:nvPr>
        </p:nvSpPr>
        <p:spPr>
          <a:xfrm>
            <a:off x="228600" y="381000"/>
            <a:ext cx="8229600" cy="1350428"/>
          </a:xfrm>
        </p:spPr>
        <p:txBody>
          <a:bodyPr>
            <a:noAutofit/>
          </a:bodyPr>
          <a:lstStyle/>
          <a:p>
            <a:pPr algn="just"/>
            <a:r>
              <a:rPr lang="en-US" sz="2000" i="1" dirty="0" err="1"/>
              <a:t>Prediger</a:t>
            </a:r>
            <a:r>
              <a:rPr lang="en-US" sz="2000" i="1" dirty="0"/>
              <a:t>, S., &amp; Wessel, L. (2013). Fostering German-language learners’ constructions of meanings for fractions—design and effects of a language-and mathematics-integrated intervention. Mathematics Education Research Journal, 25(3), 435-456.</a:t>
            </a:r>
            <a:endParaRPr lang="el-GR" sz="2000" i="1" dirty="0"/>
          </a:p>
        </p:txBody>
      </p:sp>
    </p:spTree>
    <p:extLst>
      <p:ext uri="{BB962C8B-B14F-4D97-AF65-F5344CB8AC3E}">
        <p14:creationId xmlns:p14="http://schemas.microsoft.com/office/powerpoint/2010/main" val="2686812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1447800"/>
            <a:ext cx="8229600" cy="4800599"/>
          </a:xfrm>
        </p:spPr>
        <p:txBody>
          <a:bodyPr>
            <a:normAutofit fontScale="85000" lnSpcReduction="10000"/>
          </a:bodyPr>
          <a:lstStyle/>
          <a:p>
            <a:r>
              <a:rPr lang="el-GR" dirty="0"/>
              <a:t>Ένας από τους στόχους της διδασκαλίας των μαθηματικών σε πολυπολιτισμικές τάξεις πρέπει να είναι η συμμετοχή του συνόλου της τάξης, σε συζητήσεις σχετικές με </a:t>
            </a:r>
            <a:r>
              <a:rPr lang="el-GR" i="1" dirty="0">
                <a:solidFill>
                  <a:srgbClr val="7030A0"/>
                </a:solidFill>
              </a:rPr>
              <a:t>μαθηματικές έννοιες &amp; ιδέες. </a:t>
            </a:r>
          </a:p>
          <a:p>
            <a:r>
              <a:rPr lang="el-GR" dirty="0"/>
              <a:t>Οι εκπαιδευτικοί μπορούν να προχωρήσουν προς αυτόν τον στόχο παρέχοντας ευκαιρίες στους μαθητές να συμμετέχουν σε μαθηματικές συζητήσεις. </a:t>
            </a:r>
          </a:p>
          <a:p>
            <a:r>
              <a:rPr lang="el-GR" dirty="0"/>
              <a:t>Μαθηματικές συζητήσεις στην τάξη που περιλαμβάνουν </a:t>
            </a:r>
          </a:p>
          <a:p>
            <a:pPr lvl="1"/>
            <a:r>
              <a:rPr lang="el-GR" dirty="0"/>
              <a:t>τη χρήση χειρονομιών, </a:t>
            </a:r>
          </a:p>
          <a:p>
            <a:pPr lvl="1"/>
            <a:r>
              <a:rPr lang="el-GR" dirty="0" err="1"/>
              <a:t>χειραπτικών</a:t>
            </a:r>
            <a:r>
              <a:rPr lang="el-GR" dirty="0"/>
              <a:t> μέσων </a:t>
            </a:r>
          </a:p>
          <a:p>
            <a:pPr lvl="1"/>
            <a:r>
              <a:rPr lang="el-GR" dirty="0"/>
              <a:t>και την πρώτη γλώσσα των μαθητών</a:t>
            </a:r>
          </a:p>
        </p:txBody>
      </p:sp>
      <p:sp>
        <p:nvSpPr>
          <p:cNvPr id="2" name="Ορθογώνιο 1"/>
          <p:cNvSpPr/>
          <p:nvPr/>
        </p:nvSpPr>
        <p:spPr>
          <a:xfrm>
            <a:off x="228600" y="152400"/>
            <a:ext cx="8763000" cy="1200329"/>
          </a:xfrm>
          <a:prstGeom prst="rect">
            <a:avLst/>
          </a:prstGeom>
        </p:spPr>
        <p:txBody>
          <a:bodyPr wrap="square">
            <a:spAutoFit/>
          </a:bodyPr>
          <a:lstStyle/>
          <a:p>
            <a:r>
              <a:rPr lang="en-US" sz="2400" dirty="0"/>
              <a:t>Moschkovich, J. (2002). A Situated and Sociocultural Perspective on Bilingual Mathematics Learners. </a:t>
            </a:r>
            <a:r>
              <a:rPr lang="el-GR" sz="2400" i="1" dirty="0" err="1"/>
              <a:t>Mathematical</a:t>
            </a:r>
            <a:r>
              <a:rPr lang="el-GR" sz="2400" i="1" dirty="0"/>
              <a:t> </a:t>
            </a:r>
            <a:r>
              <a:rPr lang="el-GR" sz="2400" i="1" dirty="0" err="1"/>
              <a:t>Thinking</a:t>
            </a:r>
            <a:r>
              <a:rPr lang="el-GR" sz="2400" i="1" dirty="0"/>
              <a:t> and </a:t>
            </a:r>
            <a:r>
              <a:rPr lang="el-GR" sz="2400" i="1" dirty="0" err="1"/>
              <a:t>Learning</a:t>
            </a:r>
            <a:r>
              <a:rPr lang="el-GR" sz="2400" i="1" dirty="0"/>
              <a:t>, </a:t>
            </a:r>
            <a:r>
              <a:rPr lang="el-GR" sz="2400" dirty="0"/>
              <a:t>4(2&amp;3), 189</a:t>
            </a:r>
            <a:r>
              <a:rPr lang="en-US" sz="2400" dirty="0"/>
              <a:t>–</a:t>
            </a:r>
            <a:r>
              <a:rPr lang="el-GR" sz="2400" dirty="0"/>
              <a:t>212.</a:t>
            </a:r>
          </a:p>
        </p:txBody>
      </p:sp>
    </p:spTree>
    <p:extLst>
      <p:ext uri="{BB962C8B-B14F-4D97-AF65-F5344CB8AC3E}">
        <p14:creationId xmlns:p14="http://schemas.microsoft.com/office/powerpoint/2010/main" val="873266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274638"/>
            <a:ext cx="8763000" cy="1325562"/>
          </a:xfrm>
        </p:spPr>
        <p:txBody>
          <a:bodyPr>
            <a:normAutofit fontScale="90000"/>
          </a:bodyPr>
          <a:lstStyle/>
          <a:p>
            <a:r>
              <a:rPr lang="el-GR" dirty="0"/>
              <a:t>Αποτελέσματα από μια μικρή εμπειρική έρευνα </a:t>
            </a:r>
            <a:r>
              <a:rPr lang="el-GR" sz="3100" dirty="0"/>
              <a:t>(στα πλαίσιο διπλωματικής εργασίας)</a:t>
            </a:r>
          </a:p>
        </p:txBody>
      </p:sp>
      <p:sp>
        <p:nvSpPr>
          <p:cNvPr id="3" name="Θέση περιεχομένου 2"/>
          <p:cNvSpPr>
            <a:spLocks noGrp="1"/>
          </p:cNvSpPr>
          <p:nvPr>
            <p:ph idx="1"/>
          </p:nvPr>
        </p:nvSpPr>
        <p:spPr>
          <a:xfrm>
            <a:off x="478316" y="1524000"/>
            <a:ext cx="8229600" cy="4525963"/>
          </a:xfrm>
        </p:spPr>
        <p:txBody>
          <a:bodyPr>
            <a:normAutofit lnSpcReduction="10000"/>
          </a:bodyPr>
          <a:lstStyle/>
          <a:p>
            <a:pPr marL="0" lvl="1" indent="0">
              <a:buNone/>
            </a:pPr>
            <a:r>
              <a:rPr lang="el-GR" sz="2400" b="1" dirty="0"/>
              <a:t>«</a:t>
            </a:r>
            <a:r>
              <a:rPr lang="el-GR" sz="2400" b="1" i="1" dirty="0"/>
              <a:t>Μελλοντικοί εκπαιδευτικοί σχεδιάζουν Μαθηματικά έργα για τη διδασκαλία Μαθηματικών σε πολυπολιτισμικές τάξεις»</a:t>
            </a:r>
            <a:endParaRPr lang="el-GR" sz="2400" dirty="0"/>
          </a:p>
          <a:p>
            <a:r>
              <a:rPr lang="el-GR" sz="2800" dirty="0"/>
              <a:t>Μελλοντικοί </a:t>
            </a:r>
            <a:r>
              <a:rPr lang="el-GR" sz="2800" dirty="0" err="1"/>
              <a:t>εκπ</a:t>
            </a:r>
            <a:r>
              <a:rPr lang="el-GR" sz="2800" dirty="0"/>
              <a:t>., δουλεύοντας σε ομάδες, κλήθηκαν να σχεδιάσουν μαθηματικά έργα (</a:t>
            </a:r>
            <a:r>
              <a:rPr lang="el-GR" sz="2800" i="1" dirty="0"/>
              <a:t>ασκήσεις ή προβλήματα</a:t>
            </a:r>
            <a:r>
              <a:rPr lang="el-GR" sz="2800" dirty="0"/>
              <a:t>) για μια τυπική ελληνική τάξη και για μια πολυπολιτισμική τάξη.</a:t>
            </a:r>
          </a:p>
          <a:p>
            <a:pPr lvl="1"/>
            <a:r>
              <a:rPr lang="el-GR" sz="2400" dirty="0"/>
              <a:t>Θεματικές περιοχές: Συναρτήσεις &amp; Πιθανότητες (Α’ Λυκείου)</a:t>
            </a:r>
          </a:p>
          <a:p>
            <a:r>
              <a:rPr lang="el-GR" sz="2800" dirty="0"/>
              <a:t>Μελετήθηκαν οι αλλαγές στα μαθηματικά έργα που πρότειναν οι συμμετέχοντες με σκοπό τη διδασκαλία του ίδιου έργου σε μια πολυπολιτισμική τάξη.</a:t>
            </a:r>
          </a:p>
        </p:txBody>
      </p:sp>
    </p:spTree>
    <p:extLst>
      <p:ext uri="{BB962C8B-B14F-4D97-AF65-F5344CB8AC3E}">
        <p14:creationId xmlns:p14="http://schemas.microsoft.com/office/powerpoint/2010/main" val="2306555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3806"/>
            <a:ext cx="4038600" cy="4800600"/>
          </a:xfrm>
          <a:prstGeom prst="rect">
            <a:avLst/>
          </a:prstGeom>
          <a:noFill/>
        </p:spPr>
      </p:pic>
      <p:pic>
        <p:nvPicPr>
          <p:cNvPr id="6" name="Εικόνα 5"/>
          <p:cNvPicPr>
            <a:picLocks noChangeAspect="1"/>
          </p:cNvPicPr>
          <p:nvPr/>
        </p:nvPicPr>
        <p:blipFill>
          <a:blip r:embed="rId3"/>
          <a:stretch>
            <a:fillRect/>
          </a:stretch>
        </p:blipFill>
        <p:spPr>
          <a:xfrm>
            <a:off x="4963482" y="2353280"/>
            <a:ext cx="3514079" cy="3056920"/>
          </a:xfrm>
          <a:prstGeom prst="rect">
            <a:avLst/>
          </a:prstGeom>
        </p:spPr>
      </p:pic>
      <p:pic>
        <p:nvPicPr>
          <p:cNvPr id="8" name="Εικόνα 7"/>
          <p:cNvPicPr>
            <a:picLocks noChangeAspect="1"/>
          </p:cNvPicPr>
          <p:nvPr/>
        </p:nvPicPr>
        <p:blipFill>
          <a:blip r:embed="rId4"/>
          <a:stretch>
            <a:fillRect/>
          </a:stretch>
        </p:blipFill>
        <p:spPr>
          <a:xfrm>
            <a:off x="4343400" y="1"/>
            <a:ext cx="4724400" cy="2138708"/>
          </a:xfrm>
          <a:prstGeom prst="rect">
            <a:avLst/>
          </a:prstGeom>
        </p:spPr>
      </p:pic>
      <p:graphicFrame>
        <p:nvGraphicFramePr>
          <p:cNvPr id="9" name="Πίνακας 8"/>
          <p:cNvGraphicFramePr>
            <a:graphicFrameLocks noGrp="1"/>
          </p:cNvGraphicFramePr>
          <p:nvPr>
            <p:extLst>
              <p:ext uri="{D42A27DB-BD31-4B8C-83A1-F6EECF244321}">
                <p14:modId xmlns:p14="http://schemas.microsoft.com/office/powerpoint/2010/main" val="1357954464"/>
              </p:ext>
            </p:extLst>
          </p:nvPr>
        </p:nvGraphicFramePr>
        <p:xfrm>
          <a:off x="4876798" y="5624772"/>
          <a:ext cx="3687445" cy="929330"/>
        </p:xfrm>
        <a:graphic>
          <a:graphicData uri="http://schemas.openxmlformats.org/drawingml/2006/table">
            <a:tbl>
              <a:tblPr firstRow="1" firstCol="1" bandRow="1">
                <a:tableStyleId>{5C22544A-7EE6-4342-B048-85BDC9FD1C3A}</a:tableStyleId>
              </a:tblPr>
              <a:tblGrid>
                <a:gridCol w="2249170">
                  <a:extLst>
                    <a:ext uri="{9D8B030D-6E8A-4147-A177-3AD203B41FA5}">
                      <a16:colId xmlns:a16="http://schemas.microsoft.com/office/drawing/2014/main" val="20000"/>
                    </a:ext>
                  </a:extLst>
                </a:gridCol>
                <a:gridCol w="1438275">
                  <a:extLst>
                    <a:ext uri="{9D8B030D-6E8A-4147-A177-3AD203B41FA5}">
                      <a16:colId xmlns:a16="http://schemas.microsoft.com/office/drawing/2014/main" val="20001"/>
                    </a:ext>
                  </a:extLst>
                </a:gridCol>
              </a:tblGrid>
              <a:tr h="929330">
                <a:tc>
                  <a:txBody>
                    <a:bodyPr/>
                    <a:lstStyle/>
                    <a:p>
                      <a:pPr algn="just">
                        <a:lnSpc>
                          <a:spcPct val="115000"/>
                        </a:lnSpc>
                        <a:spcAft>
                          <a:spcPts val="0"/>
                        </a:spcAft>
                      </a:pPr>
                      <a:r>
                        <a:rPr lang="el-GR" sz="1200" dirty="0">
                          <a:effectLst/>
                        </a:rPr>
                        <a:t>Ο πληθυσμός τετραπλασιάζεται ανά μία ώρα.</a:t>
                      </a:r>
                      <a:endParaRPr lang="el-G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15000"/>
                        </a:lnSpc>
                        <a:spcAft>
                          <a:spcPts val="0"/>
                        </a:spcAft>
                      </a:pPr>
                      <a:r>
                        <a:rPr lang="el-GR" sz="1200" dirty="0">
                          <a:effectLst/>
                        </a:rPr>
                        <a:t>Ο πληθυσμός πολλαπλασιάζεται με το 4 κάθε μία ώρα</a:t>
                      </a:r>
                      <a:r>
                        <a:rPr lang="el-GR" sz="800" dirty="0">
                          <a:effectLst/>
                        </a:rPr>
                        <a:t> </a:t>
                      </a:r>
                      <a:r>
                        <a:rPr lang="el-GR" sz="1200" dirty="0">
                          <a:effectLst/>
                        </a:rPr>
                        <a:t>.</a:t>
                      </a:r>
                      <a:endParaRPr lang="el-G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0"/>
                  </a:ext>
                </a:extLst>
              </a:tr>
            </a:tbl>
          </a:graphicData>
        </a:graphic>
      </p:graphicFrame>
      <p:pic>
        <p:nvPicPr>
          <p:cNvPr id="12" name="Εικόνα 11"/>
          <p:cNvPicPr/>
          <p:nvPr/>
        </p:nvPicPr>
        <p:blipFill>
          <a:blip r:embed="rId5">
            <a:extLst>
              <a:ext uri="{28A0092B-C50C-407E-A947-70E740481C1C}">
                <a14:useLocalDpi xmlns:a14="http://schemas.microsoft.com/office/drawing/2010/main" val="0"/>
              </a:ext>
            </a:extLst>
          </a:blip>
          <a:srcRect/>
          <a:stretch>
            <a:fillRect/>
          </a:stretch>
        </p:blipFill>
        <p:spPr bwMode="auto">
          <a:xfrm>
            <a:off x="228600" y="5164136"/>
            <a:ext cx="4114800" cy="1609727"/>
          </a:xfrm>
          <a:prstGeom prst="rect">
            <a:avLst/>
          </a:prstGeom>
          <a:noFill/>
        </p:spPr>
      </p:pic>
    </p:spTree>
    <p:extLst>
      <p:ext uri="{BB962C8B-B14F-4D97-AF65-F5344CB8AC3E}">
        <p14:creationId xmlns:p14="http://schemas.microsoft.com/office/powerpoint/2010/main" val="320934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28600" y="152400"/>
            <a:ext cx="8686800" cy="6553200"/>
          </a:xfrm>
        </p:spPr>
        <p:txBody>
          <a:bodyPr>
            <a:normAutofit fontScale="70000" lnSpcReduction="20000"/>
          </a:bodyPr>
          <a:lstStyle/>
          <a:p>
            <a:r>
              <a:rPr lang="el-GR" dirty="0"/>
              <a:t>Η αξιολόγηση της επικοινωνίας των μαθητών </a:t>
            </a:r>
            <a:r>
              <a:rPr lang="el-GR" dirty="0">
                <a:solidFill>
                  <a:srgbClr val="FF0000"/>
                </a:solidFill>
              </a:rPr>
              <a:t>δεν θα πρέπει να περιορίζεται στην χρήση του κατάλληλου λεξιλογίου</a:t>
            </a:r>
            <a:r>
              <a:rPr lang="el-GR" dirty="0"/>
              <a:t>, αλλά να λαμβάνει υπόψη </a:t>
            </a:r>
          </a:p>
          <a:p>
            <a:pPr lvl="1"/>
            <a:r>
              <a:rPr lang="el-GR" dirty="0"/>
              <a:t>το πώς οι μαθητές αξιοποιούν την κατάσταση, </a:t>
            </a:r>
          </a:p>
          <a:p>
            <a:pPr lvl="1"/>
            <a:r>
              <a:rPr lang="el-GR" dirty="0"/>
              <a:t>την καθημερινότητα </a:t>
            </a:r>
          </a:p>
          <a:p>
            <a:pPr lvl="1"/>
            <a:r>
              <a:rPr lang="el-GR" dirty="0"/>
              <a:t>και την πρώτη τους γλώσσα ως πηγές </a:t>
            </a:r>
          </a:p>
          <a:p>
            <a:pPr lvl="1"/>
            <a:r>
              <a:rPr lang="el-GR" dirty="0"/>
              <a:t>όπως και τον τρόπο με τον οποίο </a:t>
            </a:r>
            <a:r>
              <a:rPr lang="el-GR" dirty="0">
                <a:solidFill>
                  <a:srgbClr val="7030A0"/>
                </a:solidFill>
              </a:rPr>
              <a:t>κάνουν συγκρίσεις, εξηγούν συμπεράσματα, αναπτύσσουν υποθέσεις και χρησιμοποιούν μαθηματικές αναπαραστάσεις</a:t>
            </a:r>
            <a:r>
              <a:rPr lang="el-GR" dirty="0"/>
              <a:t>. </a:t>
            </a:r>
          </a:p>
          <a:p>
            <a:r>
              <a:rPr lang="el-GR" dirty="0"/>
              <a:t>Μπορεί να μην είναι εύκολο (ή ακόμα και δυνατό) να αναγνωριστεί ποιες δυσκολίες της κατανόησης ενός μαθητή είναι αποτέλεσμα </a:t>
            </a:r>
          </a:p>
          <a:p>
            <a:pPr lvl="1"/>
            <a:r>
              <a:rPr lang="el-GR" dirty="0"/>
              <a:t>εννοιολογικής επάρκειας στα μαθηματικά </a:t>
            </a:r>
          </a:p>
          <a:p>
            <a:pPr lvl="1"/>
            <a:r>
              <a:rPr lang="el-GR" dirty="0"/>
              <a:t>ή επάρκειας στη χρήση της αγγλικής γλώσσας.</a:t>
            </a:r>
          </a:p>
          <a:p>
            <a:r>
              <a:rPr lang="el-GR" dirty="0"/>
              <a:t> Αν όμως ο στόχος είναι να υποστηριχθεί η συμμετοχή των μαθητών στις μαθηματικές συζητήσεις, δεν έχει σημασία ο εντοπισμός της προέλευσης ενός λάθους </a:t>
            </a:r>
            <a:r>
              <a:rPr lang="el-GR" b="1" dirty="0">
                <a:solidFill>
                  <a:srgbClr val="00B050"/>
                </a:solidFill>
              </a:rPr>
              <a:t>αλλά η δυνατότητα του εκπαιδευτικού να ακούει τους μαθητές και να ανακαλύπτει τις μαθηματικές τους ικανότητες σε αυτά που λένε και κάνουν.</a:t>
            </a:r>
            <a:r>
              <a:rPr lang="el-GR" dirty="0"/>
              <a:t> </a:t>
            </a:r>
          </a:p>
          <a:p>
            <a:r>
              <a:rPr lang="el-GR" dirty="0"/>
              <a:t>Ο μόνος τρόπος για να ανακαλύψουμε τις μαθηματικές ικανότητες των μαθητών είναι </a:t>
            </a:r>
            <a:r>
              <a:rPr lang="el-GR" b="1" dirty="0">
                <a:solidFill>
                  <a:srgbClr val="00B0F0"/>
                </a:solidFill>
              </a:rPr>
              <a:t>να υιοθετήσουμε μια διευρυμένη και σύνθετη οπτική αναφορικά με το τι σημαίνει επικοινωνία στα μαθηματικά</a:t>
            </a:r>
            <a:r>
              <a:rPr lang="el-GR" dirty="0"/>
              <a:t>» (σελ. 206-208).</a:t>
            </a:r>
          </a:p>
          <a:p>
            <a:endParaRPr lang="el-GR" dirty="0"/>
          </a:p>
        </p:txBody>
      </p:sp>
    </p:spTree>
    <p:extLst>
      <p:ext uri="{BB962C8B-B14F-4D97-AF65-F5344CB8AC3E}">
        <p14:creationId xmlns:p14="http://schemas.microsoft.com/office/powerpoint/2010/main" val="3950487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8915400" cy="990600"/>
          </a:xfrm>
        </p:spPr>
        <p:txBody>
          <a:bodyPr>
            <a:noAutofit/>
          </a:bodyPr>
          <a:lstStyle/>
          <a:p>
            <a:r>
              <a:rPr lang="el-GR" sz="3600" dirty="0"/>
              <a:t>Μαθηματικές δραστηριότητες σε πολυπολιτισμικά πλαίσια</a:t>
            </a:r>
          </a:p>
        </p:txBody>
      </p:sp>
      <p:sp>
        <p:nvSpPr>
          <p:cNvPr id="3" name="Θέση περιεχομένου 2"/>
          <p:cNvSpPr>
            <a:spLocks noGrp="1"/>
          </p:cNvSpPr>
          <p:nvPr>
            <p:ph idx="1"/>
          </p:nvPr>
        </p:nvSpPr>
        <p:spPr>
          <a:xfrm>
            <a:off x="152400" y="1143000"/>
            <a:ext cx="8763000" cy="5715000"/>
          </a:xfrm>
        </p:spPr>
        <p:txBody>
          <a:bodyPr>
            <a:noAutofit/>
          </a:bodyPr>
          <a:lstStyle/>
          <a:p>
            <a:r>
              <a:rPr lang="el-GR" sz="2200" dirty="0"/>
              <a:t>Γενικά, η διδασκαλία και η μάθηση θα πρέπει να πραγματοποιούνται σε ένα περιβάλλον που </a:t>
            </a:r>
            <a:r>
              <a:rPr lang="el-GR" sz="2200" i="1" dirty="0">
                <a:solidFill>
                  <a:srgbClr val="7030A0"/>
                </a:solidFill>
              </a:rPr>
              <a:t>ενθαρρύνει τις πολυπολιτισμικές απόψεις </a:t>
            </a:r>
            <a:r>
              <a:rPr lang="el-GR" sz="2200" dirty="0"/>
              <a:t>και επιτρέπει την ανάπτυξη γνώσεων που είναι σχετικές με τους μαθητές. </a:t>
            </a:r>
          </a:p>
          <a:p>
            <a:r>
              <a:rPr lang="el-GR" sz="2200" dirty="0"/>
              <a:t>Οι μαθητές πρέπει να κατανοήσουν ότι </a:t>
            </a:r>
            <a:r>
              <a:rPr lang="el-GR" sz="2200" i="1" dirty="0">
                <a:solidFill>
                  <a:srgbClr val="7030A0"/>
                </a:solidFill>
              </a:rPr>
              <a:t>υπάρχουν περισσότεροι από έναν τρόποι για να εκφράσουν μια μαθηματική έννοια ή ένα μαθηματικό αντικείμενο.</a:t>
            </a:r>
          </a:p>
          <a:p>
            <a:r>
              <a:rPr lang="el-GR" sz="2200" dirty="0">
                <a:solidFill>
                  <a:srgbClr val="00B050"/>
                </a:solidFill>
              </a:rPr>
              <a:t>Δίνουμε ευκαιρίες στους μαθητές </a:t>
            </a:r>
            <a:r>
              <a:rPr lang="el-GR" sz="2200" i="1" dirty="0">
                <a:solidFill>
                  <a:srgbClr val="00B050"/>
                </a:solidFill>
              </a:rPr>
              <a:t>να μαθαίνουν με διαφορετικούς τρόπους, να μοιράζονται τις ιδέες τους, να εκφράζουν τις πολιτισμικές και κοινωνικές τους εμπειρίες, να συμμετέχουν ενεργά στη μάθησή τους.</a:t>
            </a:r>
          </a:p>
          <a:p>
            <a:r>
              <a:rPr lang="el-GR" sz="2200" dirty="0"/>
              <a:t>Η βιβλιογραφία υποστηρίζει ότι η διδασκαλία που είναι ευαισθητοποιημένη σε θέματα πολυπολιτισμικότητας παρέχει τις καλύτερες συνθήκες μάθησης </a:t>
            </a:r>
            <a:r>
              <a:rPr lang="el-GR" sz="2200" b="1" u="sng" dirty="0">
                <a:solidFill>
                  <a:srgbClr val="FFC000"/>
                </a:solidFill>
              </a:rPr>
              <a:t>για όλους τους μαθητές </a:t>
            </a:r>
            <a:r>
              <a:rPr lang="el-GR" sz="2200" dirty="0"/>
              <a:t>και μπορεί να συμβάλλει στη </a:t>
            </a:r>
            <a:r>
              <a:rPr lang="el-GR" sz="2200" i="1" dirty="0">
                <a:solidFill>
                  <a:srgbClr val="00B050"/>
                </a:solidFill>
              </a:rPr>
              <a:t>μείωση του αριθμού των μαθητών που είναι απογοητευμένοι με την εκπαίδευση που δεν ανταποκρίνεται στις ανάγκες τους. </a:t>
            </a:r>
          </a:p>
        </p:txBody>
      </p:sp>
    </p:spTree>
    <p:extLst>
      <p:ext uri="{BB962C8B-B14F-4D97-AF65-F5344CB8AC3E}">
        <p14:creationId xmlns:p14="http://schemas.microsoft.com/office/powerpoint/2010/main" val="4125171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28600" y="0"/>
            <a:ext cx="8763000" cy="6477000"/>
          </a:xfrm>
        </p:spPr>
        <p:txBody>
          <a:bodyPr>
            <a:noAutofit/>
          </a:bodyPr>
          <a:lstStyle/>
          <a:p>
            <a:r>
              <a:rPr lang="el-GR" sz="2200" dirty="0"/>
              <a:t>Κατά το σχεδιασμό, την εφαρμογή και την αξιολόγηση μιας </a:t>
            </a:r>
            <a:r>
              <a:rPr lang="el-GR" sz="2200" b="1" dirty="0">
                <a:solidFill>
                  <a:schemeClr val="accent6">
                    <a:lumMod val="75000"/>
                  </a:schemeClr>
                </a:solidFill>
              </a:rPr>
              <a:t>πολιτισμικά ευαισθητοποιημένης διδασκαλίας, </a:t>
            </a:r>
            <a:r>
              <a:rPr lang="el-GR" sz="2200" dirty="0"/>
              <a:t>οι εκπαιδευτικοί αναμένεται:</a:t>
            </a:r>
          </a:p>
          <a:p>
            <a:pPr marL="0" indent="0">
              <a:buNone/>
            </a:pPr>
            <a:r>
              <a:rPr lang="el-GR" sz="2200" dirty="0"/>
              <a:t>(α) </a:t>
            </a:r>
            <a:r>
              <a:rPr lang="el-GR" sz="2200" i="1" dirty="0"/>
              <a:t>να σχεδιάσουν και να εφαρμόσουν διαφορετικούς τρόπους μάθησης</a:t>
            </a:r>
          </a:p>
          <a:p>
            <a:pPr>
              <a:buFont typeface="Wingdings" panose="05000000000000000000" pitchFamily="2" charset="2"/>
              <a:buChar char="v"/>
            </a:pPr>
            <a:r>
              <a:rPr lang="el-GR" sz="2200" i="1" dirty="0"/>
              <a:t>	</a:t>
            </a:r>
            <a:r>
              <a:rPr lang="el-GR" sz="2200" dirty="0"/>
              <a:t>θέτοντας ρεαλιστικούς, αλλά αυστηρούς στόχους για μεμονωμένους μαθητές, </a:t>
            </a:r>
          </a:p>
          <a:p>
            <a:pPr>
              <a:buFont typeface="Wingdings" panose="05000000000000000000" pitchFamily="2" charset="2"/>
              <a:buChar char="v"/>
            </a:pPr>
            <a:r>
              <a:rPr lang="el-GR" sz="2200" dirty="0"/>
              <a:t>	υποστηρίζοντας τη χρήση της πρώτης γλώσσας του μαθητή για τη βελτίωση της μάθησης.</a:t>
            </a:r>
          </a:p>
          <a:p>
            <a:pPr marL="0" indent="0">
              <a:buNone/>
            </a:pPr>
            <a:r>
              <a:rPr lang="el-GR" sz="2200" dirty="0"/>
              <a:t>(β) να δημιουργήσουν </a:t>
            </a:r>
            <a:r>
              <a:rPr lang="el-GR" sz="2200" dirty="0">
                <a:solidFill>
                  <a:srgbClr val="00B050"/>
                </a:solidFill>
              </a:rPr>
              <a:t>ένα περιβάλλον που ενθαρρύνει και αγκαλιάζει την πολιτισμική διαφορετικότητα </a:t>
            </a:r>
            <a:r>
              <a:rPr lang="el-GR" sz="2200" dirty="0"/>
              <a:t>δίνοντας στους μαθητές πολλές ευκαιρίες να μοιραστούν με τους συμμαθητές τους τις πολιτιστικές τους ρίζες.</a:t>
            </a:r>
          </a:p>
          <a:p>
            <a:pPr marL="0" indent="0">
              <a:buNone/>
            </a:pPr>
            <a:r>
              <a:rPr lang="el-GR" sz="2200" dirty="0"/>
              <a:t>(γ) </a:t>
            </a:r>
            <a:r>
              <a:rPr lang="el-GR" sz="2200" i="1" dirty="0">
                <a:solidFill>
                  <a:srgbClr val="00B050"/>
                </a:solidFill>
              </a:rPr>
              <a:t>να διαφοροποιούν τις διδακτικές τους πρακτικές για να υποστηρίζουν διαφορετικούς τρόπους μάθηση</a:t>
            </a:r>
            <a:r>
              <a:rPr lang="el-GR" sz="2200" dirty="0"/>
              <a:t>ς, όπως</a:t>
            </a:r>
          </a:p>
          <a:p>
            <a:r>
              <a:rPr lang="el-GR" sz="2200" dirty="0"/>
              <a:t>τη διαμόρφωση </a:t>
            </a:r>
            <a:r>
              <a:rPr lang="el-GR" sz="2200" i="1" dirty="0">
                <a:solidFill>
                  <a:srgbClr val="00B0F0"/>
                </a:solidFill>
              </a:rPr>
              <a:t>συνεργατικών ομάδων στο πλαίσιο </a:t>
            </a:r>
            <a:r>
              <a:rPr lang="el-GR" sz="2200" dirty="0"/>
              <a:t>του μαθήματος</a:t>
            </a:r>
          </a:p>
          <a:p>
            <a:r>
              <a:rPr lang="el-GR" sz="2200" dirty="0"/>
              <a:t>την επικοινωνία με τρόπους που ικανοποιούν τις γλωσσικές ανάγκες των μαθητών</a:t>
            </a:r>
          </a:p>
          <a:p>
            <a:endParaRPr lang="el-GR" sz="2200" dirty="0"/>
          </a:p>
          <a:p>
            <a:endParaRPr lang="el-GR" sz="2200" dirty="0"/>
          </a:p>
        </p:txBody>
      </p:sp>
    </p:spTree>
    <p:extLst>
      <p:ext uri="{BB962C8B-B14F-4D97-AF65-F5344CB8AC3E}">
        <p14:creationId xmlns:p14="http://schemas.microsoft.com/office/powerpoint/2010/main" val="39849597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4740</TotalTime>
  <Words>1635</Words>
  <Application>Microsoft Office PowerPoint</Application>
  <PresentationFormat>Προβολή στην οθόνη (4:3)</PresentationFormat>
  <Paragraphs>86</Paragraphs>
  <Slides>16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16</vt:i4>
      </vt:variant>
    </vt:vector>
  </HeadingPairs>
  <TitlesOfParts>
    <vt:vector size="21" baseType="lpstr">
      <vt:lpstr>Arial</vt:lpstr>
      <vt:lpstr>Calibri</vt:lpstr>
      <vt:lpstr>Times New Roman</vt:lpstr>
      <vt:lpstr>Wingdings</vt:lpstr>
      <vt:lpstr>Office Theme</vt:lpstr>
      <vt:lpstr> </vt:lpstr>
      <vt:lpstr>Παρουσίαση του PowerPoint</vt:lpstr>
      <vt:lpstr>Prediger, S., &amp; Wessel, L. (2013). Fostering German-language learners’ constructions of meanings for fractions—design and effects of a language-and mathematics-integrated intervention. Mathematics Education Research Journal, 25(3), 435-456.</vt:lpstr>
      <vt:lpstr>Παρουσίαση του PowerPoint</vt:lpstr>
      <vt:lpstr>Αποτελέσματα από μια μικρή εμπειρική έρευνα (στα πλαίσιο διπλωματικής εργασίας)</vt:lpstr>
      <vt:lpstr>Παρουσίαση του PowerPoint</vt:lpstr>
      <vt:lpstr>Παρουσίαση του PowerPoint</vt:lpstr>
      <vt:lpstr>Μαθηματικές δραστηριότητες σε πολυπολιτισμικά πλαίσια</vt:lpstr>
      <vt:lpstr>Παρουσίαση του PowerPoint</vt:lpstr>
      <vt:lpstr>Παρουσίαση του PowerPoint</vt:lpstr>
      <vt:lpstr>Επεισόδιο 1: Διδασκαλία πρόσθεσης και αφαίρεσης σε αριθμούς από 1-20.</vt:lpstr>
      <vt:lpstr>Επεισόδιο 2: Διδασκαλία της έννοιας της παραγώγου</vt:lpstr>
      <vt:lpstr>Διδακτικό επεισόδιο 3: Η έννοια του κλάσματος</vt:lpstr>
      <vt:lpstr>Παρουσίαση του PowerPoint</vt:lpstr>
      <vt:lpstr>Παρουσίαση του PowerPoint</vt:lpstr>
      <vt:lpstr>Βιβλιογραφία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 6: Pedagogical approaches to mathematics and science teaching in multicultural classrooms</dc:title>
  <dc:creator>Despoina</dc:creator>
  <cp:lastModifiedBy>Chrissavgi Triantafillou</cp:lastModifiedBy>
  <cp:revision>598</cp:revision>
  <dcterms:created xsi:type="dcterms:W3CDTF">2016-12-02T10:45:38Z</dcterms:created>
  <dcterms:modified xsi:type="dcterms:W3CDTF">2025-05-18T15:52:58Z</dcterms:modified>
</cp:coreProperties>
</file>