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603" r:id="rId3"/>
    <p:sldId id="604" r:id="rId4"/>
    <p:sldId id="628" r:id="rId5"/>
    <p:sldId id="613" r:id="rId6"/>
    <p:sldId id="610" r:id="rId7"/>
    <p:sldId id="611" r:id="rId8"/>
    <p:sldId id="612" r:id="rId9"/>
    <p:sldId id="620" r:id="rId10"/>
    <p:sldId id="626" r:id="rId11"/>
    <p:sldId id="627" r:id="rId12"/>
    <p:sldId id="586" r:id="rId13"/>
    <p:sldId id="569" r:id="rId14"/>
    <p:sldId id="565" r:id="rId15"/>
    <p:sldId id="570" r:id="rId16"/>
    <p:sldId id="605" r:id="rId17"/>
    <p:sldId id="606" r:id="rId18"/>
    <p:sldId id="607" r:id="rId19"/>
    <p:sldId id="615" r:id="rId20"/>
    <p:sldId id="5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0920" autoAdjust="0"/>
  </p:normalViewPr>
  <p:slideViewPr>
    <p:cSldViewPr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14/5/2024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7772400" cy="1676400"/>
          </a:xfrm>
        </p:spPr>
        <p:txBody>
          <a:bodyPr>
            <a:normAutofit/>
          </a:bodyPr>
          <a:lstStyle/>
          <a:p>
            <a:r>
              <a:rPr lang="el-GR" sz="3200" b="1" dirty="0"/>
              <a:t>Διδασκαλία και μάθηση </a:t>
            </a:r>
            <a:r>
              <a:rPr lang="el-GR" sz="3200" dirty="0"/>
              <a:t>των Μαθηματικών </a:t>
            </a:r>
            <a:br>
              <a:rPr lang="el-GR" sz="3200" dirty="0"/>
            </a:br>
            <a:r>
              <a:rPr lang="el-GR" sz="3200" dirty="0"/>
              <a:t>με διαδικασίες </a:t>
            </a:r>
            <a:r>
              <a:rPr lang="el-GR" sz="3200" b="1" dirty="0"/>
              <a:t>επίλυσης προβλημάτων</a:t>
            </a:r>
            <a:endParaRPr lang="en-US" sz="3200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 </a:t>
            </a:r>
            <a:r>
              <a:rPr lang="el-GR" b="1" dirty="0">
                <a:solidFill>
                  <a:srgbClr val="00B0F0"/>
                </a:solidFill>
              </a:rPr>
              <a:t>7η ενότητα: Αξιολόγηση της επίδοσης μαθητών &amp; ΕΠ</a:t>
            </a: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3487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2414"/>
            <a:ext cx="7488832" cy="1589145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el-GR" b="1" dirty="0"/>
              <a:t>Αρχές αξιολόγησης ΕΠ  (</a:t>
            </a:r>
            <a:r>
              <a:rPr lang="en-US" dirty="0"/>
              <a:t>Burkhardt &amp; Swan</a:t>
            </a:r>
            <a:r>
              <a:rPr lang="el-GR" dirty="0"/>
              <a:t>,</a:t>
            </a:r>
            <a:r>
              <a:rPr lang="en-US" dirty="0"/>
              <a:t> 2012).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6" y="1889246"/>
            <a:ext cx="8792307" cy="4780113"/>
          </a:xfrm>
        </p:spPr>
        <p:txBody>
          <a:bodyPr>
            <a:noAutofit/>
          </a:bodyPr>
          <a:lstStyle/>
          <a:p>
            <a:pPr marL="257175" indent="-257175" algn="just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arabicPeriod"/>
            </a:pPr>
            <a:r>
              <a:rPr lang="el-GR" sz="1500" b="1" dirty="0"/>
              <a:t> </a:t>
            </a:r>
            <a:r>
              <a:rPr lang="el-GR" sz="1800" dirty="0"/>
              <a:t>Αξιολόγηση της </a:t>
            </a:r>
            <a:r>
              <a:rPr lang="el-GR" sz="1800" b="1" dirty="0"/>
              <a:t>επιθυμητής επίδοσης </a:t>
            </a:r>
            <a:r>
              <a:rPr lang="el-GR" sz="1800" dirty="0"/>
              <a:t>των μαθητών </a:t>
            </a:r>
            <a:r>
              <a:rPr lang="el-GR" sz="1800" i="1" dirty="0"/>
              <a:t>σου (τι θα ήθελες οι μαθητές σου να γνωρίζουν λύνοντας το πρόβλημα που τους έθεσες;)</a:t>
            </a:r>
            <a:r>
              <a:rPr lang="el-GR" sz="1800" b="1" i="1" dirty="0"/>
              <a:t> </a:t>
            </a:r>
            <a:endParaRPr lang="el-GR" sz="1800" i="1" dirty="0"/>
          </a:p>
          <a:p>
            <a:pPr marL="257175" indent="-257175" algn="just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arabicPeriod"/>
            </a:pPr>
            <a:r>
              <a:rPr lang="el-GR" sz="1800" b="1" dirty="0"/>
              <a:t> </a:t>
            </a:r>
            <a:r>
              <a:rPr lang="el-GR" sz="1800" dirty="0"/>
              <a:t>Αξιολόγηση της </a:t>
            </a:r>
            <a:r>
              <a:rPr lang="el-GR" sz="1800" b="1" dirty="0"/>
              <a:t>κατανόησης των μαθηματικών εννοιών </a:t>
            </a:r>
            <a:r>
              <a:rPr lang="el-GR" sz="1800" dirty="0"/>
              <a:t>που εμπλέκονται όσο και των </a:t>
            </a:r>
            <a:r>
              <a:rPr lang="el-GR" sz="1800" b="1" dirty="0"/>
              <a:t>διαδικασιών </a:t>
            </a:r>
            <a:r>
              <a:rPr lang="el-GR" sz="1800" dirty="0"/>
              <a:t>που αναπτύσσει ο μαθητής κατά την επίλυση του προβλήματος </a:t>
            </a:r>
          </a:p>
          <a:p>
            <a:pPr marL="257175" indent="-257175" algn="just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arabicPeriod"/>
            </a:pPr>
            <a:r>
              <a:rPr lang="el-GR" sz="1800" b="1" dirty="0"/>
              <a:t> Αξιολόγηση </a:t>
            </a:r>
            <a:r>
              <a:rPr lang="el-GR" sz="1800" dirty="0"/>
              <a:t>τόσο του </a:t>
            </a:r>
            <a:r>
              <a:rPr lang="el-GR" sz="1800" b="1" dirty="0"/>
              <a:t>συλλογισμού</a:t>
            </a:r>
            <a:r>
              <a:rPr lang="el-GR" sz="1800" dirty="0"/>
              <a:t> (της επιχειρηματολογίας) όσο και του αριθμητικού </a:t>
            </a:r>
            <a:r>
              <a:rPr lang="el-GR" sz="1800" b="1" dirty="0"/>
              <a:t>αποτελέσματος</a:t>
            </a:r>
          </a:p>
          <a:p>
            <a:pPr marL="257175" indent="-257175" algn="just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arabicPeriod"/>
            </a:pPr>
            <a:r>
              <a:rPr lang="el-GR" sz="1800" b="1" dirty="0"/>
              <a:t> </a:t>
            </a:r>
            <a:r>
              <a:rPr lang="el-GR" sz="1800" dirty="0"/>
              <a:t>Καθορισμός μέσω </a:t>
            </a:r>
            <a:r>
              <a:rPr lang="el-GR" sz="1800" b="1" dirty="0"/>
              <a:t>δοκιμής</a:t>
            </a:r>
            <a:r>
              <a:rPr lang="el-GR" sz="1800" dirty="0"/>
              <a:t>, του επιπέδου πιθανής απόκρισης των μαθητών (</a:t>
            </a:r>
            <a:r>
              <a:rPr lang="el-GR" sz="1800" i="1" dirty="0"/>
              <a:t>διαχείριση μη προβλέψιμων απαντήσεων)</a:t>
            </a:r>
          </a:p>
          <a:p>
            <a:pPr marL="257175" indent="-257175" algn="just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arabicPeriod"/>
            </a:pPr>
            <a:r>
              <a:rPr lang="el-GR" sz="1800" dirty="0"/>
              <a:t>Διασφάλιση της </a:t>
            </a:r>
            <a:r>
              <a:rPr lang="el-GR" sz="1800" b="1" dirty="0"/>
              <a:t>«μαθησιακής αξίας» </a:t>
            </a:r>
            <a:r>
              <a:rPr lang="el-GR" sz="1800" dirty="0"/>
              <a:t>που προκύπτει από τις αρχές 1-3 </a:t>
            </a:r>
          </a:p>
          <a:p>
            <a:pPr marL="257175" indent="-257175" algn="just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arabicPeriod"/>
            </a:pPr>
            <a:r>
              <a:rPr lang="el-GR" sz="1800" b="1" dirty="0"/>
              <a:t> Εύρεση</a:t>
            </a:r>
            <a:r>
              <a:rPr lang="el-GR" sz="1800" dirty="0"/>
              <a:t> &amp; </a:t>
            </a:r>
            <a:r>
              <a:rPr lang="el-GR" sz="1800" b="1" dirty="0"/>
              <a:t>αξιοποίηση </a:t>
            </a:r>
            <a:r>
              <a:rPr lang="el-GR" sz="1800" dirty="0"/>
              <a:t>μεγάλου εύρους σχεδιασμένων τρόπων αξιολόγησης </a:t>
            </a:r>
          </a:p>
        </p:txBody>
      </p:sp>
    </p:spTree>
    <p:extLst>
      <p:ext uri="{BB962C8B-B14F-4D97-AF65-F5344CB8AC3E}">
        <p14:creationId xmlns:p14="http://schemas.microsoft.com/office/powerpoint/2010/main" val="235661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err="1"/>
              <a:t>Αξόνες</a:t>
            </a:r>
            <a:r>
              <a:rPr lang="el-GR" sz="2800" dirty="0"/>
              <a:t> αξιολόγησης μαθητή σε δραστηριότητες ΕΠ</a:t>
            </a:r>
            <a:r>
              <a:rPr lang="el-GR" sz="2800" b="1" dirty="0"/>
              <a:t> (</a:t>
            </a:r>
            <a:r>
              <a:rPr lang="en-US" sz="2800" i="1" dirty="0"/>
              <a:t>Burkhardt &amp; Swan</a:t>
            </a:r>
            <a:r>
              <a:rPr lang="el-GR" sz="2800" i="1" dirty="0"/>
              <a:t>,</a:t>
            </a:r>
            <a:r>
              <a:rPr lang="en-US" sz="2800" i="1" dirty="0"/>
              <a:t> 2012). </a:t>
            </a:r>
            <a:endParaRPr lang="el-GR" sz="2800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Οργανώνει τις πληροφορίες που του δίνονται;</a:t>
            </a:r>
          </a:p>
          <a:p>
            <a:r>
              <a:rPr lang="el-GR" dirty="0"/>
              <a:t>Σχεδιάζει/κατασκευάζει μαθηματικές αναπαραστάσεις;</a:t>
            </a:r>
          </a:p>
          <a:p>
            <a:r>
              <a:rPr lang="el-GR" dirty="0"/>
              <a:t>Αναπτύσσει στρατηγικές </a:t>
            </a:r>
            <a:r>
              <a:rPr lang="el-GR" dirty="0" err="1"/>
              <a:t>μοντελοποίησης</a:t>
            </a:r>
            <a:r>
              <a:rPr lang="el-GR" dirty="0"/>
              <a:t>;</a:t>
            </a:r>
          </a:p>
          <a:p>
            <a:r>
              <a:rPr lang="el-GR" dirty="0"/>
              <a:t>Επιλέγει κατάλληλες μαθηματικές τεχνικές; </a:t>
            </a:r>
          </a:p>
          <a:p>
            <a:r>
              <a:rPr lang="el-GR" dirty="0"/>
              <a:t>Διερευνά και ανακαλύπτει νέες σχέσεις;</a:t>
            </a:r>
          </a:p>
          <a:p>
            <a:r>
              <a:rPr lang="el-GR" dirty="0"/>
              <a:t>Ερμηνεύει και αξιολογεί το αποτέλεσμα που προκύπτει;</a:t>
            </a:r>
          </a:p>
          <a:p>
            <a:r>
              <a:rPr lang="el-GR" dirty="0"/>
              <a:t>Επικοινωνεί το αποτέλεσμα στους συμμαθητές του με κατάλληλο τρόπο;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241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818EB-F0E0-423B-A633-AAE031F0B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417638"/>
          </a:xfrm>
        </p:spPr>
        <p:txBody>
          <a:bodyPr>
            <a:normAutofit fontScale="90000"/>
          </a:bodyPr>
          <a:lstStyle/>
          <a:p>
            <a:r>
              <a:rPr lang="el-GR" sz="3600" b="1" dirty="0"/>
              <a:t>Κλίμακα αξιολόγησης  1</a:t>
            </a:r>
            <a:br>
              <a:rPr lang="el-GR" sz="3600" b="1" dirty="0"/>
            </a:br>
            <a:r>
              <a:rPr lang="el-GR" sz="2700" dirty="0"/>
              <a:t>(</a:t>
            </a:r>
            <a:r>
              <a:rPr lang="el-GR" sz="2700" b="1" i="1" dirty="0">
                <a:solidFill>
                  <a:srgbClr val="00B050"/>
                </a:solidFill>
              </a:rPr>
              <a:t>έμφαση στην επίτευξη του στόχου)</a:t>
            </a:r>
            <a:r>
              <a:rPr lang="el-GR" sz="2700" dirty="0"/>
              <a:t>,</a:t>
            </a:r>
            <a:br>
              <a:rPr lang="el-GR" sz="2700" dirty="0"/>
            </a:br>
            <a:r>
              <a:rPr lang="en-US" sz="2800" i="1" dirty="0"/>
              <a:t>Mathematics in Context</a:t>
            </a:r>
            <a:r>
              <a:rPr lang="en-US" sz="2800" dirty="0"/>
              <a:t> (Smith, 2004)</a:t>
            </a:r>
            <a:endParaRPr lang="en-US" sz="27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A71891-3CD0-4074-9ED5-891F889035F0}"/>
              </a:ext>
            </a:extLst>
          </p:cNvPr>
          <p:cNvSpPr/>
          <p:nvPr/>
        </p:nvSpPr>
        <p:spPr>
          <a:xfrm>
            <a:off x="3543894" y="5877272"/>
            <a:ext cx="4252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Mathematics in Context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(Smith, 2004, p.75)</a:t>
            </a:r>
            <a:endParaRPr lang="en-US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97294"/>
              </p:ext>
            </p:extLst>
          </p:nvPr>
        </p:nvGraphicFramePr>
        <p:xfrm>
          <a:off x="395536" y="1484784"/>
          <a:ext cx="8352928" cy="506113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47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4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6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Επίπεδο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Περιγραφή επιτευγμάτων του μαθητή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4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Πλήρης επίτευξη του στόχου του μαθηματικού έργου. Οι ενέργειες και οι απαντήσεις των μαθητών φανερώνουν πλήρη αντίληψη της </a:t>
                      </a:r>
                      <a:r>
                        <a:rPr lang="el-GR" sz="1600" b="1" dirty="0">
                          <a:effectLst/>
                        </a:rPr>
                        <a:t>κεντρικής μαθηματικής </a:t>
                      </a:r>
                      <a:r>
                        <a:rPr lang="el-GR" sz="1600" dirty="0">
                          <a:effectLst/>
                        </a:rPr>
                        <a:t>ιδέας του μαθηματικού έργου. Η </a:t>
                      </a:r>
                      <a:r>
                        <a:rPr lang="el-GR" sz="1600" b="1" dirty="0">
                          <a:effectLst/>
                        </a:rPr>
                        <a:t>αιτιολόγησή τους είναι σαφής, ολοκληρωμένη και περιλαμβάνει τη χρήση γραπτής, συμβολικής και εικονικής αναπαράστασης</a:t>
                      </a:r>
                      <a:r>
                        <a:rPr lang="el-GR" sz="1600" dirty="0">
                          <a:effectLst/>
                        </a:rPr>
                        <a:t>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>
                          <a:effectLst/>
                        </a:rPr>
                        <a:t>3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Μερική επίτευξη του στόχου του μαθηματικού έργου.  </a:t>
                      </a:r>
                      <a:r>
                        <a:rPr lang="el-GR" sz="1600" b="1" dirty="0">
                          <a:effectLst/>
                        </a:rPr>
                        <a:t>Οι ενέργειες και οι απαντήσεις των μαθητών φανερώνουν μερική αντίληψη της κεντρικής μαθηματικής ιδέας του μαθηματικού έργου</a:t>
                      </a:r>
                      <a:r>
                        <a:rPr lang="el-GR" sz="1600" dirty="0">
                          <a:effectLst/>
                        </a:rPr>
                        <a:t>. Η αιτιολόγησή τους κρίνεται ελλιπής παρά το γεγονός ότι καταφέρνουν να “επικοινωνούν” την προσέγγιση που ακολουθείται.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>
                          <a:effectLst/>
                        </a:rPr>
                        <a:t>2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Περιορισμένη πρόοδος/επίτευξη του μαθηματικού έργου. Οι ενέργειες και οι απαντήσεις των μαθητών φανερώνουν </a:t>
                      </a:r>
                      <a:r>
                        <a:rPr lang="el-GR" sz="1600" b="1" dirty="0">
                          <a:effectLst/>
                        </a:rPr>
                        <a:t>ελλιπή αντίληψη της κεντρικής μαθηματικής ιδέας του μαθηματικού έργο</a:t>
                      </a:r>
                      <a:r>
                        <a:rPr lang="el-GR" sz="1600" dirty="0">
                          <a:effectLst/>
                        </a:rPr>
                        <a:t>υ. Η </a:t>
                      </a:r>
                      <a:r>
                        <a:rPr lang="el-GR" sz="1600" b="1" dirty="0">
                          <a:effectLst/>
                        </a:rPr>
                        <a:t>αιτιολόγηση </a:t>
                      </a:r>
                      <a:r>
                        <a:rPr lang="el-GR" sz="1600" dirty="0">
                          <a:effectLst/>
                        </a:rPr>
                        <a:t>κρίνεται ανεπαρκής, προβληματική και ασαφής.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1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>
                          <a:effectLst/>
                        </a:rPr>
                        <a:t>1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600" dirty="0">
                          <a:effectLst/>
                        </a:rPr>
                        <a:t>Ελάχιστη έως μηδενική πρόοδος στην επίτευξη του μαθηματικού έργου. Οι μαθητές φαίνεται να αγνοούν την κεντρική μαθηματική ιδέα του μαθηματικού έργου, ενώ αδυνατούν να αιτιολογήσουν τις επιλογές τους.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084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B351-E02E-4CE5-B690-945D72858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0780"/>
            <a:ext cx="7200800" cy="1430028"/>
          </a:xfrm>
        </p:spPr>
        <p:txBody>
          <a:bodyPr>
            <a:noAutofit/>
          </a:bodyPr>
          <a:lstStyle/>
          <a:p>
            <a:r>
              <a:rPr lang="el-GR" sz="2800" b="1" dirty="0"/>
              <a:t>Κλίμακα αξιολόγησης 2 </a:t>
            </a:r>
            <a:r>
              <a:rPr lang="el-GR" sz="2800" dirty="0"/>
              <a:t>(</a:t>
            </a:r>
            <a:r>
              <a:rPr lang="en-US" sz="2800" dirty="0"/>
              <a:t>Wu &amp; Adams</a:t>
            </a:r>
            <a:r>
              <a:rPr lang="el-GR" sz="2800" dirty="0"/>
              <a:t>, </a:t>
            </a:r>
            <a:r>
              <a:rPr lang="en-US" sz="2800" dirty="0"/>
              <a:t>2006)</a:t>
            </a:r>
            <a:br>
              <a:rPr lang="el-GR" sz="2800" dirty="0"/>
            </a:br>
            <a:r>
              <a:rPr lang="el-GR" sz="2800" dirty="0"/>
              <a:t>(</a:t>
            </a:r>
            <a:r>
              <a:rPr lang="el-GR" sz="2800" i="1" dirty="0">
                <a:solidFill>
                  <a:srgbClr val="00B050"/>
                </a:solidFill>
              </a:rPr>
              <a:t>έμφαση στην κατανόηση της διατύπωσης/πλαισίου του προβλήματος</a:t>
            </a:r>
            <a:r>
              <a:rPr lang="el-GR" sz="2800" dirty="0"/>
              <a:t>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5CF33-6C87-49BB-9042-28AC65483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2348880"/>
            <a:ext cx="8507288" cy="4509120"/>
          </a:xfrm>
        </p:spPr>
        <p:txBody>
          <a:bodyPr>
            <a:noAutofit/>
          </a:bodyPr>
          <a:lstStyle/>
          <a:p>
            <a:r>
              <a:rPr lang="el-GR" sz="2400" dirty="0"/>
              <a:t>Μια μελέτη σχετικά με τις απαντήσεις των μαθητών κατά την επίλυση προβλημάτων έδειξε ότι η αποτυχία των μαθητών να βρουν τις σωστές απαντήσεις δεν οφείλεται αποκλειστικά και μόνο στην αδυναμία τους να ακολουθήσουν μια στρατηγική. </a:t>
            </a:r>
          </a:p>
          <a:p>
            <a:r>
              <a:rPr lang="el-GR" sz="2400" dirty="0"/>
              <a:t>Τις περισσότερες φορές, η αποτυχία προκλήθηκε από τη μη κατανόηση της διατύπωσης του προβλήματος ή από κάποια διαδικαστικά λάθη που έκαναν οι μαθητές.</a:t>
            </a:r>
            <a:endParaRPr lang="en-US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/>
              <a:t>Οπότε οι ερευνητές προτείνουν τις εξής διαστάσεις αξιολόγησης της επίδοσης μαθητών κατά τη διαδικασία ΕΠ.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0361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/>
              <a:t>Κλίμακα αξιολόγησης 2</a:t>
            </a:r>
            <a:br>
              <a:rPr lang="el-GR" sz="3200" b="1" dirty="0"/>
            </a:br>
            <a:r>
              <a:rPr lang="el-GR" sz="3200" dirty="0"/>
              <a:t>(έμφαση στην κατανόηση της διατύπωσης/πλαισίου του προβλήματος)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Έμφαση της ΕΠ ως πολυδιάστατης δραστηριότητας</a:t>
            </a:r>
          </a:p>
          <a:p>
            <a:pPr lvl="1"/>
            <a:r>
              <a:rPr lang="el-GR" dirty="0"/>
              <a:t>Κατανόηση όλων των πληροφοριών που δίνονται στη διατύπωση του προβλήματος </a:t>
            </a:r>
            <a:r>
              <a:rPr lang="el-GR" dirty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reading)</a:t>
            </a:r>
          </a:p>
          <a:p>
            <a:pPr lvl="1"/>
            <a:r>
              <a:rPr lang="el-GR" dirty="0"/>
              <a:t>Κατανόηση  και ανάπτυξη συνδέσεων με το πλαίσιο του προβλήματος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(sense making)</a:t>
            </a:r>
            <a:r>
              <a:rPr lang="el-GR" dirty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l-GR" dirty="0"/>
              <a:t>Κατανόηση των μαθηματικών εννοιών, ανάπτυξη μεθόδων </a:t>
            </a:r>
            <a:r>
              <a:rPr lang="el-GR" dirty="0" err="1"/>
              <a:t>μαθηματικοποίησης</a:t>
            </a:r>
            <a:r>
              <a:rPr lang="el-GR" dirty="0"/>
              <a:t> και επιχειρηματολογίας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(concept)</a:t>
            </a:r>
            <a:r>
              <a:rPr lang="el-GR" dirty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l-GR" dirty="0"/>
              <a:t>Ανάπτυξη τυπικών υπολογιστικών δεξιοτήτων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(computations)</a:t>
            </a:r>
            <a:r>
              <a:rPr lang="el-GR" dirty="0">
                <a:solidFill>
                  <a:srgbClr val="7030A0"/>
                </a:solidFill>
              </a:rPr>
              <a:t> 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82B4B-5621-4361-970E-E9C07939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354162"/>
          </a:xfrm>
        </p:spPr>
        <p:txBody>
          <a:bodyPr>
            <a:normAutofit/>
          </a:bodyPr>
          <a:lstStyle/>
          <a:p>
            <a:r>
              <a:rPr lang="el-GR" sz="3200" dirty="0"/>
              <a:t>Διαγραμματική απεικόνιση του προφίλ  4 μαθητών σε διαδικασίες ΕΠ 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E175C1-6DB5-4B97-BBF7-690502A4C6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440356"/>
            <a:ext cx="500062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5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</a:t>
            </a:r>
            <a:r>
              <a:rPr lang="el-GR" sz="3200" b="1" dirty="0" err="1"/>
              <a:t>ξέλιξη</a:t>
            </a:r>
            <a:r>
              <a:rPr lang="el-GR" sz="3200" b="1" dirty="0"/>
              <a:t>/τροποποίηση της κλίμακας αξιολόγησης ή κλίμακα αξιολόγησης 2+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/>
              <a:t>Έμφαση της ΕΠ ως πολυδιάστατης δραστηριότητας</a:t>
            </a:r>
          </a:p>
          <a:p>
            <a:pPr marL="0" indent="0">
              <a:buNone/>
            </a:pPr>
            <a:endParaRPr lang="el-GR" dirty="0"/>
          </a:p>
          <a:p>
            <a:pPr lvl="0"/>
            <a:r>
              <a:rPr lang="el-GR" dirty="0"/>
              <a:t>Κατανόηση όλων των πληροφοριών που δίνονται στη διατύπωση του προβλήματος </a:t>
            </a:r>
            <a:r>
              <a:rPr lang="el-GR" dirty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reading</a:t>
            </a:r>
            <a:r>
              <a:rPr lang="el-GR" dirty="0">
                <a:solidFill>
                  <a:srgbClr val="7030A0"/>
                </a:solidFill>
              </a:rPr>
              <a:t>) </a:t>
            </a:r>
            <a:r>
              <a:rPr lang="el-GR" i="1" dirty="0"/>
              <a:t>δηλ. </a:t>
            </a:r>
            <a:r>
              <a:rPr lang="el-GR" sz="3100" dirty="0">
                <a:solidFill>
                  <a:srgbClr val="7030A0"/>
                </a:solidFill>
              </a:rPr>
              <a:t>από τη λύση του φαίνεται ότι έχει διαβάσει τις πληροφορίες/τα δεδομένα του προβλήματος</a:t>
            </a:r>
            <a:r>
              <a:rPr lang="el-GR" i="1" dirty="0"/>
              <a:t>.</a:t>
            </a:r>
            <a:endParaRPr lang="el-GR" dirty="0"/>
          </a:p>
          <a:p>
            <a:pPr lvl="0"/>
            <a:r>
              <a:rPr lang="el-GR" dirty="0"/>
              <a:t>Ανάπτυξη συνδέσεων με το πλαίσιο του προβλήματος, έχει κατανοήσει το τι συμβαίνει στο πρόβλημα (</a:t>
            </a:r>
            <a:r>
              <a:rPr lang="en-US" sz="3100" dirty="0">
                <a:solidFill>
                  <a:srgbClr val="7030A0"/>
                </a:solidFill>
              </a:rPr>
              <a:t>sense making</a:t>
            </a:r>
            <a:r>
              <a:rPr lang="el-GR" dirty="0"/>
              <a:t>).</a:t>
            </a:r>
          </a:p>
          <a:p>
            <a:pPr marL="0" indent="0">
              <a:buNone/>
            </a:pPr>
            <a:endParaRPr lang="el-GR" dirty="0"/>
          </a:p>
          <a:p>
            <a:pPr lvl="0"/>
            <a:r>
              <a:rPr lang="el-GR" dirty="0"/>
              <a:t>Αναγνώριση και μαθηματική διαχείριση </a:t>
            </a:r>
            <a:r>
              <a:rPr lang="el-GR" i="1" dirty="0"/>
              <a:t>της </a:t>
            </a:r>
            <a:r>
              <a:rPr lang="el-GR" b="1" i="1" dirty="0">
                <a:solidFill>
                  <a:srgbClr val="7030A0"/>
                </a:solidFill>
              </a:rPr>
              <a:t>κεντρικής μαθηματικής έννοιας</a:t>
            </a:r>
            <a:r>
              <a:rPr lang="el-GR" dirty="0">
                <a:solidFill>
                  <a:srgbClr val="7030A0"/>
                </a:solidFill>
              </a:rPr>
              <a:t> (</a:t>
            </a:r>
            <a:r>
              <a:rPr lang="en-US" dirty="0">
                <a:solidFill>
                  <a:srgbClr val="7030A0"/>
                </a:solidFill>
              </a:rPr>
              <a:t>key concept</a:t>
            </a:r>
            <a:r>
              <a:rPr lang="el-GR" dirty="0">
                <a:solidFill>
                  <a:srgbClr val="7030A0"/>
                </a:solidFill>
              </a:rPr>
              <a:t>)</a:t>
            </a:r>
          </a:p>
          <a:p>
            <a:pPr lvl="0"/>
            <a:r>
              <a:rPr lang="el-GR" dirty="0"/>
              <a:t>Ανάπτυξη μεθόδων </a:t>
            </a:r>
            <a:r>
              <a:rPr lang="el-GR" dirty="0" err="1"/>
              <a:t>μαθηματικοποίησης</a:t>
            </a:r>
            <a:r>
              <a:rPr lang="el-GR" dirty="0"/>
              <a:t>/</a:t>
            </a:r>
            <a:r>
              <a:rPr lang="el-GR" dirty="0" err="1"/>
              <a:t>μοντελοποίησης</a:t>
            </a:r>
            <a:r>
              <a:rPr lang="el-GR" dirty="0"/>
              <a:t> </a:t>
            </a:r>
            <a:r>
              <a:rPr lang="el-GR" dirty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modelling</a:t>
            </a:r>
            <a:r>
              <a:rPr lang="el-GR" dirty="0">
                <a:solidFill>
                  <a:srgbClr val="7030A0"/>
                </a:solidFill>
              </a:rPr>
              <a:t>)</a:t>
            </a:r>
          </a:p>
          <a:p>
            <a:pPr lvl="0"/>
            <a:r>
              <a:rPr lang="el-GR" dirty="0"/>
              <a:t>Ανάπτυξη τυπικών υπολογιστικών δεξιοτήτων </a:t>
            </a:r>
            <a:r>
              <a:rPr lang="el-GR" dirty="0">
                <a:solidFill>
                  <a:srgbClr val="7030A0"/>
                </a:solidFill>
              </a:rPr>
              <a:t>(</a:t>
            </a:r>
            <a:r>
              <a:rPr lang="en-US" dirty="0">
                <a:solidFill>
                  <a:srgbClr val="7030A0"/>
                </a:solidFill>
              </a:rPr>
              <a:t>computations</a:t>
            </a:r>
            <a:r>
              <a:rPr lang="el-GR" dirty="0">
                <a:solidFill>
                  <a:srgbClr val="7030A0"/>
                </a:solidFill>
              </a:rPr>
              <a:t>)</a:t>
            </a:r>
          </a:p>
          <a:p>
            <a:pPr marL="0" lvl="0" indent="0">
              <a:buNone/>
            </a:pPr>
            <a:endParaRPr lang="el-G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l-GR" i="1" dirty="0">
                <a:solidFill>
                  <a:srgbClr val="00B050"/>
                </a:solidFill>
              </a:rPr>
              <a:t>Διαβάθμιση απαντήσεων σε αυτές τις διαστάσεις:</a:t>
            </a:r>
          </a:p>
          <a:p>
            <a:r>
              <a:rPr lang="el-GR" b="1" i="1" dirty="0">
                <a:solidFill>
                  <a:srgbClr val="00B050"/>
                </a:solidFill>
              </a:rPr>
              <a:t>1=πλήρης-– 0.5. μερική- 0 ελλιπής </a:t>
            </a:r>
            <a:endParaRPr lang="el-GR" i="1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el-GR" i="1" dirty="0">
              <a:solidFill>
                <a:srgbClr val="00B05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4224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9</a:t>
            </a:r>
            <a:r>
              <a:rPr lang="el-GR" baseline="30000" dirty="0"/>
              <a:t>η</a:t>
            </a:r>
            <a:r>
              <a:rPr lang="el-GR" dirty="0"/>
              <a:t> εργασία στην τάξη: Αξιολόγηση της λύσης μαθητή </a:t>
            </a:r>
          </a:p>
        </p:txBody>
      </p:sp>
    </p:spTree>
    <p:extLst>
      <p:ext uri="{BB962C8B-B14F-4D97-AF65-F5344CB8AC3E}">
        <p14:creationId xmlns:p14="http://schemas.microsoft.com/office/powerpoint/2010/main" val="157422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92" y="260648"/>
            <a:ext cx="8405447" cy="604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01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332656"/>
            <a:ext cx="6624736" cy="5112568"/>
          </a:xfrm>
          <a:prstGeom prst="rect">
            <a:avLst/>
          </a:prstGeom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5589240"/>
            <a:ext cx="7632848" cy="820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Τι λάθη αναγνωρίζετε στην λύση του μαθητή;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Τι βαθμό θα του δίνατε με Άριστα το 10</a:t>
            </a:r>
            <a:r>
              <a:rPr lang="el-GR">
                <a:solidFill>
                  <a:srgbClr val="00B050"/>
                </a:solidFill>
              </a:rPr>
              <a:t>; Αιτιολογείστε.</a:t>
            </a:r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6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Συζήτηση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Ποια στοιχεία της γνώσης των μαθητών αξιολογείτε όταν </a:t>
            </a:r>
            <a:r>
              <a:rPr lang="el-GR"/>
              <a:t>τους δίνετ </a:t>
            </a:r>
            <a:r>
              <a:rPr lang="el-GR" dirty="0"/>
              <a:t>να λύσουν ένα πρόβλημα;</a:t>
            </a:r>
          </a:p>
        </p:txBody>
      </p:sp>
    </p:spTree>
    <p:extLst>
      <p:ext uri="{BB962C8B-B14F-4D97-AF65-F5344CB8AC3E}">
        <p14:creationId xmlns:p14="http://schemas.microsoft.com/office/powerpoint/2010/main" val="1317612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2DC1-9FF8-4FD7-92F6-0B93DD128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el-GR" dirty="0"/>
              <a:t>Βιβλιογραφία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03F41-AF19-466E-872D-967BC346E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784976" cy="5165724"/>
          </a:xfrm>
        </p:spPr>
        <p:txBody>
          <a:bodyPr>
            <a:normAutofit fontScale="92500"/>
          </a:bodyPr>
          <a:lstStyle/>
          <a:p>
            <a:r>
              <a:rPr lang="el-GR" sz="2400" dirty="0" err="1"/>
              <a:t>Κασσωτάκης</a:t>
            </a:r>
            <a:r>
              <a:rPr lang="el-GR" sz="2400" dirty="0"/>
              <a:t>, Μ. (2010). Η Αξιολόγηση της επιδόσεως των μαθητών. Μέσα, μέθοδοι, προβλήματα, προοπτικές. Αθήνα: </a:t>
            </a:r>
            <a:r>
              <a:rPr lang="el-GR" sz="2400" dirty="0" err="1"/>
              <a:t>Εκδ</a:t>
            </a:r>
            <a:r>
              <a:rPr lang="el-GR" sz="2400" dirty="0"/>
              <a:t>. Γρηγόρη.</a:t>
            </a:r>
          </a:p>
          <a:p>
            <a:r>
              <a:rPr lang="en-US" sz="2400" dirty="0"/>
              <a:t>Burkhardt, H., &amp; Swan, M. (2012). Designing assessment of performance in mathematics. </a:t>
            </a:r>
            <a:r>
              <a:rPr lang="en-US" sz="2400" i="1" dirty="0"/>
              <a:t>Educational Designer: Journal of the International Society for Design and Development in Education</a:t>
            </a:r>
            <a:r>
              <a:rPr lang="en-US" sz="2400" dirty="0"/>
              <a:t>, </a:t>
            </a:r>
            <a:r>
              <a:rPr lang="en-US" sz="2400" i="1" dirty="0"/>
              <a:t>1</a:t>
            </a:r>
            <a:r>
              <a:rPr lang="en-US" sz="2400" dirty="0"/>
              <a:t>.</a:t>
            </a:r>
            <a:endParaRPr lang="el-GR" sz="2400" dirty="0"/>
          </a:p>
          <a:p>
            <a:r>
              <a:rPr lang="en-US" sz="2400" dirty="0"/>
              <a:t>Morgan, C. (2000). Better assessment in mathematics education? A social</a:t>
            </a:r>
            <a:r>
              <a:rPr lang="el-GR" sz="2400" dirty="0"/>
              <a:t> </a:t>
            </a:r>
            <a:r>
              <a:rPr lang="en-US" sz="2400" dirty="0"/>
              <a:t>perspective. In J. </a:t>
            </a:r>
            <a:r>
              <a:rPr lang="en-US" sz="2400" dirty="0" err="1"/>
              <a:t>Boaler</a:t>
            </a:r>
            <a:r>
              <a:rPr lang="en-US" sz="2400" dirty="0"/>
              <a:t> (Ed.) Multiple Perspectives on Mathematics Teaching and</a:t>
            </a:r>
            <a:r>
              <a:rPr lang="el-GR" sz="2400" dirty="0"/>
              <a:t> </a:t>
            </a:r>
            <a:r>
              <a:rPr lang="en-US" sz="2400" dirty="0"/>
              <a:t>Learning, Westport, CT: </a:t>
            </a:r>
            <a:r>
              <a:rPr lang="en-US" sz="2400" dirty="0" err="1"/>
              <a:t>Ablex</a:t>
            </a:r>
            <a:r>
              <a:rPr lang="en-US" sz="2400" dirty="0"/>
              <a:t>.</a:t>
            </a:r>
            <a:endParaRPr lang="el-GR" sz="2400" dirty="0"/>
          </a:p>
          <a:p>
            <a:r>
              <a:rPr lang="en-US" sz="2400" dirty="0"/>
              <a:t>Smith, M. E. (2004). Practices in Transition: A Case Study of Classroom Assessment. In T. A. Romberg (Ed.), Standards-Based Mathematics Assessment in Middle School. Teachers College Press. </a:t>
            </a:r>
            <a:endParaRPr lang="el-GR" sz="2400" dirty="0"/>
          </a:p>
          <a:p>
            <a:r>
              <a:rPr lang="en-US" sz="2400" dirty="0"/>
              <a:t>Wu, M., &amp; Adams, R. (2006). Modelling mathematics problem solving item responses using a multidimensional IRT model. </a:t>
            </a:r>
            <a:r>
              <a:rPr lang="en-US" sz="2400" i="1" dirty="0"/>
              <a:t>Mathematics education research journal</a:t>
            </a:r>
            <a:r>
              <a:rPr lang="en-US" sz="2400" dirty="0"/>
              <a:t>, </a:t>
            </a:r>
            <a:r>
              <a:rPr lang="en-US" sz="2400" i="1" dirty="0"/>
              <a:t>18</a:t>
            </a:r>
            <a:r>
              <a:rPr lang="en-US" sz="2400" dirty="0"/>
              <a:t>(2), 93-113.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643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Αξιολόγηση της μαθηματικής λύσης  ενός προβλήματος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5251722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l-GR" dirty="0"/>
              <a:t>Η κατανόηση των πληροφοριών που δίνονται στο πρόβλημα (πραγματικό πλαίσιο)</a:t>
            </a:r>
          </a:p>
          <a:p>
            <a:pPr lvl="1"/>
            <a:r>
              <a:rPr lang="en-US" dirty="0"/>
              <a:t>H </a:t>
            </a:r>
            <a:r>
              <a:rPr lang="el-GR" dirty="0"/>
              <a:t>κατανόηση της κεντρικής μαθηματικής έννοιας και η διαχείρισή της</a:t>
            </a:r>
          </a:p>
          <a:p>
            <a:pPr lvl="1"/>
            <a:r>
              <a:rPr lang="el-GR" dirty="0"/>
              <a:t>Η πληρότητα της αιτιολόγησης/λύσης του προβλήματος </a:t>
            </a:r>
          </a:p>
          <a:p>
            <a:pPr lvl="1"/>
            <a:r>
              <a:rPr lang="el-GR" dirty="0"/>
              <a:t>Την ανάπτυξη στρατηγικών </a:t>
            </a:r>
            <a:r>
              <a:rPr lang="el-GR" dirty="0" err="1"/>
              <a:t>μοντελοποίησης</a:t>
            </a:r>
            <a:endParaRPr lang="el-GR" dirty="0"/>
          </a:p>
          <a:p>
            <a:pPr lvl="1"/>
            <a:r>
              <a:rPr lang="el-GR" dirty="0"/>
              <a:t>Η ακρίβεια στη μαθηματική έκφραση</a:t>
            </a:r>
          </a:p>
          <a:p>
            <a:pPr lvl="1"/>
            <a:r>
              <a:rPr lang="el-GR" dirty="0"/>
              <a:t>η δημιουργικότητά  και η πρωτοτυπία των στρατηγικών που αναπτύσσει </a:t>
            </a:r>
            <a:endParaRPr lang="en-US" dirty="0"/>
          </a:p>
          <a:p>
            <a:pPr lvl="1"/>
            <a:r>
              <a:rPr lang="el-GR" dirty="0"/>
              <a:t>Η παρατηρητικότητα </a:t>
            </a:r>
          </a:p>
          <a:p>
            <a:pPr lvl="1"/>
            <a:r>
              <a:rPr lang="el-GR" dirty="0"/>
              <a:t>η προσπάθεια που καταβάλλει</a:t>
            </a:r>
          </a:p>
          <a:p>
            <a:pPr lvl="1"/>
            <a:r>
              <a:rPr lang="el-GR" dirty="0"/>
              <a:t>πρωτοβουλίες που αναπτύσσει</a:t>
            </a:r>
          </a:p>
          <a:p>
            <a:pPr marL="457200" lvl="1" indent="0">
              <a:buNone/>
            </a:pPr>
            <a:r>
              <a:rPr lang="el-GR" dirty="0"/>
              <a:t>[...]</a:t>
            </a:r>
          </a:p>
          <a:p>
            <a:pPr lvl="1"/>
            <a:endParaRPr lang="el-GR" dirty="0"/>
          </a:p>
          <a:p>
            <a:pPr marL="457200" lvl="1" indent="0">
              <a:buNone/>
            </a:pPr>
            <a:endParaRPr lang="el-GR" dirty="0"/>
          </a:p>
          <a:p>
            <a:pPr marL="457200" lvl="1" indent="0">
              <a:buNone/>
            </a:pPr>
            <a:r>
              <a:rPr lang="el-GR" sz="3100" dirty="0">
                <a:solidFill>
                  <a:srgbClr val="7030A0"/>
                </a:solidFill>
              </a:rPr>
              <a:t>αποτελούν πηγές πληροφορίας για την αξιολόγησή της λύσης ενός μαθητή.</a:t>
            </a:r>
          </a:p>
          <a:p>
            <a:pPr marL="457200" lvl="1" indent="0">
              <a:buNone/>
            </a:pPr>
            <a:endParaRPr lang="el-GR" sz="3100" dirty="0"/>
          </a:p>
          <a:p>
            <a:pPr marL="457200" lvl="1" indent="0">
              <a:buNone/>
            </a:pP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0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Μαθηματικός συλλογισμός &amp; Επίλυση προβλήματος</a:t>
            </a: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92414"/>
            <a:ext cx="8229600" cy="374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21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Αξιολόγηση επίλυσης προβλήματος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Σε διαφορετικά πλαίσιο</a:t>
            </a:r>
          </a:p>
        </p:txBody>
      </p:sp>
    </p:spTree>
    <p:extLst>
      <p:ext uri="{BB962C8B-B14F-4D97-AF65-F5344CB8AC3E}">
        <p14:creationId xmlns:p14="http://schemas.microsoft.com/office/powerpoint/2010/main" val="127817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72B21-1069-422B-B2D5-A9AC3AE8C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7030A0"/>
                </a:solidFill>
              </a:rPr>
              <a:t>Επίπεδα αξιολόγησης του </a:t>
            </a:r>
            <a:r>
              <a:rPr lang="en-US" dirty="0">
                <a:solidFill>
                  <a:srgbClr val="7030A0"/>
                </a:solidFill>
              </a:rPr>
              <a:t>PISA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2B39A-9096-4356-8B3D-D0128AE4C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21088"/>
          </a:xfrm>
        </p:spPr>
        <p:txBody>
          <a:bodyPr>
            <a:normAutofit fontScale="85000" lnSpcReduction="10000"/>
          </a:bodyPr>
          <a:lstStyle/>
          <a:p>
            <a:r>
              <a:rPr lang="el-GR" sz="2600" dirty="0"/>
              <a:t>ΕΠΙΠΕΔΟ 1: Οι μαθητές που αξιολογούνται στο επίπεδο 1 περιορίζονται στην επίλυση πολύ απλών προβλημάτων που δεν απαιτούν πολλές αιτιολογήσεις</a:t>
            </a:r>
          </a:p>
          <a:p>
            <a:r>
              <a:rPr lang="el-GR" sz="2600" dirty="0"/>
              <a:t>ΕΠΙΠΕΔΟ 2: Οι μαθητές μπορούν να χρησιμοποιούν αιτιολογικές και αναλυτικές προσεγγίσεις για να λύσουν προβλήματα που απαιτούν ικανότητες λήψης απόφασης.</a:t>
            </a:r>
            <a:r>
              <a:rPr lang="en-US" sz="2600" dirty="0"/>
              <a:t> </a:t>
            </a:r>
            <a:r>
              <a:rPr lang="el-GR" sz="2600" dirty="0"/>
              <a:t>Είναι σε θέση να δώσουν επαγωγικούς και παραγωγικούς τρόπους αιτιολόγησης αλλά και να συγκρίνουν εναλλακτικές πιθανές περιπτώσεις.</a:t>
            </a:r>
            <a:endParaRPr lang="en-US" sz="2600" dirty="0"/>
          </a:p>
          <a:p>
            <a:r>
              <a:rPr lang="el-GR" sz="2600" dirty="0"/>
              <a:t>ΕΠΙΠΕΔΟ 3:  Είναι ικανοί να αναλύσουν σωστά τις καταστάσεις του προβλήματος, να πάρουν αποφάσεις, να φτιάξουν τις δικές τους αναπαραστάσεις ώστε να λύσουν το πρόβλημα. Λαμβάνουν υπ’ </a:t>
            </a:r>
            <a:r>
              <a:rPr lang="el-GR" sz="2600" dirty="0" err="1"/>
              <a:t>όψιν</a:t>
            </a:r>
            <a:r>
              <a:rPr lang="el-GR" sz="2600" dirty="0"/>
              <a:t> τους όλους τους περιορισμούς του προβλήματος. Μπορούν να διαχειριστούν απαιτητικά προβλήματα. </a:t>
            </a:r>
          </a:p>
          <a:p>
            <a:endParaRPr lang="el-GR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866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B5D69-8295-4238-ABC7-0DC30575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  <a:r>
              <a:rPr lang="el-GR" dirty="0"/>
              <a:t>Αξιολόγηση απαντήσεων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848A8-864F-43CD-8D33-3DE30F6A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Σωστή</a:t>
            </a:r>
          </a:p>
          <a:p>
            <a:r>
              <a:rPr lang="el-GR" dirty="0"/>
              <a:t>Μερικώς σωστή (σε κάποιες περιπτώσεις)</a:t>
            </a:r>
          </a:p>
          <a:p>
            <a:r>
              <a:rPr lang="el-GR" dirty="0"/>
              <a:t>Λάθος</a:t>
            </a:r>
          </a:p>
          <a:p>
            <a:endParaRPr lang="el-GR" dirty="0"/>
          </a:p>
          <a:p>
            <a:r>
              <a:rPr lang="el-GR" dirty="0"/>
              <a:t>Επίσης, υπάρχουν κωδικοί ανάλογα με τις απαιτήσεις του προβλήματος.</a:t>
            </a:r>
          </a:p>
          <a:p>
            <a:pPr marL="457200" lvl="1" indent="0">
              <a:buNone/>
            </a:pPr>
            <a:r>
              <a:rPr lang="el-GR" dirty="0"/>
              <a:t>Κωδικός 3: Σωστή τεκμηρίωση σε ένα απαιτητικό πρόβλημα.</a:t>
            </a:r>
          </a:p>
          <a:p>
            <a:pPr marL="457200" lvl="1" indent="0">
              <a:buNone/>
            </a:pPr>
            <a:r>
              <a:rPr lang="el-GR" dirty="0"/>
              <a:t>Κωδικός 2: Σωστή απάντηση</a:t>
            </a:r>
          </a:p>
          <a:p>
            <a:pPr marL="457200" lvl="1" indent="0">
              <a:buNone/>
            </a:pPr>
            <a:r>
              <a:rPr lang="el-GR" dirty="0"/>
              <a:t>Κωδικός 1: μερικώς σωστή</a:t>
            </a:r>
          </a:p>
          <a:p>
            <a:pPr marL="457200" lvl="1" indent="0">
              <a:buNone/>
            </a:pPr>
            <a:r>
              <a:rPr lang="el-GR" dirty="0"/>
              <a:t>Κωδικός 0: Λάθος</a:t>
            </a:r>
          </a:p>
          <a:p>
            <a:pPr marL="457200" lvl="1" indent="0">
              <a:buNone/>
            </a:pPr>
            <a:r>
              <a:rPr lang="el-GR" dirty="0"/>
              <a:t>Κωδικός 8: υπολογιστικά λάθη.</a:t>
            </a:r>
          </a:p>
          <a:p>
            <a:pPr marL="457200" lvl="1" indent="0">
              <a:buNone/>
            </a:pPr>
            <a:r>
              <a:rPr lang="el-GR" dirty="0"/>
              <a:t>Κωδικός 9: μη απάντηση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8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96BD5-0A88-4A69-8151-379B4949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" y="274638"/>
            <a:ext cx="4906888" cy="1138138"/>
          </a:xfrm>
        </p:spPr>
        <p:txBody>
          <a:bodyPr>
            <a:normAutofit/>
          </a:bodyPr>
          <a:lstStyle/>
          <a:p>
            <a:r>
              <a:rPr lang="el-GR" dirty="0"/>
              <a:t>Παράδειγμα  </a:t>
            </a:r>
            <a:endParaRPr lang="en-US" sz="36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D83153-F9D4-4171-BA63-0CA247287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843707"/>
            <a:ext cx="4032448" cy="5681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E32EE9-B436-4A43-8154-1A28E6202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84784"/>
            <a:ext cx="4752528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9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Προτάσεις για κλίμακες αξιολόγησης</a:t>
            </a:r>
          </a:p>
        </p:txBody>
      </p:sp>
    </p:spTree>
    <p:extLst>
      <p:ext uri="{BB962C8B-B14F-4D97-AF65-F5344CB8AC3E}">
        <p14:creationId xmlns:p14="http://schemas.microsoft.com/office/powerpoint/2010/main" val="368700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5735</TotalTime>
  <Words>1152</Words>
  <Application>Microsoft Office PowerPoint</Application>
  <PresentationFormat>Προβολή στην οθόνη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Διδασκαλία και μάθηση των Μαθηματικών  με διαδικασίες επίλυσης προβλημάτων</vt:lpstr>
      <vt:lpstr>Συζήτηση</vt:lpstr>
      <vt:lpstr>Αξιολόγηση της μαθηματικής λύσης  ενός προβλήματος</vt:lpstr>
      <vt:lpstr>Μαθηματικός συλλογισμός &amp; Επίλυση προβλήματος</vt:lpstr>
      <vt:lpstr>Παρουσίαση του PowerPoint</vt:lpstr>
      <vt:lpstr>Επίπεδα αξιολόγησης του PISA</vt:lpstr>
      <vt:lpstr> Αξιολόγηση απαντήσεων</vt:lpstr>
      <vt:lpstr>Παράδειγμα  </vt:lpstr>
      <vt:lpstr>Παρουσίαση του PowerPoint</vt:lpstr>
      <vt:lpstr>Αρχές αξιολόγησης ΕΠ  (Burkhardt &amp; Swan, 2012). </vt:lpstr>
      <vt:lpstr>Αξόνες αξιολόγησης μαθητή σε δραστηριότητες ΕΠ (Burkhardt &amp; Swan, 2012). </vt:lpstr>
      <vt:lpstr>Κλίμακα αξιολόγησης  1 (έμφαση στην επίτευξη του στόχου), Mathematics in Context (Smith, 2004)</vt:lpstr>
      <vt:lpstr>Κλίμακα αξιολόγησης 2 (Wu &amp; Adams, 2006) (έμφαση στην κατανόηση της διατύπωσης/πλαισίου του προβλήματος)</vt:lpstr>
      <vt:lpstr>Κλίμακα αξιολόγησης 2 (έμφαση στην κατανόηση της διατύπωσης/πλαισίου του προβλήματος)</vt:lpstr>
      <vt:lpstr>Διαγραμματική απεικόνιση του προφίλ  4 μαθητών σε διαδικασίες ΕΠ </vt:lpstr>
      <vt:lpstr>Eξέλιξη/τροποποίηση της κλίμακας αξιολόγησης ή κλίμακα αξιολόγησης 2+</vt:lpstr>
      <vt:lpstr>Παρουσίαση του PowerPoint</vt:lpstr>
      <vt:lpstr>Παρουσίαση του PowerPoint</vt:lpstr>
      <vt:lpstr>Παρουσίαση του PowerPoint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Chrissavgi Triantafillou</cp:lastModifiedBy>
  <cp:revision>674</cp:revision>
  <dcterms:created xsi:type="dcterms:W3CDTF">2016-12-02T10:45:38Z</dcterms:created>
  <dcterms:modified xsi:type="dcterms:W3CDTF">2024-05-14T06:14:32Z</dcterms:modified>
</cp:coreProperties>
</file>