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572" r:id="rId3"/>
    <p:sldId id="595" r:id="rId4"/>
    <p:sldId id="606" r:id="rId5"/>
    <p:sldId id="598" r:id="rId6"/>
    <p:sldId id="568" r:id="rId7"/>
    <p:sldId id="577" r:id="rId8"/>
    <p:sldId id="622" r:id="rId9"/>
    <p:sldId id="607" r:id="rId10"/>
    <p:sldId id="623" r:id="rId11"/>
    <p:sldId id="624" r:id="rId12"/>
    <p:sldId id="625" r:id="rId13"/>
    <p:sldId id="608" r:id="rId14"/>
    <p:sldId id="604" r:id="rId15"/>
    <p:sldId id="602" r:id="rId16"/>
    <p:sldId id="589" r:id="rId17"/>
    <p:sldId id="610" r:id="rId18"/>
    <p:sldId id="612" r:id="rId19"/>
    <p:sldId id="597" r:id="rId20"/>
    <p:sldId id="619" r:id="rId21"/>
    <p:sldId id="620" r:id="rId22"/>
    <p:sldId id="621" r:id="rId23"/>
    <p:sldId id="600" r:id="rId24"/>
    <p:sldId id="611" r:id="rId25"/>
    <p:sldId id="5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0920" autoAdjust="0"/>
  </p:normalViewPr>
  <p:slideViewPr>
    <p:cSldViewPr>
      <p:cViewPr varScale="1">
        <p:scale>
          <a:sx n="82" d="100"/>
          <a:sy n="82" d="100"/>
        </p:scale>
        <p:origin x="150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15DE98-67C1-4B26-A280-ABDB793E853A}" type="datetimeFigureOut">
              <a:rPr lang="el-GR" smtClean="0"/>
              <a:pPr/>
              <a:t>25/5/2025</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98DB8E-8E88-4153-900B-AAC8CBE9319E}" type="slidenum">
              <a:rPr lang="el-GR" smtClean="0"/>
              <a:pPr/>
              <a:t>‹#›</a:t>
            </a:fld>
            <a:endParaRPr lang="el-GR"/>
          </a:p>
        </p:txBody>
      </p:sp>
    </p:spTree>
    <p:extLst>
      <p:ext uri="{BB962C8B-B14F-4D97-AF65-F5344CB8AC3E}">
        <p14:creationId xmlns:p14="http://schemas.microsoft.com/office/powerpoint/2010/main" val="1768786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82DF4-CAD2-7A4D-8A5D-9E2862810594}" type="datetimeFigureOut">
              <a:rPr lang="en-US" smtClean="0"/>
              <a:pPr/>
              <a:t>5/25/2025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71B65-F0CE-094F-A75B-68E5B9CE89DD}" type="slidenum">
              <a:rPr lang="en-US" smtClean="0"/>
              <a:pPr/>
              <a:t>‹#›</a:t>
            </a:fld>
            <a:endParaRPr lang="en-US"/>
          </a:p>
        </p:txBody>
      </p:sp>
    </p:spTree>
    <p:extLst>
      <p:ext uri="{BB962C8B-B14F-4D97-AF65-F5344CB8AC3E}">
        <p14:creationId xmlns:p14="http://schemas.microsoft.com/office/powerpoint/2010/main" val="150777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t>
            </a:r>
            <a:r>
              <a:rPr lang="en-US" baseline="0"/>
              <a:t>can add </a:t>
            </a:r>
            <a:r>
              <a:rPr lang="en-US" baseline="0" dirty="0"/>
              <a:t>a slide </a:t>
            </a:r>
            <a:r>
              <a:rPr lang="en-US" baseline="0"/>
              <a:t>with examples</a:t>
            </a:r>
            <a:endParaRPr lang="en-US"/>
          </a:p>
        </p:txBody>
      </p:sp>
      <p:sp>
        <p:nvSpPr>
          <p:cNvPr id="4" name="Slide Number Placeholder 3"/>
          <p:cNvSpPr>
            <a:spLocks noGrp="1"/>
          </p:cNvSpPr>
          <p:nvPr>
            <p:ph type="sldNum" sz="quarter" idx="10"/>
          </p:nvPr>
        </p:nvSpPr>
        <p:spPr/>
        <p:txBody>
          <a:bodyPr/>
          <a:lstStyle/>
          <a:p>
            <a:fld id="{21E21ABF-5575-4936-BAFD-499FC884559C}" type="slidenum">
              <a:rPr lang="el-GR" smtClean="0"/>
              <a:pPr/>
              <a:t>20</a:t>
            </a:fld>
            <a:endParaRPr lang="el-GR"/>
          </a:p>
        </p:txBody>
      </p:sp>
    </p:spTree>
    <p:extLst>
      <p:ext uri="{BB962C8B-B14F-4D97-AF65-F5344CB8AC3E}">
        <p14:creationId xmlns:p14="http://schemas.microsoft.com/office/powerpoint/2010/main" val="20921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90582F-FFD4-4210-803F-2A205DB0647B}" type="datetime1">
              <a:rPr lang="en-US" smtClean="0"/>
              <a:pPr/>
              <a:t>5/25/2025</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17E7AA-34A4-4C56-B845-9D69A9C4B5FC}" type="datetime1">
              <a:rPr lang="en-US" smtClean="0"/>
              <a:pPr/>
              <a:t>5/25/2025</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1648D0-85E1-4474-9528-EEB59C983D21}" type="datetime1">
              <a:rPr lang="en-US" smtClean="0"/>
              <a:pPr/>
              <a:t>5/25/2025</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4BA794-3172-4C7F-9C3F-C151699B86B4}" type="datetime1">
              <a:rPr lang="en-US" smtClean="0"/>
              <a:pPr/>
              <a:t>5/25/2025</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27F7AC-98EF-436F-A371-BB94B54F3B8B}" type="datetime1">
              <a:rPr lang="en-US" smtClean="0"/>
              <a:pPr/>
              <a:t>5/25/2025</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025178-47C0-4155-8220-78AF8FFE9132}" type="datetime1">
              <a:rPr lang="en-US" smtClean="0"/>
              <a:pPr/>
              <a:t>5/25/2025</a:t>
            </a:fld>
            <a:endParaRPr lang="en-US"/>
          </a:p>
        </p:txBody>
      </p:sp>
      <p:sp>
        <p:nvSpPr>
          <p:cNvPr id="6" name="Footer Placeholder 5"/>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7" name="Slide Number Placeholder 6"/>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D12A45-3E0A-4320-8ECF-E94FAB6FF302}" type="datetime1">
              <a:rPr lang="en-US" smtClean="0"/>
              <a:pPr/>
              <a:t>5/25/2025</a:t>
            </a:fld>
            <a:endParaRPr lang="en-US"/>
          </a:p>
        </p:txBody>
      </p:sp>
      <p:sp>
        <p:nvSpPr>
          <p:cNvPr id="8" name="Footer Placeholder 7"/>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9" name="Slide Number Placeholder 8"/>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BB6521-5878-4C18-92B6-C97F1724825C}" type="datetime1">
              <a:rPr lang="en-US" smtClean="0"/>
              <a:pPr/>
              <a:t>5/25/2025</a:t>
            </a:fld>
            <a:endParaRPr lang="en-US"/>
          </a:p>
        </p:txBody>
      </p:sp>
      <p:sp>
        <p:nvSpPr>
          <p:cNvPr id="4" name="Footer Placeholder 3"/>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5" name="Slide Number Placeholder 4"/>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CA819-0868-4CC4-A201-DFDA61085492}" type="datetime1">
              <a:rPr lang="en-US" smtClean="0"/>
              <a:pPr/>
              <a:t>5/25/2025</a:t>
            </a:fld>
            <a:endParaRPr lang="en-US"/>
          </a:p>
        </p:txBody>
      </p:sp>
      <p:sp>
        <p:nvSpPr>
          <p:cNvPr id="3" name="Footer Placeholder 2"/>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4" name="Slide Number Placeholder 3"/>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B71E24-9124-428E-A4FC-E453CEA8C7F1}" type="datetime1">
              <a:rPr lang="en-US" smtClean="0"/>
              <a:pPr/>
              <a:t>5/25/2025</a:t>
            </a:fld>
            <a:endParaRPr lang="en-US"/>
          </a:p>
        </p:txBody>
      </p:sp>
      <p:sp>
        <p:nvSpPr>
          <p:cNvPr id="6" name="Footer Placeholder 5"/>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7" name="Slide Number Placeholder 6"/>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88B246-470E-4BB7-ADBC-6ABB37FDE6A4}" type="datetime1">
              <a:rPr lang="en-US" smtClean="0"/>
              <a:pPr/>
              <a:t>5/25/2025</a:t>
            </a:fld>
            <a:endParaRPr lang="en-US"/>
          </a:p>
        </p:txBody>
      </p:sp>
      <p:sp>
        <p:nvSpPr>
          <p:cNvPr id="6" name="Footer Placeholder 5"/>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7" name="Slide Number Placeholder 6"/>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EF294-C517-4B0F-92A2-2EB268C8B824}" type="datetime1">
              <a:rPr lang="en-US" smtClean="0"/>
              <a:pPr/>
              <a:t>5/25/2025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5C3B7-AD1E-415F-AF40-D0D78AF052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srJWx7P6uL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90800"/>
            <a:ext cx="7772400" cy="1676400"/>
          </a:xfrm>
        </p:spPr>
        <p:txBody>
          <a:bodyPr>
            <a:normAutofit/>
          </a:bodyPr>
          <a:lstStyle/>
          <a:p>
            <a:r>
              <a:rPr lang="el-GR" sz="3200" b="1" dirty="0"/>
              <a:t>Διδασκαλία και μάθηση </a:t>
            </a:r>
            <a:r>
              <a:rPr lang="el-GR" sz="3200" dirty="0"/>
              <a:t>των Μαθηματικών </a:t>
            </a:r>
            <a:br>
              <a:rPr lang="el-GR" sz="3200" dirty="0"/>
            </a:br>
            <a:r>
              <a:rPr lang="el-GR" sz="3200" dirty="0"/>
              <a:t>με διαδικασίες </a:t>
            </a:r>
            <a:r>
              <a:rPr lang="el-GR" sz="3200" b="1" dirty="0"/>
              <a:t>επίλυσης προβλημάτων</a:t>
            </a:r>
            <a:endParaRPr lang="en-US" sz="3200" dirty="0"/>
          </a:p>
        </p:txBody>
      </p:sp>
      <p:sp>
        <p:nvSpPr>
          <p:cNvPr id="4" name="3 - Υπότιτλος"/>
          <p:cNvSpPr>
            <a:spLocks noGrp="1"/>
          </p:cNvSpPr>
          <p:nvPr>
            <p:ph type="subTitle" idx="1"/>
          </p:nvPr>
        </p:nvSpPr>
        <p:spPr>
          <a:xfrm>
            <a:off x="1447800" y="4495800"/>
            <a:ext cx="6400800" cy="1752600"/>
          </a:xfrm>
        </p:spPr>
        <p:txBody>
          <a:bodyPr>
            <a:normAutofit/>
          </a:bodyPr>
          <a:lstStyle/>
          <a:p>
            <a:endParaRPr lang="el-GR" dirty="0"/>
          </a:p>
          <a:p>
            <a:r>
              <a:rPr lang="el-GR" dirty="0"/>
              <a:t> </a:t>
            </a:r>
            <a:r>
              <a:rPr lang="el-GR" b="1" dirty="0">
                <a:solidFill>
                  <a:srgbClr val="00B050"/>
                </a:solidFill>
              </a:rPr>
              <a:t>7</a:t>
            </a:r>
            <a:r>
              <a:rPr lang="el-GR" b="1" baseline="30000" dirty="0">
                <a:solidFill>
                  <a:srgbClr val="00B050"/>
                </a:solidFill>
              </a:rPr>
              <a:t>η</a:t>
            </a:r>
            <a:r>
              <a:rPr lang="el-GR" b="1" dirty="0">
                <a:solidFill>
                  <a:srgbClr val="00B050"/>
                </a:solidFill>
              </a:rPr>
              <a:t> ενότητα</a:t>
            </a:r>
            <a:r>
              <a:rPr lang="el-GR" dirty="0">
                <a:solidFill>
                  <a:srgbClr val="00B0F0"/>
                </a:solidFill>
              </a:rPr>
              <a:t>: </a:t>
            </a:r>
            <a:r>
              <a:rPr lang="el-GR" b="1" dirty="0">
                <a:solidFill>
                  <a:srgbClr val="00B0F0"/>
                </a:solidFill>
              </a:rPr>
              <a:t>Αξιολόγηση της επίδοσης μαθητών </a:t>
            </a:r>
            <a:r>
              <a:rPr lang="el-GR" b="1" dirty="0">
                <a:solidFill>
                  <a:srgbClr val="00B050"/>
                </a:solidFill>
              </a:rPr>
              <a:t>(γενικά)</a:t>
            </a:r>
          </a:p>
        </p:txBody>
      </p:sp>
      <p:pic>
        <p:nvPicPr>
          <p:cNvPr id="31746" name="Picture 2" descr="Math Stack Exchange"/>
          <p:cNvPicPr>
            <a:picLocks noChangeAspect="1" noChangeArrowheads="1"/>
          </p:cNvPicPr>
          <p:nvPr/>
        </p:nvPicPr>
        <p:blipFill>
          <a:blip r:embed="rId2" cstate="print"/>
          <a:srcRect/>
          <a:stretch>
            <a:fillRect/>
          </a:stretch>
        </p:blipFill>
        <p:spPr bwMode="auto">
          <a:xfrm>
            <a:off x="457200" y="263487"/>
            <a:ext cx="2362200" cy="2362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Ουσιώδης διαφορά ανάμεσα στα δύο είδη αξιολόγησης</a:t>
            </a:r>
          </a:p>
        </p:txBody>
      </p:sp>
      <p:sp>
        <p:nvSpPr>
          <p:cNvPr id="3" name="Θέση περιεχομένου 2"/>
          <p:cNvSpPr>
            <a:spLocks noGrp="1"/>
          </p:cNvSpPr>
          <p:nvPr>
            <p:ph idx="1"/>
          </p:nvPr>
        </p:nvSpPr>
        <p:spPr/>
        <p:txBody>
          <a:bodyPr/>
          <a:lstStyle/>
          <a:p>
            <a:r>
              <a:rPr lang="el-GR" dirty="0"/>
              <a:t>Η αθροιστική αξιολόγηση πραγματοποιείται αποκλειστικά από τον εκπαιδευτικό της τάξης</a:t>
            </a:r>
          </a:p>
          <a:p>
            <a:r>
              <a:rPr lang="el-GR" dirty="0"/>
              <a:t>Η διαμορφωτική αξιολόγηση μπορεί να πραγματοποιείται και από τους μαθητές</a:t>
            </a:r>
          </a:p>
          <a:p>
            <a:pPr lvl="1"/>
            <a:r>
              <a:rPr lang="el-GR" dirty="0" err="1"/>
              <a:t>Ετεροαξιολόγηση</a:t>
            </a:r>
            <a:endParaRPr lang="el-GR" dirty="0"/>
          </a:p>
          <a:p>
            <a:pPr lvl="1"/>
            <a:r>
              <a:rPr lang="el-GR" dirty="0" err="1"/>
              <a:t>Αυτοαξιολόγηση</a:t>
            </a:r>
            <a:endParaRPr lang="el-GR" dirty="0"/>
          </a:p>
          <a:p>
            <a:pPr marL="457200" lvl="1" indent="0">
              <a:buNone/>
            </a:pPr>
            <a:r>
              <a:rPr lang="el-GR" dirty="0"/>
              <a:t> </a:t>
            </a:r>
          </a:p>
        </p:txBody>
      </p:sp>
    </p:spTree>
    <p:extLst>
      <p:ext uri="{BB962C8B-B14F-4D97-AF65-F5344CB8AC3E}">
        <p14:creationId xmlns:p14="http://schemas.microsoft.com/office/powerpoint/2010/main" val="2333786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E531D4-E52F-221F-6361-7F491F3C22CE}"/>
              </a:ext>
            </a:extLst>
          </p:cNvPr>
          <p:cNvSpPr>
            <a:spLocks noGrp="1"/>
          </p:cNvSpPr>
          <p:nvPr>
            <p:ph type="title"/>
          </p:nvPr>
        </p:nvSpPr>
        <p:spPr/>
        <p:txBody>
          <a:bodyPr/>
          <a:lstStyle/>
          <a:p>
            <a:r>
              <a:rPr lang="el-GR" dirty="0" err="1"/>
              <a:t>Ετερο</a:t>
            </a:r>
            <a:r>
              <a:rPr lang="el-GR" dirty="0"/>
              <a:t>-αξιολόγηση</a:t>
            </a:r>
          </a:p>
        </p:txBody>
      </p:sp>
      <p:sp>
        <p:nvSpPr>
          <p:cNvPr id="3" name="Θέση περιεχομένου 2">
            <a:extLst>
              <a:ext uri="{FF2B5EF4-FFF2-40B4-BE49-F238E27FC236}">
                <a16:creationId xmlns:a16="http://schemas.microsoft.com/office/drawing/2014/main" id="{F79C7D6E-9176-332F-A754-CCDFDA7347A2}"/>
              </a:ext>
            </a:extLst>
          </p:cNvPr>
          <p:cNvSpPr>
            <a:spLocks noGrp="1"/>
          </p:cNvSpPr>
          <p:nvPr>
            <p:ph idx="1"/>
          </p:nvPr>
        </p:nvSpPr>
        <p:spPr>
          <a:xfrm>
            <a:off x="457200" y="1417638"/>
            <a:ext cx="8229600" cy="5107706"/>
          </a:xfrm>
        </p:spPr>
        <p:txBody>
          <a:bodyPr>
            <a:noAutofit/>
          </a:bodyPr>
          <a:lstStyle/>
          <a:p>
            <a:pPr algn="l"/>
            <a:r>
              <a:rPr lang="el-GR" sz="2000" b="0" i="0" u="none" strike="noStrike" baseline="0" dirty="0">
                <a:latin typeface="TimesNewRomanPSMT"/>
              </a:rPr>
              <a:t>Η </a:t>
            </a:r>
            <a:r>
              <a:rPr lang="el-GR" sz="2000" b="0" i="0" u="none" strike="noStrike" baseline="0" dirty="0" err="1">
                <a:latin typeface="TimesNewRomanPSMT"/>
              </a:rPr>
              <a:t>ετεροαξιολόγηση</a:t>
            </a:r>
            <a:r>
              <a:rPr lang="el-GR" sz="2000" b="0" i="0" u="none" strike="noStrike" baseline="0" dirty="0">
                <a:latin typeface="TimesNewRomanPSMT"/>
              </a:rPr>
              <a:t> ή αλλιώς η αξιολόγηση μαθητή από μαθητή ή μαθητή από ομάδα μαθητών (ομότιμους), αναφέρεται στη διαδικασία κατά την οποία οι μαθητές αξιολογούν την εργασία των συμμαθητών τους, ενώ η δική τους εργασία αξιολογείται από τους συμμαθητές τους. </a:t>
            </a:r>
          </a:p>
          <a:p>
            <a:pPr lvl="1"/>
            <a:r>
              <a:rPr lang="el-GR" sz="2000" b="0" i="0" u="none" strike="noStrike" baseline="0" dirty="0">
                <a:latin typeface="TimesNewRomanPSMT"/>
              </a:rPr>
              <a:t>Η κοινωνική αλληλεπίδραση που αναπτύσσεται στο πλαίσιο της </a:t>
            </a:r>
            <a:r>
              <a:rPr lang="el-GR" sz="2000" b="0" i="0" u="none" strike="noStrike" baseline="0" dirty="0" err="1">
                <a:latin typeface="TimesNewRomanPSMT"/>
              </a:rPr>
              <a:t>ετεροαξιολόγησης</a:t>
            </a:r>
            <a:r>
              <a:rPr lang="el-GR" sz="2000" b="0" i="0" u="none" strike="noStrike" baseline="0" dirty="0">
                <a:latin typeface="TimesNewRomanPSMT"/>
              </a:rPr>
              <a:t>, ευνοεί την ανάπτυξη ενός φιλικού, συνεργατικού και παιδαγωγικού κλίματος στην τάξη, δίνει έμφαση στη δημιουργική συνεργασία μεταξύ όλων των συμμετεχόντων, ενισχύει την ανταλλαγή εμπειριών και συμβάλλει σε μια δράση συλλογική </a:t>
            </a:r>
          </a:p>
          <a:p>
            <a:pPr lvl="1"/>
            <a:r>
              <a:rPr lang="el-GR" sz="2000" b="0" i="0" u="none" strike="noStrike" baseline="0" dirty="0">
                <a:latin typeface="TimesNewRomanPSMT"/>
              </a:rPr>
              <a:t>Οι μαθητές, σε ρόλο </a:t>
            </a:r>
            <a:r>
              <a:rPr lang="el-GR" sz="2000" b="0" i="0" u="none" strike="noStrike" baseline="0" dirty="0" err="1">
                <a:latin typeface="TimesNewRomanPSMT"/>
              </a:rPr>
              <a:t>αξιολογητή</a:t>
            </a:r>
            <a:r>
              <a:rPr lang="el-GR" sz="2000" b="0" i="0" u="none" strike="noStrike" baseline="0" dirty="0">
                <a:latin typeface="TimesNewRomanPSMT"/>
              </a:rPr>
              <a:t>, έχουν τη δυνατότητα να αφιερώσουν περισσότερο χρόνο στη διαδικασία (κάθε μαθητής ή ομάδα μαθητών αξιολογεί την εργασία ενός μόνο μαθητή) και παρέχουν αναλυτική ανατροφοδότηση στον συμμαθητή τους έγκαιρα, σε αντιδιαστολή με τον εκπαιδευτικό που αποτιμά τις εργασίες όλων των μαθητών της τάξης</a:t>
            </a:r>
            <a:endParaRPr lang="el-GR" sz="2000" dirty="0"/>
          </a:p>
        </p:txBody>
      </p:sp>
    </p:spTree>
    <p:extLst>
      <p:ext uri="{BB962C8B-B14F-4D97-AF65-F5344CB8AC3E}">
        <p14:creationId xmlns:p14="http://schemas.microsoft.com/office/powerpoint/2010/main" val="354976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7692F4-F7D5-3FA1-F995-04C39CB61FB1}"/>
              </a:ext>
            </a:extLst>
          </p:cNvPr>
          <p:cNvSpPr>
            <a:spLocks noGrp="1"/>
          </p:cNvSpPr>
          <p:nvPr>
            <p:ph type="title"/>
          </p:nvPr>
        </p:nvSpPr>
        <p:spPr/>
        <p:txBody>
          <a:bodyPr/>
          <a:lstStyle/>
          <a:p>
            <a:r>
              <a:rPr lang="el-GR" dirty="0"/>
              <a:t>Αυτό-αξιολόγηση</a:t>
            </a:r>
          </a:p>
        </p:txBody>
      </p:sp>
      <p:sp>
        <p:nvSpPr>
          <p:cNvPr id="3" name="Θέση περιεχομένου 2">
            <a:extLst>
              <a:ext uri="{FF2B5EF4-FFF2-40B4-BE49-F238E27FC236}">
                <a16:creationId xmlns:a16="http://schemas.microsoft.com/office/drawing/2014/main" id="{370CCB35-B1AD-B378-9A86-2BE65D86DD1E}"/>
              </a:ext>
            </a:extLst>
          </p:cNvPr>
          <p:cNvSpPr>
            <a:spLocks noGrp="1"/>
          </p:cNvSpPr>
          <p:nvPr>
            <p:ph idx="1"/>
          </p:nvPr>
        </p:nvSpPr>
        <p:spPr>
          <a:xfrm>
            <a:off x="457200" y="1268760"/>
            <a:ext cx="8229600" cy="4857403"/>
          </a:xfrm>
        </p:spPr>
        <p:txBody>
          <a:bodyPr>
            <a:noAutofit/>
          </a:bodyPr>
          <a:lstStyle/>
          <a:p>
            <a:pPr algn="l"/>
            <a:r>
              <a:rPr lang="el-GR" sz="2000" b="0" i="0" u="none" strike="noStrike" baseline="0" dirty="0">
                <a:latin typeface="TimesNewRomanPSMT"/>
              </a:rPr>
              <a:t>Οι μαθητές εμπλέκονται σε διαδικασίες </a:t>
            </a:r>
            <a:r>
              <a:rPr lang="el-GR" sz="2000" b="0" i="0" u="none" strike="noStrike" baseline="0" dirty="0" err="1">
                <a:latin typeface="TimesNewRomanPSMT"/>
              </a:rPr>
              <a:t>αυτοαξιολόγησης</a:t>
            </a:r>
            <a:r>
              <a:rPr lang="el-GR" sz="2000" b="0" i="0" u="none" strike="noStrike" baseline="0" dirty="0">
                <a:latin typeface="TimesNewRomanPSMT"/>
              </a:rPr>
              <a:t> όταν σκέφτονται και διερευνούν τη δική τους εργασία, επισημαίνουν τα δυνατά αλλά και τα αδύνατα σημεία τους στα οποία θα μπορούσαν να εξελιχθούν και με βάση αυτά θέτουν τους προσωπικούς τους μαθησιακούς στόχους σε ατομικό ή συλλογικό επίπεδο </a:t>
            </a:r>
            <a:r>
              <a:rPr lang="en-US" sz="2000" b="0" i="0" u="none" strike="noStrike" baseline="0" dirty="0">
                <a:latin typeface="TimesNewRomanPSMT"/>
              </a:rPr>
              <a:t>(NCCA, 2008).</a:t>
            </a:r>
          </a:p>
          <a:p>
            <a:pPr algn="l"/>
            <a:r>
              <a:rPr lang="el-GR" sz="2000" b="0" i="0" u="none" strike="noStrike" baseline="0" dirty="0">
                <a:latin typeface="TimesNewRomanPSMT"/>
              </a:rPr>
              <a:t>Η </a:t>
            </a:r>
            <a:r>
              <a:rPr lang="el-GR" sz="2000" b="0" i="0" u="none" strike="noStrike" baseline="0" dirty="0" err="1">
                <a:latin typeface="TimesNewRomanPSMT"/>
              </a:rPr>
              <a:t>αυτοαξιολόγηση</a:t>
            </a:r>
            <a:r>
              <a:rPr lang="el-GR" sz="2000" b="0" i="0" u="none" strike="noStrike" baseline="0" dirty="0">
                <a:latin typeface="TimesNewRomanPSMT"/>
              </a:rPr>
              <a:t> επιτρέπει στους μαθητές να παρακολουθούν την εξέλιξή τους και να στοχάζονται σχετικά με τους τρόπους που μαθαίνουν, πολλές φορές γίνονται οι ίδιοι ρυθμιστές της πορείας της μάθησής τους. </a:t>
            </a:r>
          </a:p>
          <a:p>
            <a:pPr algn="l"/>
            <a:r>
              <a:rPr lang="el-GR" sz="2000" b="0" i="0" u="none" strike="noStrike" baseline="0" dirty="0">
                <a:latin typeface="TimesNewRomanPSMT"/>
              </a:rPr>
              <a:t>Η </a:t>
            </a:r>
            <a:r>
              <a:rPr lang="el-GR" sz="2000" b="0" i="0" u="none" strike="noStrike" baseline="0" dirty="0" err="1">
                <a:latin typeface="TimesNewRomanPSMT"/>
              </a:rPr>
              <a:t>αυτοαξιολόγηση</a:t>
            </a:r>
            <a:r>
              <a:rPr lang="el-GR" sz="2000" b="0" i="0" u="none" strike="noStrike" baseline="0" dirty="0">
                <a:latin typeface="TimesNewRomanPSMT"/>
              </a:rPr>
              <a:t> μπορεί να αξιοποιηθεί από μαθητές όλων των ηλικιακών ομάδων, με προσαρμογές κατάλληλες για κάθε ηλικία και σε όλες τις μαθησιακές περιοχές.</a:t>
            </a:r>
            <a:endParaRPr lang="el-GR" sz="2000" dirty="0"/>
          </a:p>
        </p:txBody>
      </p:sp>
    </p:spTree>
    <p:extLst>
      <p:ext uri="{BB962C8B-B14F-4D97-AF65-F5344CB8AC3E}">
        <p14:creationId xmlns:p14="http://schemas.microsoft.com/office/powerpoint/2010/main" val="1165953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303381" y="476672"/>
            <a:ext cx="8373075" cy="5976664"/>
          </a:xfrm>
          <a:prstGeom prst="rect">
            <a:avLst/>
          </a:prstGeom>
        </p:spPr>
      </p:pic>
    </p:spTree>
    <p:extLst>
      <p:ext uri="{BB962C8B-B14F-4D97-AF65-F5344CB8AC3E}">
        <p14:creationId xmlns:p14="http://schemas.microsoft.com/office/powerpoint/2010/main" val="2449042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Συζήτηση</a:t>
            </a:r>
          </a:p>
        </p:txBody>
      </p:sp>
      <p:sp>
        <p:nvSpPr>
          <p:cNvPr id="3" name="Θέση περιεχομένου 2"/>
          <p:cNvSpPr>
            <a:spLocks noGrp="1"/>
          </p:cNvSpPr>
          <p:nvPr>
            <p:ph idx="1"/>
          </p:nvPr>
        </p:nvSpPr>
        <p:spPr/>
        <p:txBody>
          <a:bodyPr>
            <a:normAutofit fontScale="92500"/>
          </a:bodyPr>
          <a:lstStyle/>
          <a:p>
            <a:r>
              <a:rPr lang="el-GR" dirty="0"/>
              <a:t>Παρακολουθήστε το παρακάτω </a:t>
            </a:r>
            <a:r>
              <a:rPr lang="en-US" dirty="0"/>
              <a:t>video clip.</a:t>
            </a:r>
            <a:endParaRPr lang="el-GR" dirty="0"/>
          </a:p>
          <a:p>
            <a:pPr marL="0" indent="0">
              <a:buNone/>
            </a:pPr>
            <a:r>
              <a:rPr lang="en-US" u="sng" dirty="0">
                <a:hlinkClick r:id="rId2"/>
              </a:rPr>
              <a:t>https://www.youtube.com/watch?v=srJWx7P6uLE</a:t>
            </a:r>
            <a:r>
              <a:rPr lang="en-US" dirty="0"/>
              <a:t> </a:t>
            </a:r>
            <a:endParaRPr lang="el-GR" dirty="0"/>
          </a:p>
          <a:p>
            <a:pPr marL="0" indent="0">
              <a:buNone/>
            </a:pPr>
            <a:r>
              <a:rPr lang="el-GR" i="1" dirty="0"/>
              <a:t>«</a:t>
            </a:r>
            <a:r>
              <a:rPr lang="en-US" i="1" dirty="0"/>
              <a:t>My </a:t>
            </a:r>
            <a:r>
              <a:rPr lang="en-US" i="1" dirty="0" err="1"/>
              <a:t>favourite</a:t>
            </a:r>
            <a:r>
              <a:rPr lang="en-US" i="1" dirty="0"/>
              <a:t> NO</a:t>
            </a:r>
            <a:r>
              <a:rPr lang="el-GR" i="1" dirty="0"/>
              <a:t>»</a:t>
            </a:r>
            <a:r>
              <a:rPr lang="en-US" i="1" dirty="0"/>
              <a:t> </a:t>
            </a:r>
            <a:r>
              <a:rPr lang="el-GR" i="1" dirty="0"/>
              <a:t>ή «το ‘αγαπημένο’ μου λάθος»</a:t>
            </a:r>
          </a:p>
          <a:p>
            <a:pPr lvl="1"/>
            <a:r>
              <a:rPr lang="el-GR" dirty="0"/>
              <a:t>Σε ποιο είδος αξιολόγησης (αθροιστική/διαμορφωτική) αναφέρεται; Αιτιολογείστε την άποψή σας.</a:t>
            </a:r>
          </a:p>
          <a:p>
            <a:pPr lvl="1"/>
            <a:r>
              <a:rPr lang="el-GR" dirty="0"/>
              <a:t>Ποιο/α στοιχείο/α αυτής της αξιολογικής πρακτικής θεωρείται ενδιαφέροντα;</a:t>
            </a:r>
          </a:p>
        </p:txBody>
      </p:sp>
    </p:spTree>
    <p:extLst>
      <p:ext uri="{BB962C8B-B14F-4D97-AF65-F5344CB8AC3E}">
        <p14:creationId xmlns:p14="http://schemas.microsoft.com/office/powerpoint/2010/main" val="4212554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l-GR" dirty="0"/>
              <a:t>Ποιοι είναι οι γενικότεροι στόχοι της κάθε αξιολογικής διαδικασίας</a:t>
            </a:r>
            <a:endParaRPr lang="en-US" dirty="0"/>
          </a:p>
        </p:txBody>
      </p:sp>
      <p:sp>
        <p:nvSpPr>
          <p:cNvPr id="3" name="Marcador de contenido 2"/>
          <p:cNvSpPr>
            <a:spLocks noGrp="1"/>
          </p:cNvSpPr>
          <p:nvPr>
            <p:ph idx="1"/>
          </p:nvPr>
        </p:nvSpPr>
        <p:spPr/>
        <p:txBody>
          <a:bodyPr>
            <a:normAutofit fontScale="92500" lnSpcReduction="20000"/>
          </a:bodyPr>
          <a:lstStyle/>
          <a:p>
            <a:pPr marL="457200" indent="-457200">
              <a:buClrTx/>
              <a:buFont typeface="Courier New"/>
              <a:buChar char="o"/>
            </a:pPr>
            <a:r>
              <a:rPr lang="el-GR" dirty="0">
                <a:solidFill>
                  <a:srgbClr val="7030A0"/>
                </a:solidFill>
              </a:rPr>
              <a:t>Διάγνωση και καταγραφή </a:t>
            </a:r>
            <a:r>
              <a:rPr lang="el-GR" dirty="0"/>
              <a:t>των επιδόσεων  αλλά και των αδυναμιών του κάθε μαθητή</a:t>
            </a:r>
            <a:r>
              <a:rPr lang="en-US" dirty="0"/>
              <a:t>.</a:t>
            </a:r>
          </a:p>
          <a:p>
            <a:pPr marL="457200" indent="-457200">
              <a:buFont typeface="Courier New"/>
              <a:buChar char="o"/>
            </a:pPr>
            <a:r>
              <a:rPr lang="el-GR" dirty="0">
                <a:solidFill>
                  <a:srgbClr val="7030A0"/>
                </a:solidFill>
              </a:rPr>
              <a:t>Ανατροφοδότηση των μαθητών </a:t>
            </a:r>
            <a:r>
              <a:rPr lang="el-GR" dirty="0"/>
              <a:t>σε σχέση με την πρόοδό τους</a:t>
            </a:r>
          </a:p>
          <a:p>
            <a:pPr marL="457200" indent="-457200">
              <a:buFont typeface="Courier New"/>
              <a:buChar char="o"/>
            </a:pPr>
            <a:r>
              <a:rPr lang="el-GR" dirty="0">
                <a:solidFill>
                  <a:srgbClr val="7030A0"/>
                </a:solidFill>
              </a:rPr>
              <a:t>Ανατροφοδότηση του εκπαιδευτικού </a:t>
            </a:r>
            <a:r>
              <a:rPr lang="el-GR" dirty="0"/>
              <a:t>σε σχέση με τις διδακτικές του πρακτικές.</a:t>
            </a:r>
          </a:p>
          <a:p>
            <a:pPr marL="457200" indent="-457200">
              <a:buFont typeface="Courier New"/>
              <a:buChar char="o"/>
            </a:pPr>
            <a:r>
              <a:rPr lang="el-GR" dirty="0">
                <a:solidFill>
                  <a:srgbClr val="7030A0"/>
                </a:solidFill>
              </a:rPr>
              <a:t>Παροχή πιστοποίησης </a:t>
            </a:r>
            <a:r>
              <a:rPr lang="el-GR" dirty="0"/>
              <a:t>στον μαθητή ανά επίπεδο  σπουδών.</a:t>
            </a:r>
          </a:p>
          <a:p>
            <a:pPr marL="457200" indent="-457200">
              <a:buFont typeface="Courier New"/>
              <a:buChar char="o"/>
            </a:pPr>
            <a:r>
              <a:rPr lang="el-GR" dirty="0">
                <a:solidFill>
                  <a:srgbClr val="7030A0"/>
                </a:solidFill>
              </a:rPr>
              <a:t>Επιλογή των μαθητών </a:t>
            </a:r>
            <a:r>
              <a:rPr lang="el-GR" dirty="0"/>
              <a:t>στα ανώτατα εκπαιδευτικά ιδρύματα.</a:t>
            </a:r>
            <a:endParaRPr lang="en-US" dirty="0"/>
          </a:p>
        </p:txBody>
      </p:sp>
      <p:sp>
        <p:nvSpPr>
          <p:cNvPr id="5" name="Marcador de número de diapositiva 4"/>
          <p:cNvSpPr>
            <a:spLocks noGrp="1"/>
          </p:cNvSpPr>
          <p:nvPr>
            <p:ph type="sldNum" sz="quarter" idx="11"/>
          </p:nvPr>
        </p:nvSpPr>
        <p:spPr/>
        <p:txBody>
          <a:bodyPr/>
          <a:lstStyle/>
          <a:p>
            <a:r>
              <a:rPr lang="es-ES_tradnl" sz="1200"/>
              <a:t>|  </a:t>
            </a:r>
            <a:fld id="{9DD0088F-7E4A-9C4B-9ED2-72FAF1293163}" type="slidenum">
              <a:rPr lang="es-ES_tradnl" smtClean="0"/>
              <a:pPr/>
              <a:t>15</a:t>
            </a:fld>
            <a:endParaRPr lang="es-ES_tradnl" dirty="0"/>
          </a:p>
        </p:txBody>
      </p:sp>
    </p:spTree>
    <p:extLst>
      <p:ext uri="{BB962C8B-B14F-4D97-AF65-F5344CB8AC3E}">
        <p14:creationId xmlns:p14="http://schemas.microsoft.com/office/powerpoint/2010/main" val="319500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DED2-1C47-4049-B799-677A3DD2576B}"/>
              </a:ext>
            </a:extLst>
          </p:cNvPr>
          <p:cNvSpPr>
            <a:spLocks noGrp="1"/>
          </p:cNvSpPr>
          <p:nvPr>
            <p:ph type="title"/>
          </p:nvPr>
        </p:nvSpPr>
        <p:spPr/>
        <p:txBody>
          <a:bodyPr/>
          <a:lstStyle/>
          <a:p>
            <a:r>
              <a:rPr lang="el-GR" dirty="0"/>
              <a:t>Εργαλεία αξιολόγησης</a:t>
            </a:r>
            <a:endParaRPr lang="en-US" dirty="0"/>
          </a:p>
        </p:txBody>
      </p:sp>
      <p:sp>
        <p:nvSpPr>
          <p:cNvPr id="3" name="Content Placeholder 2">
            <a:extLst>
              <a:ext uri="{FF2B5EF4-FFF2-40B4-BE49-F238E27FC236}">
                <a16:creationId xmlns:a16="http://schemas.microsoft.com/office/drawing/2014/main" id="{CA38CE80-F268-44E9-87C9-805E41693D51}"/>
              </a:ext>
            </a:extLst>
          </p:cNvPr>
          <p:cNvSpPr>
            <a:spLocks noGrp="1"/>
          </p:cNvSpPr>
          <p:nvPr>
            <p:ph idx="1"/>
          </p:nvPr>
        </p:nvSpPr>
        <p:spPr>
          <a:xfrm>
            <a:off x="251520" y="1417638"/>
            <a:ext cx="8640960" cy="5251722"/>
          </a:xfrm>
        </p:spPr>
        <p:txBody>
          <a:bodyPr>
            <a:normAutofit lnSpcReduction="10000"/>
          </a:bodyPr>
          <a:lstStyle/>
          <a:p>
            <a:r>
              <a:rPr lang="el-GR" dirty="0"/>
              <a:t>Η αξιολόγηση μπορεί να γίνει άτυπα καθώς </a:t>
            </a:r>
            <a:r>
              <a:rPr lang="el-GR" dirty="0">
                <a:solidFill>
                  <a:srgbClr val="00B050"/>
                </a:solidFill>
              </a:rPr>
              <a:t>ο </a:t>
            </a:r>
            <a:r>
              <a:rPr lang="el-GR" i="1" dirty="0">
                <a:solidFill>
                  <a:srgbClr val="00B050"/>
                </a:solidFill>
              </a:rPr>
              <a:t>εκπαιδευτικός παρατηρεί τον μαθητή</a:t>
            </a:r>
            <a:r>
              <a:rPr lang="el-GR" i="1" dirty="0"/>
              <a:t> </a:t>
            </a:r>
            <a:r>
              <a:rPr lang="el-GR" dirty="0"/>
              <a:t>την ώρα που εργάζεται.</a:t>
            </a:r>
          </a:p>
          <a:p>
            <a:r>
              <a:rPr lang="el-GR" i="1" dirty="0">
                <a:solidFill>
                  <a:srgbClr val="00B050"/>
                </a:solidFill>
              </a:rPr>
              <a:t>Η </a:t>
            </a:r>
            <a:r>
              <a:rPr lang="el-GR" b="1" i="1" dirty="0">
                <a:solidFill>
                  <a:srgbClr val="00B050"/>
                </a:solidFill>
              </a:rPr>
              <a:t>αξιολόγηση μπορεί να γίνει με γραπτά δοκίμια (</a:t>
            </a:r>
            <a:r>
              <a:rPr lang="el-GR" i="1" dirty="0">
                <a:solidFill>
                  <a:srgbClr val="00B050"/>
                </a:solidFill>
              </a:rPr>
              <a:t>τεστ, διαγωνίσματα)</a:t>
            </a:r>
            <a:r>
              <a:rPr lang="el-GR" dirty="0">
                <a:solidFill>
                  <a:srgbClr val="00B050"/>
                </a:solidFill>
              </a:rPr>
              <a:t>. </a:t>
            </a:r>
          </a:p>
          <a:p>
            <a:pPr lvl="1"/>
            <a:r>
              <a:rPr lang="el-GR" dirty="0"/>
              <a:t>Αυτά περιλαμβάνουν </a:t>
            </a:r>
          </a:p>
          <a:p>
            <a:pPr lvl="2"/>
            <a:r>
              <a:rPr lang="el-GR" b="1" i="1" dirty="0">
                <a:solidFill>
                  <a:srgbClr val="00B050"/>
                </a:solidFill>
              </a:rPr>
              <a:t>ΚΛΕΙΣΤΟΥ ΤΥΠΟΥ</a:t>
            </a:r>
          </a:p>
          <a:p>
            <a:pPr lvl="3"/>
            <a:r>
              <a:rPr lang="el-GR" dirty="0">
                <a:solidFill>
                  <a:srgbClr val="7030A0"/>
                </a:solidFill>
              </a:rPr>
              <a:t>ασκήσεις πολλαπλής επιλογής, συμπλήρωσης κενού, αντιστοίχησης, σωστού-λάθους </a:t>
            </a:r>
            <a:endParaRPr lang="el-GR" b="1" i="1" dirty="0">
              <a:solidFill>
                <a:srgbClr val="00B050"/>
              </a:solidFill>
            </a:endParaRPr>
          </a:p>
          <a:p>
            <a:pPr lvl="2"/>
            <a:r>
              <a:rPr lang="el-GR" b="1" dirty="0">
                <a:solidFill>
                  <a:srgbClr val="00B050"/>
                </a:solidFill>
              </a:rPr>
              <a:t>ΑΝΟΙΚΤΟΥ ΤΥΠΟΥ</a:t>
            </a:r>
          </a:p>
          <a:p>
            <a:pPr lvl="3"/>
            <a:r>
              <a:rPr lang="el-GR" dirty="0">
                <a:solidFill>
                  <a:srgbClr val="7030A0"/>
                </a:solidFill>
              </a:rPr>
              <a:t>ασκήσεις ανάπτυξης (π.χ. επίλυση μιας εξίσωσης)</a:t>
            </a:r>
          </a:p>
          <a:p>
            <a:pPr lvl="3"/>
            <a:r>
              <a:rPr lang="el-GR" dirty="0">
                <a:solidFill>
                  <a:srgbClr val="7030A0"/>
                </a:solidFill>
              </a:rPr>
              <a:t>προβλήματα κλπ.</a:t>
            </a:r>
          </a:p>
        </p:txBody>
      </p:sp>
    </p:spTree>
    <p:extLst>
      <p:ext uri="{BB962C8B-B14F-4D97-AF65-F5344CB8AC3E}">
        <p14:creationId xmlns:p14="http://schemas.microsoft.com/office/powerpoint/2010/main" val="15800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2"/>
          <a:stretch>
            <a:fillRect/>
          </a:stretch>
        </p:blipFill>
        <p:spPr>
          <a:xfrm>
            <a:off x="683568" y="332656"/>
            <a:ext cx="7807864" cy="5904656"/>
          </a:xfrm>
          <a:prstGeom prst="rect">
            <a:avLst/>
          </a:prstGeom>
        </p:spPr>
      </p:pic>
    </p:spTree>
    <p:extLst>
      <p:ext uri="{BB962C8B-B14F-4D97-AF65-F5344CB8AC3E}">
        <p14:creationId xmlns:p14="http://schemas.microsoft.com/office/powerpoint/2010/main" val="2884810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8044"/>
            <a:ext cx="8784976" cy="1074794"/>
          </a:xfrm>
        </p:spPr>
        <p:txBody>
          <a:bodyPr>
            <a:normAutofit/>
          </a:bodyPr>
          <a:lstStyle/>
          <a:p>
            <a:r>
              <a:rPr lang="el-GR" sz="3600" b="1" dirty="0">
                <a:solidFill>
                  <a:srgbClr val="00B050"/>
                </a:solidFill>
              </a:rPr>
              <a:t>Η διαμόρφωση ενός εργαλείου αξιολόγησης</a:t>
            </a:r>
          </a:p>
        </p:txBody>
      </p:sp>
      <p:sp>
        <p:nvSpPr>
          <p:cNvPr id="4" name="Slide Number Placeholder 3"/>
          <p:cNvSpPr>
            <a:spLocks noGrp="1"/>
          </p:cNvSpPr>
          <p:nvPr>
            <p:ph type="sldNum" sz="quarter" idx="12"/>
          </p:nvPr>
        </p:nvSpPr>
        <p:spPr/>
        <p:txBody>
          <a:bodyPr/>
          <a:lstStyle/>
          <a:p>
            <a:fld id="{BD2C7B15-8524-42B7-B951-3B9CFF451536}" type="slidenum">
              <a:rPr lang="el-GR" smtClean="0"/>
              <a:pPr/>
              <a:t>18</a:t>
            </a:fld>
            <a:endParaRPr lang="el-GR" dirty="0"/>
          </a:p>
        </p:txBody>
      </p:sp>
      <p:sp>
        <p:nvSpPr>
          <p:cNvPr id="9" name="Rectangle 3"/>
          <p:cNvSpPr>
            <a:spLocks noGrp="1" noChangeArrowheads="1"/>
          </p:cNvSpPr>
          <p:nvPr>
            <p:ph idx="1"/>
          </p:nvPr>
        </p:nvSpPr>
        <p:spPr bwMode="auto">
          <a:xfrm>
            <a:off x="395536" y="1517039"/>
            <a:ext cx="8640960" cy="458587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252000" lvl="0" indent="-252000" eaLnBrk="0" fontAlgn="base" hangingPunct="0">
              <a:lnSpc>
                <a:spcPct val="100000"/>
              </a:lnSpc>
              <a:spcBef>
                <a:spcPct val="0"/>
              </a:spcBef>
              <a:spcAft>
                <a:spcPct val="0"/>
              </a:spcAft>
              <a:buClrTx/>
              <a:buSzTx/>
              <a:buFont typeface="Wingdings" panose="05000000000000000000" pitchFamily="2" charset="2"/>
              <a:buChar char="§"/>
            </a:pPr>
            <a:r>
              <a:rPr lang="en-US" altLang="el-GR" sz="2400" dirty="0"/>
              <a:t> </a:t>
            </a:r>
            <a:r>
              <a:rPr lang="el-GR" altLang="el-GR" sz="2400" dirty="0"/>
              <a:t>Κάθε εκπαιδευτικός πρέπει να συμμετέχει στη διαδικασία κατασκευής των δικών του εργαλείων αξιολόγησης.</a:t>
            </a:r>
          </a:p>
          <a:p>
            <a:pPr marL="252000" lvl="0" indent="-252000" eaLnBrk="0" fontAlgn="base" hangingPunct="0">
              <a:lnSpc>
                <a:spcPct val="100000"/>
              </a:lnSpc>
              <a:spcBef>
                <a:spcPct val="0"/>
              </a:spcBef>
              <a:spcAft>
                <a:spcPct val="0"/>
              </a:spcAft>
              <a:buClrTx/>
              <a:buSzTx/>
              <a:buFont typeface="Wingdings" panose="05000000000000000000" pitchFamily="2" charset="2"/>
              <a:buChar char="§"/>
            </a:pPr>
            <a:endParaRPr lang="el-GR" altLang="el-GR" sz="2400" dirty="0"/>
          </a:p>
          <a:p>
            <a:pPr marL="252000" lvl="0" indent="-252000" eaLnBrk="0" fontAlgn="base" hangingPunct="0">
              <a:lnSpc>
                <a:spcPct val="100000"/>
              </a:lnSpc>
              <a:spcBef>
                <a:spcPct val="0"/>
              </a:spcBef>
              <a:spcAft>
                <a:spcPct val="0"/>
              </a:spcAft>
              <a:buClrTx/>
              <a:buSzTx/>
              <a:buFont typeface="Wingdings" panose="05000000000000000000" pitchFamily="2" charset="2"/>
              <a:buChar char="§"/>
            </a:pPr>
            <a:r>
              <a:rPr lang="el-GR" altLang="el-GR" sz="2400" dirty="0"/>
              <a:t>  Τα </a:t>
            </a:r>
            <a:r>
              <a:rPr lang="el-GR" altLang="el-GR" sz="2400" b="1" dirty="0"/>
              <a:t>εργαλεία αξιολόγησης </a:t>
            </a:r>
            <a:r>
              <a:rPr lang="el-GR" altLang="el-GR" sz="2400" dirty="0"/>
              <a:t>πρέπει να ευθυγραμμίζονται τόσο με:</a:t>
            </a:r>
          </a:p>
          <a:p>
            <a:pPr marL="475488" lvl="2" indent="0" eaLnBrk="0" fontAlgn="base" hangingPunct="0">
              <a:lnSpc>
                <a:spcPct val="100000"/>
              </a:lnSpc>
              <a:spcBef>
                <a:spcPts val="600"/>
              </a:spcBef>
              <a:spcAft>
                <a:spcPct val="0"/>
              </a:spcAft>
              <a:buClrTx/>
              <a:buNone/>
            </a:pPr>
            <a:r>
              <a:rPr lang="el-GR" altLang="el-GR" sz="2400" dirty="0"/>
              <a:t>α) τις ανάγκες και τις ικανότητές των συγκεκριμένων μαθητών</a:t>
            </a:r>
          </a:p>
          <a:p>
            <a:pPr marL="475488" lvl="2" indent="0" eaLnBrk="0" fontAlgn="base" hangingPunct="0">
              <a:lnSpc>
                <a:spcPct val="100000"/>
              </a:lnSpc>
              <a:spcBef>
                <a:spcPts val="600"/>
              </a:spcBef>
              <a:spcAft>
                <a:spcPct val="0"/>
              </a:spcAft>
              <a:buClrTx/>
              <a:buNone/>
            </a:pPr>
            <a:r>
              <a:rPr lang="el-GR" altLang="el-GR" sz="2400" dirty="0"/>
              <a:t>β) το περιεχόμενο της διδασκαλίας που προηγήθηκε</a:t>
            </a:r>
          </a:p>
          <a:p>
            <a:pPr marL="0" lvl="0" indent="0" eaLnBrk="0" fontAlgn="base" hangingPunct="0">
              <a:lnSpc>
                <a:spcPct val="100000"/>
              </a:lnSpc>
              <a:spcBef>
                <a:spcPct val="0"/>
              </a:spcBef>
              <a:spcAft>
                <a:spcPct val="0"/>
              </a:spcAft>
              <a:buClrTx/>
              <a:buSzTx/>
              <a:buNone/>
            </a:pPr>
            <a:endParaRPr lang="el-GR" altLang="el-GR" sz="2400" dirty="0"/>
          </a:p>
          <a:p>
            <a:pPr marL="252000" indent="-252000" eaLnBrk="0" fontAlgn="base" hangingPunct="0">
              <a:lnSpc>
                <a:spcPct val="100000"/>
              </a:lnSpc>
              <a:spcBef>
                <a:spcPct val="0"/>
              </a:spcBef>
              <a:spcAft>
                <a:spcPct val="0"/>
              </a:spcAft>
              <a:buClrTx/>
              <a:buSzTx/>
              <a:buFont typeface="Wingdings" panose="05000000000000000000" pitchFamily="2" charset="2"/>
              <a:buChar char="§"/>
            </a:pPr>
            <a:r>
              <a:rPr lang="el-GR" altLang="el-GR" sz="2400" dirty="0"/>
              <a:t>Ακόμη και όταν χρησιμοποιείται </a:t>
            </a:r>
            <a:r>
              <a:rPr lang="el-GR" altLang="el-GR" sz="2400" dirty="0">
                <a:solidFill>
                  <a:schemeClr val="tx1"/>
                </a:solidFill>
              </a:rPr>
              <a:t>ένα έτοιμο εργαλείο αξιολόγησης</a:t>
            </a:r>
            <a:r>
              <a:rPr lang="el-GR" altLang="el-GR" sz="2400" dirty="0"/>
              <a:t>, αυτό πρέπει να προσαρμοστεί </a:t>
            </a:r>
            <a:r>
              <a:rPr lang="el-GR" altLang="el-GR" sz="2400" dirty="0">
                <a:solidFill>
                  <a:srgbClr val="00B050"/>
                </a:solidFill>
              </a:rPr>
              <a:t>στο περιεχόμενο της διδασκαλίας που προηγήθηκε</a:t>
            </a:r>
            <a:r>
              <a:rPr lang="el-GR" altLang="el-GR" sz="2400" dirty="0"/>
              <a:t> για να εξασφαλιστεί η αντιπροσωπευτικότητά του.</a:t>
            </a:r>
            <a:endParaRPr lang="en-US" altLang="el-GR" sz="2400" dirty="0"/>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kumimoji="0" lang="el-GR" altLang="el-GR"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8171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301006"/>
          </a:xfrm>
        </p:spPr>
        <p:txBody>
          <a:bodyPr>
            <a:noAutofit/>
          </a:bodyPr>
          <a:lstStyle/>
          <a:p>
            <a:r>
              <a:rPr lang="el-GR" sz="3600" dirty="0"/>
              <a:t>Ποιοτικά χαρακτηριστικά της αξιολόγησης: </a:t>
            </a:r>
            <a:r>
              <a:rPr lang="el-GR" sz="3200" i="1" dirty="0">
                <a:solidFill>
                  <a:srgbClr val="00B050"/>
                </a:solidFill>
              </a:rPr>
              <a:t>εγκυρότητα</a:t>
            </a:r>
            <a:r>
              <a:rPr lang="el-GR" sz="3200" i="1" dirty="0"/>
              <a:t>-</a:t>
            </a:r>
            <a:r>
              <a:rPr lang="el-GR" sz="3200" dirty="0">
                <a:solidFill>
                  <a:srgbClr val="00B0F0"/>
                </a:solidFill>
              </a:rPr>
              <a:t>αξιοπιστία- </a:t>
            </a:r>
            <a:r>
              <a:rPr lang="el-GR" sz="3200" dirty="0">
                <a:solidFill>
                  <a:srgbClr val="7030A0"/>
                </a:solidFill>
              </a:rPr>
              <a:t>αντικειμενικότητα</a:t>
            </a:r>
            <a:r>
              <a:rPr lang="en-US" sz="3200" dirty="0">
                <a:solidFill>
                  <a:srgbClr val="7030A0"/>
                </a:solidFill>
              </a:rPr>
              <a:t>- </a:t>
            </a:r>
            <a:r>
              <a:rPr lang="el-GR" sz="3200" dirty="0">
                <a:solidFill>
                  <a:srgbClr val="FFC000"/>
                </a:solidFill>
              </a:rPr>
              <a:t>αντιπροσωπευτικότητα</a:t>
            </a:r>
          </a:p>
        </p:txBody>
      </p:sp>
      <p:sp>
        <p:nvSpPr>
          <p:cNvPr id="3" name="Θέση περιεχομένου 2"/>
          <p:cNvSpPr>
            <a:spLocks noGrp="1"/>
          </p:cNvSpPr>
          <p:nvPr>
            <p:ph idx="1"/>
          </p:nvPr>
        </p:nvSpPr>
        <p:spPr>
          <a:xfrm>
            <a:off x="323528" y="1772816"/>
            <a:ext cx="8363272" cy="4968552"/>
          </a:xfrm>
        </p:spPr>
        <p:txBody>
          <a:bodyPr>
            <a:normAutofit fontScale="40000" lnSpcReduction="20000"/>
          </a:bodyPr>
          <a:lstStyle/>
          <a:p>
            <a:pPr algn="just"/>
            <a:r>
              <a:rPr lang="el-GR" sz="5100" dirty="0"/>
              <a:t>α) </a:t>
            </a:r>
            <a:r>
              <a:rPr lang="el-GR" sz="5100" b="1" i="1" dirty="0">
                <a:solidFill>
                  <a:srgbClr val="00B050"/>
                </a:solidFill>
              </a:rPr>
              <a:t>Η εγκυρότητα του εργαλείου αξιολόγησης</a:t>
            </a:r>
            <a:r>
              <a:rPr lang="el-GR" sz="5100" dirty="0"/>
              <a:t>. Αν το εργαλείο αξιολόγησης έχει σχεδιαστεί με τέτοιο τρόπο ώστε να αποτιμά αυτό που ήθελε ο εξεταστής να αποτιμήσει. </a:t>
            </a:r>
          </a:p>
          <a:p>
            <a:pPr lvl="1" algn="just"/>
            <a:r>
              <a:rPr lang="el-GR" sz="4500" i="1" dirty="0"/>
              <a:t>Το </a:t>
            </a:r>
            <a:r>
              <a:rPr lang="el-GR" sz="5000" b="1" i="1" dirty="0">
                <a:solidFill>
                  <a:srgbClr val="00B050"/>
                </a:solidFill>
              </a:rPr>
              <a:t>χαρακτηριστικό της εγκυρότητας (</a:t>
            </a:r>
            <a:r>
              <a:rPr lang="el-GR" sz="5000" b="1" i="1" dirty="0" err="1">
                <a:solidFill>
                  <a:srgbClr val="00B050"/>
                </a:solidFill>
              </a:rPr>
              <a:t>validity</a:t>
            </a:r>
            <a:r>
              <a:rPr lang="el-GR" sz="4500" i="1" dirty="0"/>
              <a:t>) αναφέρεται στην ιδιότητα του εργαλείου να παράγει αποτελέσματα που έχουν σημασία, νόημα και αντιπροσωπεύουν μια πραγματική εικόνα του αντικειμένου (τομέα) που ο </a:t>
            </a:r>
            <a:r>
              <a:rPr lang="el-GR" sz="4500" i="1" dirty="0" err="1"/>
              <a:t>αξιολογητής</a:t>
            </a:r>
            <a:r>
              <a:rPr lang="el-GR" sz="4500" i="1" dirty="0"/>
              <a:t> επιθυμεί να εκτιμήσει</a:t>
            </a:r>
            <a:r>
              <a:rPr lang="el-GR" sz="4500" dirty="0"/>
              <a:t>.</a:t>
            </a:r>
          </a:p>
          <a:p>
            <a:pPr algn="just"/>
            <a:r>
              <a:rPr lang="el-GR" sz="5100" dirty="0"/>
              <a:t>β) </a:t>
            </a:r>
            <a:r>
              <a:rPr lang="el-GR" sz="5100" b="1" i="1" dirty="0">
                <a:solidFill>
                  <a:srgbClr val="00B0F0"/>
                </a:solidFill>
              </a:rPr>
              <a:t>Η αξιοπιστία της διαδικασίας</a:t>
            </a:r>
            <a:r>
              <a:rPr lang="el-GR" sz="5100" b="1" i="1" dirty="0"/>
              <a:t>.</a:t>
            </a:r>
            <a:r>
              <a:rPr lang="el-GR" sz="5100" b="1" dirty="0"/>
              <a:t> </a:t>
            </a:r>
            <a:r>
              <a:rPr lang="el-GR" sz="5100" dirty="0"/>
              <a:t>Μια διαδικασία αξιολόγησης θεωρείται αξιόπιστη, αν όσες φορές και αν επαναληφθεί, κάτω από τις ίδιες συνθήκες, δίδει το ίδιο ή περίπου το ίδιο αποτέλεσμα.</a:t>
            </a:r>
          </a:p>
          <a:p>
            <a:pPr algn="just"/>
            <a:r>
              <a:rPr lang="el-GR" sz="5100" dirty="0"/>
              <a:t>γ) </a:t>
            </a:r>
            <a:r>
              <a:rPr lang="el-GR" sz="5100" dirty="0">
                <a:solidFill>
                  <a:srgbClr val="7030A0"/>
                </a:solidFill>
                <a:ea typeface="+mj-ea"/>
                <a:cs typeface="+mj-cs"/>
              </a:rPr>
              <a:t>Η αντικειμενικότητα</a:t>
            </a:r>
            <a:r>
              <a:rPr lang="el-GR" sz="5100" i="1" dirty="0"/>
              <a:t>.</a:t>
            </a:r>
            <a:r>
              <a:rPr lang="el-GR" sz="5100" dirty="0"/>
              <a:t> Αντικειμενική είναι η αξιολόγηση, όταν δεν επηρεάζεται από διάφορους άσχετους προς την αξία του κρινόμενου παράγοντες, όπως η συμπάθεια ή η αντιπάθεια του κριτή προς τον κρινόμενο, η υποκειμενική αντίληψη της ορθότητας μιας απάντησης, η ψυχική κατάσταση του κριτή, κ.ά.</a:t>
            </a:r>
          </a:p>
          <a:p>
            <a:endParaRPr lang="el-GR" dirty="0"/>
          </a:p>
        </p:txBody>
      </p:sp>
    </p:spTree>
    <p:extLst>
      <p:ext uri="{BB962C8B-B14F-4D97-AF65-F5344CB8AC3E}">
        <p14:creationId xmlns:p14="http://schemas.microsoft.com/office/powerpoint/2010/main" val="86888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CD5D3-F858-4A65-B01E-D8E0EF8F20A9}"/>
              </a:ext>
            </a:extLst>
          </p:cNvPr>
          <p:cNvSpPr>
            <a:spLocks noGrp="1"/>
          </p:cNvSpPr>
          <p:nvPr>
            <p:ph type="title"/>
          </p:nvPr>
        </p:nvSpPr>
        <p:spPr/>
        <p:txBody>
          <a:bodyPr>
            <a:normAutofit fontScale="90000"/>
          </a:bodyPr>
          <a:lstStyle/>
          <a:p>
            <a:r>
              <a:rPr lang="el-GR" dirty="0"/>
              <a:t>Τι είναι αξιολόγηση της επίδοσης του μαθητή και ποιος είναι ο σκοπός της;</a:t>
            </a:r>
            <a:endParaRPr lang="en-US" dirty="0"/>
          </a:p>
        </p:txBody>
      </p:sp>
      <p:sp>
        <p:nvSpPr>
          <p:cNvPr id="3" name="Content Placeholder 2">
            <a:extLst>
              <a:ext uri="{FF2B5EF4-FFF2-40B4-BE49-F238E27FC236}">
                <a16:creationId xmlns:a16="http://schemas.microsoft.com/office/drawing/2014/main" id="{703B47A7-B48B-4518-B450-C928ED87D5CF}"/>
              </a:ext>
            </a:extLst>
          </p:cNvPr>
          <p:cNvSpPr>
            <a:spLocks noGrp="1"/>
          </p:cNvSpPr>
          <p:nvPr>
            <p:ph idx="1"/>
          </p:nvPr>
        </p:nvSpPr>
        <p:spPr>
          <a:xfrm>
            <a:off x="251520" y="1600200"/>
            <a:ext cx="8712968" cy="4781128"/>
          </a:xfrm>
        </p:spPr>
        <p:txBody>
          <a:bodyPr>
            <a:normAutofit fontScale="92500"/>
          </a:bodyPr>
          <a:lstStyle/>
          <a:p>
            <a:r>
              <a:rPr lang="el-GR" dirty="0"/>
              <a:t>Αξιολόγηση είναι η διαδικασία που </a:t>
            </a:r>
            <a:r>
              <a:rPr lang="el-GR" dirty="0">
                <a:solidFill>
                  <a:srgbClr val="7030A0"/>
                </a:solidFill>
              </a:rPr>
              <a:t>αποσκοπεί στο να προσδιορίσει, </a:t>
            </a:r>
            <a:r>
              <a:rPr lang="el-GR" dirty="0"/>
              <a:t>με τρόπο συστηματικό και αντικειμενικό, </a:t>
            </a:r>
            <a:endParaRPr lang="en-US" dirty="0"/>
          </a:p>
          <a:p>
            <a:pPr lvl="1"/>
            <a:r>
              <a:rPr lang="el-GR" dirty="0"/>
              <a:t>το αποτέλεσμα ορισμένης δραστηριότητας </a:t>
            </a:r>
            <a:r>
              <a:rPr lang="el-GR" dirty="0">
                <a:solidFill>
                  <a:srgbClr val="00B050"/>
                </a:solidFill>
              </a:rPr>
              <a:t>σε σχέση με </a:t>
            </a:r>
            <a:endParaRPr lang="en-US" dirty="0"/>
          </a:p>
          <a:p>
            <a:pPr lvl="2"/>
            <a:r>
              <a:rPr lang="el-GR" b="1" dirty="0">
                <a:solidFill>
                  <a:srgbClr val="00B050"/>
                </a:solidFill>
              </a:rPr>
              <a:t>τους στόχους τους οποίους αυτή επιδιώκει </a:t>
            </a:r>
            <a:endParaRPr lang="en-US" b="1" dirty="0">
              <a:solidFill>
                <a:srgbClr val="00B050"/>
              </a:solidFill>
            </a:endParaRPr>
          </a:p>
          <a:p>
            <a:pPr lvl="2"/>
            <a:r>
              <a:rPr lang="el-GR" dirty="0"/>
              <a:t>και την </a:t>
            </a:r>
            <a:r>
              <a:rPr lang="el-GR" b="1" dirty="0">
                <a:solidFill>
                  <a:srgbClr val="00B050"/>
                </a:solidFill>
              </a:rPr>
              <a:t>καταλληλόλητα των μέσων και μεθόδων </a:t>
            </a:r>
            <a:r>
              <a:rPr lang="el-GR" dirty="0"/>
              <a:t>που χρησιμοποιούνται για την επίτευξη τους</a:t>
            </a:r>
          </a:p>
          <a:p>
            <a:pPr lvl="1"/>
            <a:r>
              <a:rPr lang="el-GR" dirty="0"/>
              <a:t>Ο σκοπός της αξιολόγησης είναι να παράγει πληροφορίες που συνεισφέρουν στη διαδικασία διδασκαλίας και μάθησης και </a:t>
            </a:r>
            <a:r>
              <a:rPr lang="el-GR" b="1" dirty="0">
                <a:solidFill>
                  <a:srgbClr val="7030A0"/>
                </a:solidFill>
              </a:rPr>
              <a:t>υποστηρίζουν τη λήψη εκπαιδευτικών αποφάσεων.</a:t>
            </a:r>
            <a:endParaRPr lang="en-US" b="1" dirty="0">
              <a:solidFill>
                <a:srgbClr val="7030A0"/>
              </a:solidFill>
            </a:endParaRPr>
          </a:p>
          <a:p>
            <a:pPr marL="457200" lvl="1" indent="0">
              <a:buNone/>
            </a:pPr>
            <a:endParaRPr lang="el-GR" dirty="0">
              <a:solidFill>
                <a:srgbClr val="7030A0"/>
              </a:solidFill>
            </a:endParaRPr>
          </a:p>
        </p:txBody>
      </p:sp>
    </p:spTree>
    <p:extLst>
      <p:ext uri="{BB962C8B-B14F-4D97-AF65-F5344CB8AC3E}">
        <p14:creationId xmlns:p14="http://schemas.microsoft.com/office/powerpoint/2010/main" val="243248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2C7B15-8524-42B7-B951-3B9CFF451536}" type="slidenum">
              <a:rPr lang="el-GR" smtClean="0"/>
              <a:pPr/>
              <a:t>20</a:t>
            </a:fld>
            <a:endParaRPr lang="el-GR"/>
          </a:p>
        </p:txBody>
      </p:sp>
      <p:sp>
        <p:nvSpPr>
          <p:cNvPr id="6" name="Content Placeholder 4"/>
          <p:cNvSpPr>
            <a:spLocks noGrp="1"/>
          </p:cNvSpPr>
          <p:nvPr>
            <p:ph idx="1"/>
          </p:nvPr>
        </p:nvSpPr>
        <p:spPr>
          <a:xfrm>
            <a:off x="755576" y="614299"/>
            <a:ext cx="7543801" cy="3159264"/>
          </a:xfrm>
        </p:spPr>
        <p:txBody>
          <a:bodyPr/>
          <a:lstStyle/>
          <a:p>
            <a:pPr marL="109537" indent="0">
              <a:buNone/>
            </a:pPr>
            <a:r>
              <a:rPr lang="el-GR" sz="2800" b="1" dirty="0">
                <a:solidFill>
                  <a:srgbClr val="00B050"/>
                </a:solidFill>
                <a:ea typeface="Calibri"/>
                <a:cs typeface="Times New Roman"/>
              </a:rPr>
              <a:t>Εγκυρότητα περιεχομένου του εργαλείου αξιολόγησης</a:t>
            </a:r>
          </a:p>
          <a:p>
            <a:pPr marL="109537" indent="0">
              <a:buNone/>
            </a:pPr>
            <a:r>
              <a:rPr lang="el-GR" sz="2800" b="1" dirty="0">
                <a:solidFill>
                  <a:schemeClr val="accent1">
                    <a:lumMod val="75000"/>
                  </a:schemeClr>
                </a:solidFill>
              </a:rPr>
              <a:t>Κατασκευή Πίνακα Προδιαγραφών </a:t>
            </a:r>
          </a:p>
          <a:p>
            <a:pPr marL="109537" indent="0">
              <a:buNone/>
            </a:pPr>
            <a:r>
              <a:rPr lang="en-US" sz="2800" dirty="0"/>
              <a:t> </a:t>
            </a:r>
            <a:r>
              <a:rPr lang="el-GR" sz="2800" dirty="0"/>
              <a:t>ένα λεπτομερές αρχείο που εξηγεί τι θα αξιολογηθεί</a:t>
            </a:r>
            <a:endParaRPr lang="en-US" sz="2800" dirty="0"/>
          </a:p>
          <a:p>
            <a:endParaRPr lang="en-US" sz="280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3933056"/>
            <a:ext cx="3142824"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26088" b="29930"/>
          <a:stretch/>
        </p:blipFill>
        <p:spPr>
          <a:xfrm>
            <a:off x="6842908" y="6356130"/>
            <a:ext cx="2301092" cy="490888"/>
          </a:xfrm>
          <a:prstGeom prst="rect">
            <a:avLst/>
          </a:prstGeom>
        </p:spPr>
      </p:pic>
    </p:spTree>
    <p:extLst>
      <p:ext uri="{BB962C8B-B14F-4D97-AF65-F5344CB8AC3E}">
        <p14:creationId xmlns:p14="http://schemas.microsoft.com/office/powerpoint/2010/main" val="405374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graphicFrame>
            <p:nvGraphicFramePr>
              <p:cNvPr id="5" name="Content Placeholder 4"/>
              <p:cNvGraphicFramePr>
                <a:graphicFrameLocks noGrp="1"/>
              </p:cNvGraphicFramePr>
              <p:nvPr>
                <p:ph idx="1"/>
              </p:nvPr>
            </p:nvGraphicFramePr>
            <p:xfrm>
              <a:off x="35496" y="-1"/>
              <a:ext cx="9108504" cy="6824911"/>
            </p:xfrm>
            <a:graphic>
              <a:graphicData uri="http://schemas.openxmlformats.org/drawingml/2006/table">
                <a:tbl>
                  <a:tblPr firstRow="1" firstCol="1" bandRow="1">
                    <a:tableStyleId>{5C22544A-7EE6-4342-B048-85BDC9FD1C3A}</a:tableStyleId>
                  </a:tblPr>
                  <a:tblGrid>
                    <a:gridCol w="2736304">
                      <a:extLst>
                        <a:ext uri="{9D8B030D-6E8A-4147-A177-3AD203B41FA5}">
                          <a16:colId xmlns:a16="http://schemas.microsoft.com/office/drawing/2014/main" val="20000"/>
                        </a:ext>
                      </a:extLst>
                    </a:gridCol>
                    <a:gridCol w="6372200">
                      <a:extLst>
                        <a:ext uri="{9D8B030D-6E8A-4147-A177-3AD203B41FA5}">
                          <a16:colId xmlns:a16="http://schemas.microsoft.com/office/drawing/2014/main" val="20001"/>
                        </a:ext>
                      </a:extLst>
                    </a:gridCol>
                  </a:tblGrid>
                  <a:tr h="1571364">
                    <a:tc>
                      <a:txBody>
                        <a:bodyPr/>
                        <a:lstStyle/>
                        <a:p>
                          <a:pPr>
                            <a:lnSpc>
                              <a:spcPct val="107000"/>
                            </a:lnSpc>
                            <a:spcAft>
                              <a:spcPts val="0"/>
                            </a:spcAft>
                          </a:pPr>
                          <a:r>
                            <a:rPr lang="el-GR" sz="1600" dirty="0">
                              <a:solidFill>
                                <a:schemeClr val="tx1"/>
                              </a:solidFill>
                              <a:effectLst/>
                            </a:rPr>
                            <a:t>Δηλωτική γνώση</a:t>
                          </a:r>
                          <a:endParaRPr lang="en-US" sz="1600" dirty="0">
                            <a:solidFill>
                              <a:schemeClr val="tx1"/>
                            </a:solidFill>
                            <a:effectLst/>
                          </a:endParaRPr>
                        </a:p>
                        <a:p>
                          <a:pPr marL="0" marR="0" indent="0" algn="l" defTabSz="914400" rtl="0" eaLnBrk="1" fontAlgn="auto" latinLnBrk="0" hangingPunct="1">
                            <a:lnSpc>
                              <a:spcPct val="107000"/>
                            </a:lnSpc>
                            <a:spcBef>
                              <a:spcPts val="0"/>
                            </a:spcBef>
                            <a:spcAft>
                              <a:spcPts val="0"/>
                            </a:spcAft>
                            <a:buClrTx/>
                            <a:buSzTx/>
                            <a:buFontTx/>
                            <a:buNone/>
                            <a:tabLst/>
                            <a:defRPr/>
                          </a:pPr>
                          <a:r>
                            <a:rPr lang="el-GR" sz="1600" b="0" i="1" dirty="0">
                              <a:solidFill>
                                <a:schemeClr val="tx1"/>
                              </a:solidFill>
                              <a:effectLst/>
                            </a:rPr>
                            <a:t>Εξετάζει την ικανότητα των μαθητών να διατυπώσουν μαθηματική ορολογία, ορισμούς, προτάσεις, ιδιότητες, μεθόδους, δομές κλπ.</a:t>
                          </a:r>
                          <a:endParaRPr lang="en-US" sz="1600" dirty="0">
                            <a:solidFill>
                              <a:schemeClr val="tx1"/>
                            </a:solidFill>
                            <a:effectLst/>
                            <a:latin typeface="Calibri"/>
                            <a:ea typeface="Calibri"/>
                            <a:cs typeface="Times New Roman"/>
                          </a:endParaRPr>
                        </a:p>
                      </a:txBody>
                      <a:tcPr marL="44991" marR="44991" marT="0" marB="0"/>
                    </a:tc>
                    <a:tc>
                      <a:txBody>
                        <a:bodyPr/>
                        <a:lstStyle/>
                        <a:p>
                          <a:pPr>
                            <a:lnSpc>
                              <a:spcPct val="107000"/>
                            </a:lnSpc>
                            <a:spcAft>
                              <a:spcPts val="0"/>
                            </a:spcAft>
                          </a:pPr>
                          <a:r>
                            <a:rPr lang="el-GR" sz="1600" b="0" i="1" dirty="0">
                              <a:solidFill>
                                <a:schemeClr val="tx1"/>
                              </a:solidFill>
                              <a:effectLst/>
                            </a:rPr>
                            <a:t>Παράδειγμα</a:t>
                          </a:r>
                          <a:r>
                            <a:rPr lang="en-US" sz="1600" b="0" i="1" dirty="0">
                              <a:solidFill>
                                <a:schemeClr val="tx1"/>
                              </a:solidFill>
                              <a:effectLst/>
                            </a:rPr>
                            <a:t>:</a:t>
                          </a:r>
                        </a:p>
                        <a:p>
                          <a:pPr marL="342900" lvl="0" indent="-342900">
                            <a:lnSpc>
                              <a:spcPct val="107000"/>
                            </a:lnSpc>
                            <a:spcAft>
                              <a:spcPts val="0"/>
                            </a:spcAft>
                            <a:buFont typeface="+mj-lt"/>
                            <a:buAutoNum type="romanLcPeriod"/>
                          </a:pPr>
                          <a:r>
                            <a:rPr lang="el-GR" sz="1600" b="0" dirty="0">
                              <a:solidFill>
                                <a:schemeClr val="tx1"/>
                              </a:solidFill>
                              <a:effectLst/>
                            </a:rPr>
                            <a:t>Είναι οι όροι </a:t>
                          </a:r>
                          <a14:m>
                            <m:oMath xmlns:m="http://schemas.openxmlformats.org/officeDocument/2006/math">
                              <m:r>
                                <a:rPr lang="en-US" sz="1600" b="0">
                                  <a:solidFill>
                                    <a:schemeClr val="tx1"/>
                                  </a:solidFill>
                                  <a:effectLst/>
                                  <a:latin typeface="Cambria Math"/>
                                </a:rPr>
                                <m:t>3</m:t>
                              </m:r>
                              <m:sSup>
                                <m:sSupPr>
                                  <m:ctrlPr>
                                    <a:rPr lang="en-US" sz="1600" b="0" i="1">
                                      <a:solidFill>
                                        <a:schemeClr val="tx1"/>
                                      </a:solidFill>
                                      <a:effectLst/>
                                      <a:latin typeface="Cambria Math" panose="02040503050406030204" pitchFamily="18" charset="0"/>
                                    </a:rPr>
                                  </m:ctrlPr>
                                </m:sSupPr>
                                <m:e>
                                  <m:r>
                                    <m:rPr>
                                      <m:sty m:val="p"/>
                                    </m:rPr>
                                    <a:rPr lang="en-US" sz="1600" b="0" i="1">
                                      <a:solidFill>
                                        <a:schemeClr val="tx1"/>
                                      </a:solidFill>
                                      <a:effectLst/>
                                      <a:latin typeface="Cambria Math"/>
                                    </a:rPr>
                                    <m:t>x</m:t>
                                  </m:r>
                                </m:e>
                                <m:sup>
                                  <m:r>
                                    <a:rPr lang="en-US" sz="1600" b="0">
                                      <a:solidFill>
                                        <a:schemeClr val="tx1"/>
                                      </a:solidFill>
                                      <a:effectLst/>
                                      <a:latin typeface="Cambria Math"/>
                                    </a:rPr>
                                    <m:t>2</m:t>
                                  </m:r>
                                </m:sup>
                              </m:sSup>
                              <m:r>
                                <m:rPr>
                                  <m:sty m:val="p"/>
                                </m:rPr>
                                <a:rPr lang="en-US" sz="1600" b="0" i="1">
                                  <a:solidFill>
                                    <a:schemeClr val="tx1"/>
                                  </a:solidFill>
                                  <a:effectLst/>
                                  <a:latin typeface="Cambria Math"/>
                                </a:rPr>
                                <m:t>y</m:t>
                              </m:r>
                            </m:oMath>
                          </a14:m>
                          <a:r>
                            <a:rPr lang="en-US" sz="1600" b="0" dirty="0">
                              <a:solidFill>
                                <a:schemeClr val="tx1"/>
                              </a:solidFill>
                              <a:effectLst/>
                            </a:rPr>
                            <a:t> </a:t>
                          </a:r>
                          <a:r>
                            <a:rPr lang="el-GR" sz="1600" b="0" dirty="0">
                              <a:solidFill>
                                <a:schemeClr val="tx1"/>
                              </a:solidFill>
                              <a:effectLst/>
                            </a:rPr>
                            <a:t>και</a:t>
                          </a:r>
                          <a:r>
                            <a:rPr lang="en-US" sz="1600" b="0" dirty="0">
                              <a:solidFill>
                                <a:schemeClr val="tx1"/>
                              </a:solidFill>
                              <a:effectLst/>
                            </a:rPr>
                            <a:t> </a:t>
                          </a:r>
                          <a14:m>
                            <m:oMath xmlns:m="http://schemas.openxmlformats.org/officeDocument/2006/math">
                              <m:r>
                                <a:rPr lang="en-US" sz="1600" b="0">
                                  <a:solidFill>
                                    <a:schemeClr val="tx1"/>
                                  </a:solidFill>
                                  <a:effectLst/>
                                  <a:latin typeface="Cambria Math"/>
                                </a:rPr>
                                <m:t>4</m:t>
                              </m:r>
                              <m:r>
                                <m:rPr>
                                  <m:sty m:val="p"/>
                                </m:rPr>
                                <a:rPr lang="en-US" sz="1600" b="0" i="1">
                                  <a:solidFill>
                                    <a:schemeClr val="tx1"/>
                                  </a:solidFill>
                                  <a:effectLst/>
                                  <a:latin typeface="Cambria Math"/>
                                </a:rPr>
                                <m:t>x</m:t>
                              </m:r>
                              <m:sSup>
                                <m:sSupPr>
                                  <m:ctrlPr>
                                    <a:rPr lang="en-US" sz="1600" b="0" i="1">
                                      <a:solidFill>
                                        <a:schemeClr val="tx1"/>
                                      </a:solidFill>
                                      <a:effectLst/>
                                      <a:latin typeface="Cambria Math" panose="02040503050406030204" pitchFamily="18" charset="0"/>
                                    </a:rPr>
                                  </m:ctrlPr>
                                </m:sSupPr>
                                <m:e>
                                  <m:r>
                                    <m:rPr>
                                      <m:sty m:val="p"/>
                                    </m:rPr>
                                    <a:rPr lang="en-US" sz="1600" b="0" i="1">
                                      <a:solidFill>
                                        <a:schemeClr val="tx1"/>
                                      </a:solidFill>
                                      <a:effectLst/>
                                      <a:latin typeface="Cambria Math"/>
                                    </a:rPr>
                                    <m:t>y</m:t>
                                  </m:r>
                                </m:e>
                                <m:sup>
                                  <m:r>
                                    <a:rPr lang="en-US" sz="1600" b="0">
                                      <a:solidFill>
                                        <a:schemeClr val="tx1"/>
                                      </a:solidFill>
                                      <a:effectLst/>
                                      <a:latin typeface="Cambria Math"/>
                                    </a:rPr>
                                    <m:t>2</m:t>
                                  </m:r>
                                </m:sup>
                              </m:sSup>
                            </m:oMath>
                          </a14:m>
                          <a:r>
                            <a:rPr lang="en-US" sz="1600" b="0" dirty="0">
                              <a:solidFill>
                                <a:schemeClr val="tx1"/>
                              </a:solidFill>
                              <a:effectLst/>
                            </a:rPr>
                            <a:t> </a:t>
                          </a:r>
                          <a:r>
                            <a:rPr lang="el-GR" sz="1600" b="0" dirty="0">
                              <a:solidFill>
                                <a:schemeClr val="tx1"/>
                              </a:solidFill>
                              <a:effectLst/>
                            </a:rPr>
                            <a:t>όμοιοι;</a:t>
                          </a:r>
                          <a:endParaRPr lang="en-US" sz="1600" b="0" dirty="0">
                            <a:solidFill>
                              <a:schemeClr val="tx1"/>
                            </a:solidFill>
                            <a:effectLst/>
                          </a:endParaRPr>
                        </a:p>
                        <a:p>
                          <a:pPr marL="342900" lvl="0" indent="-342900">
                            <a:lnSpc>
                              <a:spcPct val="107000"/>
                            </a:lnSpc>
                            <a:spcAft>
                              <a:spcPts val="0"/>
                            </a:spcAft>
                            <a:buFont typeface="+mj-lt"/>
                            <a:buAutoNum type="romanLcPeriod"/>
                          </a:pPr>
                          <a:r>
                            <a:rPr lang="el-GR" sz="1600" b="0" dirty="0">
                              <a:solidFill>
                                <a:schemeClr val="tx1"/>
                              </a:solidFill>
                              <a:effectLst/>
                            </a:rPr>
                            <a:t>Συμπλήρωσε την πρόταση</a:t>
                          </a:r>
                          <a:r>
                            <a:rPr lang="en-US" sz="1600" b="0" dirty="0">
                              <a:solidFill>
                                <a:schemeClr val="tx1"/>
                              </a:solidFill>
                              <a:effectLst/>
                            </a:rPr>
                            <a:t>:</a:t>
                          </a:r>
                          <a:r>
                            <a:rPr lang="el-GR" sz="1600" b="0" dirty="0">
                              <a:solidFill>
                                <a:schemeClr val="tx1"/>
                              </a:solidFill>
                              <a:effectLst/>
                            </a:rPr>
                            <a:t> « οι </a:t>
                          </a:r>
                          <a:r>
                            <a:rPr lang="el-GR" sz="1600" b="0" dirty="0" err="1">
                              <a:solidFill>
                                <a:schemeClr val="tx1"/>
                              </a:solidFill>
                              <a:effectLst/>
                            </a:rPr>
                            <a:t>κατακορυφήν</a:t>
                          </a:r>
                          <a:r>
                            <a:rPr lang="el-GR" sz="1600" b="0" dirty="0">
                              <a:solidFill>
                                <a:schemeClr val="tx1"/>
                              </a:solidFill>
                              <a:effectLst/>
                            </a:rPr>
                            <a:t> γωνίες έχουν</a:t>
                          </a:r>
                          <a:r>
                            <a:rPr lang="en-US" sz="1600" b="0" dirty="0">
                              <a:solidFill>
                                <a:schemeClr val="tx1"/>
                              </a:solidFill>
                              <a:effectLst/>
                            </a:rPr>
                            <a:t> </a:t>
                          </a:r>
                          <a:r>
                            <a:rPr lang="el-GR" sz="1600" b="0" dirty="0">
                              <a:solidFill>
                                <a:schemeClr val="tx1"/>
                              </a:solidFill>
                              <a:effectLst/>
                            </a:rPr>
                            <a:t>                   </a:t>
                          </a:r>
                          <a:r>
                            <a:rPr lang="en-US" sz="1600" b="0" dirty="0">
                              <a:solidFill>
                                <a:schemeClr val="tx1"/>
                              </a:solidFill>
                              <a:effectLst/>
                            </a:rPr>
                            <a:t>(</a:t>
                          </a:r>
                          <a:r>
                            <a:rPr lang="el-GR" sz="1600" b="0" dirty="0">
                              <a:solidFill>
                                <a:schemeClr val="tx1"/>
                              </a:solidFill>
                              <a:effectLst/>
                            </a:rPr>
                            <a:t>α</a:t>
                          </a:r>
                          <a:r>
                            <a:rPr lang="en-US" sz="1600" b="0" dirty="0">
                              <a:solidFill>
                                <a:schemeClr val="tx1"/>
                              </a:solidFill>
                              <a:effectLst/>
                            </a:rPr>
                            <a:t>)</a:t>
                          </a:r>
                          <a:r>
                            <a:rPr lang="el-GR" sz="1600" b="0" dirty="0">
                              <a:solidFill>
                                <a:schemeClr val="tx1"/>
                              </a:solidFill>
                              <a:effectLst/>
                            </a:rPr>
                            <a:t> .</a:t>
                          </a:r>
                          <a:r>
                            <a:rPr lang="en-US" sz="1600" b="0" dirty="0">
                              <a:solidFill>
                                <a:schemeClr val="tx1"/>
                              </a:solidFill>
                              <a:effectLst/>
                            </a:rPr>
                            <a:t>……………</a:t>
                          </a:r>
                          <a:r>
                            <a:rPr lang="el-GR" sz="1600" b="0" dirty="0">
                              <a:solidFill>
                                <a:schemeClr val="tx1"/>
                              </a:solidFill>
                              <a:effectLst/>
                            </a:rPr>
                            <a:t>……</a:t>
                          </a:r>
                          <a:r>
                            <a:rPr lang="en-US" sz="1600" b="0" dirty="0">
                              <a:solidFill>
                                <a:schemeClr val="tx1"/>
                              </a:solidFill>
                              <a:effectLst/>
                            </a:rPr>
                            <a:t>….. </a:t>
                          </a:r>
                          <a:r>
                            <a:rPr lang="el-GR" sz="1600" b="0" dirty="0">
                              <a:solidFill>
                                <a:schemeClr val="tx1"/>
                              </a:solidFill>
                              <a:effectLst/>
                            </a:rPr>
                            <a:t> και</a:t>
                          </a:r>
                          <a:r>
                            <a:rPr lang="en-US" sz="1600" b="0" dirty="0">
                              <a:solidFill>
                                <a:schemeClr val="tx1"/>
                              </a:solidFill>
                              <a:effectLst/>
                            </a:rPr>
                            <a:t> (</a:t>
                          </a:r>
                          <a:r>
                            <a:rPr lang="el-GR" sz="1600" b="0" dirty="0">
                              <a:solidFill>
                                <a:schemeClr val="tx1"/>
                              </a:solidFill>
                              <a:effectLst/>
                            </a:rPr>
                            <a:t>β</a:t>
                          </a:r>
                          <a:r>
                            <a:rPr lang="en-US" sz="1600" b="0" dirty="0">
                              <a:solidFill>
                                <a:schemeClr val="tx1"/>
                              </a:solidFill>
                              <a:effectLst/>
                            </a:rPr>
                            <a:t>) …………</a:t>
                          </a:r>
                          <a:r>
                            <a:rPr lang="el-GR" sz="1600" b="0" dirty="0">
                              <a:solidFill>
                                <a:schemeClr val="tx1"/>
                              </a:solidFill>
                              <a:effectLst/>
                            </a:rPr>
                            <a:t>…………</a:t>
                          </a:r>
                          <a:r>
                            <a:rPr lang="en-US" sz="1600" b="0" dirty="0">
                              <a:solidFill>
                                <a:schemeClr val="tx1"/>
                              </a:solidFill>
                              <a:effectLst/>
                            </a:rPr>
                            <a:t>………</a:t>
                          </a:r>
                          <a:r>
                            <a:rPr lang="el-GR" sz="1600" b="0" dirty="0">
                              <a:solidFill>
                                <a:schemeClr val="tx1"/>
                              </a:solidFill>
                              <a:effectLst/>
                            </a:rPr>
                            <a:t>»</a:t>
                          </a:r>
                          <a:endParaRPr lang="en-US" sz="1600" b="0" dirty="0">
                            <a:solidFill>
                              <a:schemeClr val="tx1"/>
                            </a:solidFill>
                            <a:effectLst/>
                          </a:endParaRPr>
                        </a:p>
                        <a:p>
                          <a:pPr marL="342900" lvl="0" indent="-342900">
                            <a:lnSpc>
                              <a:spcPct val="107000"/>
                            </a:lnSpc>
                            <a:spcAft>
                              <a:spcPts val="0"/>
                            </a:spcAft>
                            <a:buFont typeface="+mj-lt"/>
                            <a:buAutoNum type="romanLcPeriod"/>
                          </a:pPr>
                          <a:r>
                            <a:rPr lang="el-GR" sz="1600" b="0" dirty="0">
                              <a:solidFill>
                                <a:schemeClr val="tx1"/>
                              </a:solidFill>
                              <a:effectLst/>
                            </a:rPr>
                            <a:t>Ποιες από τις επόμενες γωνίες είναι αμβλείες</a:t>
                          </a:r>
                          <a:r>
                            <a:rPr lang="en-US" sz="1600" b="0" dirty="0">
                              <a:solidFill>
                                <a:schemeClr val="tx1"/>
                              </a:solidFill>
                              <a:effectLst/>
                            </a:rPr>
                            <a:t>:</a:t>
                          </a:r>
                        </a:p>
                        <a:p>
                          <a:pPr marL="342900" lvl="0" indent="-342900">
                            <a:lnSpc>
                              <a:spcPct val="107000"/>
                            </a:lnSpc>
                            <a:spcAft>
                              <a:spcPts val="0"/>
                            </a:spcAft>
                            <a:buFont typeface="+mj-lt"/>
                            <a:buAutoNum type="alphaLcParenBoth"/>
                          </a:pPr>
                          <a14:m>
                            <m:oMath xmlns:m="http://schemas.openxmlformats.org/officeDocument/2006/math">
                              <m:sSup>
                                <m:sSupPr>
                                  <m:ctrlPr>
                                    <a:rPr lang="en-US" sz="1600" b="0" i="1">
                                      <a:solidFill>
                                        <a:schemeClr val="tx1"/>
                                      </a:solidFill>
                                      <a:effectLst/>
                                      <a:latin typeface="Cambria Math" panose="02040503050406030204" pitchFamily="18" charset="0"/>
                                    </a:rPr>
                                  </m:ctrlPr>
                                </m:sSupPr>
                                <m:e>
                                  <m:r>
                                    <a:rPr lang="en-US" sz="1600" b="0">
                                      <a:solidFill>
                                        <a:schemeClr val="tx1"/>
                                      </a:solidFill>
                                      <a:effectLst/>
                                      <a:latin typeface="Cambria Math"/>
                                    </a:rPr>
                                    <m:t>350</m:t>
                                  </m:r>
                                </m:e>
                                <m:sup>
                                  <m:r>
                                    <a:rPr lang="en-US" sz="1600" b="0">
                                      <a:solidFill>
                                        <a:schemeClr val="tx1"/>
                                      </a:solidFill>
                                      <a:effectLst/>
                                      <a:latin typeface="Cambria Math"/>
                                    </a:rPr>
                                    <m:t>0</m:t>
                                  </m:r>
                                </m:sup>
                              </m:sSup>
                            </m:oMath>
                          </a14:m>
                          <a:r>
                            <a:rPr lang="en-US" sz="1600" b="0" dirty="0">
                              <a:solidFill>
                                <a:schemeClr val="tx1"/>
                              </a:solidFill>
                              <a:effectLst/>
                            </a:rPr>
                            <a:t>, (b) </a:t>
                          </a:r>
                          <a14:m>
                            <m:oMath xmlns:m="http://schemas.openxmlformats.org/officeDocument/2006/math">
                              <m:sSup>
                                <m:sSupPr>
                                  <m:ctrlPr>
                                    <a:rPr lang="en-US" sz="1600" b="0" i="1">
                                      <a:solidFill>
                                        <a:schemeClr val="tx1"/>
                                      </a:solidFill>
                                      <a:effectLst/>
                                      <a:latin typeface="Cambria Math" panose="02040503050406030204" pitchFamily="18" charset="0"/>
                                    </a:rPr>
                                  </m:ctrlPr>
                                </m:sSupPr>
                                <m:e>
                                  <m:r>
                                    <a:rPr lang="en-US" sz="1600" b="0">
                                      <a:solidFill>
                                        <a:schemeClr val="tx1"/>
                                      </a:solidFill>
                                      <a:effectLst/>
                                      <a:latin typeface="Cambria Math"/>
                                    </a:rPr>
                                    <m:t>168</m:t>
                                  </m:r>
                                </m:e>
                                <m:sup>
                                  <m:r>
                                    <a:rPr lang="en-US" sz="1600" b="0">
                                      <a:solidFill>
                                        <a:schemeClr val="tx1"/>
                                      </a:solidFill>
                                      <a:effectLst/>
                                      <a:latin typeface="Cambria Math"/>
                                    </a:rPr>
                                    <m:t>0</m:t>
                                  </m:r>
                                </m:sup>
                              </m:sSup>
                            </m:oMath>
                          </a14:m>
                          <a:r>
                            <a:rPr lang="en-US" sz="1600" b="0" dirty="0">
                              <a:solidFill>
                                <a:schemeClr val="tx1"/>
                              </a:solidFill>
                              <a:effectLst/>
                            </a:rPr>
                            <a:t>, (c) </a:t>
                          </a:r>
                          <a14:m>
                            <m:oMath xmlns:m="http://schemas.openxmlformats.org/officeDocument/2006/math">
                              <m:sSup>
                                <m:sSupPr>
                                  <m:ctrlPr>
                                    <a:rPr lang="en-US" sz="1600" b="0" i="1">
                                      <a:solidFill>
                                        <a:schemeClr val="tx1"/>
                                      </a:solidFill>
                                      <a:effectLst/>
                                      <a:latin typeface="Cambria Math" panose="02040503050406030204" pitchFamily="18" charset="0"/>
                                    </a:rPr>
                                  </m:ctrlPr>
                                </m:sSupPr>
                                <m:e>
                                  <m:r>
                                    <a:rPr lang="en-US" sz="1600" b="0">
                                      <a:solidFill>
                                        <a:schemeClr val="tx1"/>
                                      </a:solidFill>
                                      <a:effectLst/>
                                      <a:latin typeface="Cambria Math"/>
                                    </a:rPr>
                                    <m:t>89</m:t>
                                  </m:r>
                                </m:e>
                                <m:sup>
                                  <m:r>
                                    <a:rPr lang="en-US" sz="1600" b="0">
                                      <a:solidFill>
                                        <a:schemeClr val="tx1"/>
                                      </a:solidFill>
                                      <a:effectLst/>
                                      <a:latin typeface="Cambria Math"/>
                                    </a:rPr>
                                    <m:t>0</m:t>
                                  </m:r>
                                </m:sup>
                              </m:sSup>
                            </m:oMath>
                          </a14:m>
                          <a:r>
                            <a:rPr lang="en-US" sz="1600" b="0" dirty="0">
                              <a:solidFill>
                                <a:schemeClr val="tx1"/>
                              </a:solidFill>
                              <a:effectLst/>
                            </a:rPr>
                            <a:t>, (d) </a:t>
                          </a:r>
                          <a14:m>
                            <m:oMath xmlns:m="http://schemas.openxmlformats.org/officeDocument/2006/math">
                              <m:sSup>
                                <m:sSupPr>
                                  <m:ctrlPr>
                                    <a:rPr lang="en-US" sz="1600" b="0" i="1">
                                      <a:solidFill>
                                        <a:schemeClr val="tx1"/>
                                      </a:solidFill>
                                      <a:effectLst/>
                                      <a:latin typeface="Cambria Math" panose="02040503050406030204" pitchFamily="18" charset="0"/>
                                    </a:rPr>
                                  </m:ctrlPr>
                                </m:sSupPr>
                                <m:e>
                                  <m:r>
                                    <a:rPr lang="en-US" sz="1600" b="0">
                                      <a:solidFill>
                                        <a:schemeClr val="tx1"/>
                                      </a:solidFill>
                                      <a:effectLst/>
                                      <a:latin typeface="Cambria Math"/>
                                    </a:rPr>
                                    <m:t>65</m:t>
                                  </m:r>
                                </m:e>
                                <m:sup>
                                  <m:r>
                                    <a:rPr lang="en-US" sz="1600" b="0">
                                      <a:solidFill>
                                        <a:schemeClr val="tx1"/>
                                      </a:solidFill>
                                      <a:effectLst/>
                                      <a:latin typeface="Cambria Math"/>
                                    </a:rPr>
                                    <m:t>0</m:t>
                                  </m:r>
                                </m:sup>
                              </m:sSup>
                            </m:oMath>
                          </a14:m>
                          <a:endParaRPr lang="en-US" sz="1600" b="0" dirty="0">
                            <a:solidFill>
                              <a:schemeClr val="tx1"/>
                            </a:solidFill>
                            <a:effectLst/>
                          </a:endParaRPr>
                        </a:p>
                      </a:txBody>
                      <a:tcPr marL="44991" marR="44991" marT="0" marB="0">
                        <a:solidFill>
                          <a:schemeClr val="accent3">
                            <a:lumMod val="20000"/>
                            <a:lumOff val="80000"/>
                          </a:schemeClr>
                        </a:solidFill>
                      </a:tcPr>
                    </a:tc>
                    <a:extLst>
                      <a:ext uri="{0D108BD9-81ED-4DB2-BD59-A6C34878D82A}">
                        <a16:rowId xmlns:a16="http://schemas.microsoft.com/office/drawing/2014/main" val="10000"/>
                      </a:ext>
                    </a:extLst>
                  </a:tr>
                  <a:tr h="2362921">
                    <a:tc>
                      <a:txBody>
                        <a:bodyPr/>
                        <a:lstStyle/>
                        <a:p>
                          <a:pPr>
                            <a:lnSpc>
                              <a:spcPct val="107000"/>
                            </a:lnSpc>
                            <a:spcAft>
                              <a:spcPts val="0"/>
                            </a:spcAft>
                          </a:pPr>
                          <a:r>
                            <a:rPr lang="el-GR" sz="1600" dirty="0">
                              <a:solidFill>
                                <a:schemeClr val="tx1"/>
                              </a:solidFill>
                              <a:effectLst/>
                            </a:rPr>
                            <a:t>Χρήση αλγορίθμων</a:t>
                          </a:r>
                          <a:endParaRPr lang="en-US" sz="1600" dirty="0">
                            <a:solidFill>
                              <a:schemeClr val="tx1"/>
                            </a:solidFill>
                            <a:effectLst/>
                          </a:endParaRPr>
                        </a:p>
                        <a:p>
                          <a:pPr marL="0" marR="0" indent="0" algn="l" defTabSz="914400" rtl="0" eaLnBrk="1" fontAlgn="auto" latinLnBrk="0" hangingPunct="1">
                            <a:lnSpc>
                              <a:spcPct val="107000"/>
                            </a:lnSpc>
                            <a:spcBef>
                              <a:spcPts val="0"/>
                            </a:spcBef>
                            <a:spcAft>
                              <a:spcPts val="0"/>
                            </a:spcAft>
                            <a:buClrTx/>
                            <a:buSzTx/>
                            <a:buFontTx/>
                            <a:buNone/>
                            <a:tabLst/>
                            <a:defRPr/>
                          </a:pPr>
                          <a:r>
                            <a:rPr lang="el-GR" sz="1600" b="0" i="1" dirty="0">
                              <a:solidFill>
                                <a:schemeClr val="tx1"/>
                              </a:solidFill>
                              <a:effectLst/>
                            </a:rPr>
                            <a:t>Εξετάζει την ικανότητα των μαθητών στο να χρησιμοποιούν και εφαρμόζουν έναν αλγόριθμο (διαδικασία) που διδάχτηκαν σε ένα συγκεκριμένο περιεχόμενο - περίπτωση</a:t>
                          </a:r>
                          <a:r>
                            <a:rPr lang="en-US" sz="1600" b="0" i="1" dirty="0">
                              <a:solidFill>
                                <a:schemeClr val="tx1"/>
                              </a:solidFill>
                              <a:effectLst/>
                            </a:rPr>
                            <a:t>.</a:t>
                          </a:r>
                        </a:p>
                        <a:p>
                          <a:pPr>
                            <a:lnSpc>
                              <a:spcPct val="107000"/>
                            </a:lnSpc>
                            <a:spcAft>
                              <a:spcPts val="0"/>
                            </a:spcAft>
                          </a:pPr>
                          <a:endParaRPr lang="en-US" sz="1600" dirty="0">
                            <a:solidFill>
                              <a:schemeClr val="tx1"/>
                            </a:solidFill>
                            <a:effectLst/>
                            <a:latin typeface="Calibri"/>
                            <a:ea typeface="Calibri"/>
                            <a:cs typeface="Times New Roman"/>
                          </a:endParaRPr>
                        </a:p>
                      </a:txBody>
                      <a:tcPr marL="44991" marR="44991"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l-GR" sz="1600" b="0" i="1" dirty="0">
                              <a:solidFill>
                                <a:schemeClr val="tx1"/>
                              </a:solidFill>
                              <a:effectLst/>
                            </a:rPr>
                            <a:t>Παράδειγμα</a:t>
                          </a:r>
                          <a:r>
                            <a:rPr lang="en-US" sz="1600" b="0" i="1" dirty="0">
                              <a:solidFill>
                                <a:schemeClr val="tx1"/>
                              </a:solidFill>
                              <a:effectLst/>
                            </a:rPr>
                            <a:t>:</a:t>
                          </a:r>
                          <a:endParaRPr lang="en-US" sz="1600" i="1" dirty="0">
                            <a:solidFill>
                              <a:schemeClr val="tx1"/>
                            </a:solidFill>
                            <a:effectLst/>
                          </a:endParaRPr>
                        </a:p>
                        <a:p>
                          <a:pPr marL="342900" lvl="0" indent="-342900">
                            <a:lnSpc>
                              <a:spcPct val="107000"/>
                            </a:lnSpc>
                            <a:spcAft>
                              <a:spcPts val="0"/>
                            </a:spcAft>
                            <a:buFont typeface="+mj-lt"/>
                            <a:buAutoNum type="romanLcPeriod"/>
                          </a:pPr>
                          <a:r>
                            <a:rPr lang="el-GR" sz="1600" dirty="0">
                              <a:solidFill>
                                <a:schemeClr val="tx1"/>
                              </a:solidFill>
                              <a:effectLst/>
                            </a:rPr>
                            <a:t>Λύσε</a:t>
                          </a:r>
                          <a:r>
                            <a:rPr lang="el-GR" sz="1600" baseline="0" dirty="0">
                              <a:solidFill>
                                <a:schemeClr val="tx1"/>
                              </a:solidFill>
                              <a:effectLst/>
                            </a:rPr>
                            <a:t> την εξίσωση</a:t>
                          </a:r>
                          <a:r>
                            <a:rPr lang="en-US" sz="1600" dirty="0">
                              <a:solidFill>
                                <a:schemeClr val="tx1"/>
                              </a:solidFill>
                              <a:effectLst/>
                            </a:rPr>
                            <a:t>, </a:t>
                          </a:r>
                          <a14:m>
                            <m:oMath xmlns:m="http://schemas.openxmlformats.org/officeDocument/2006/math">
                              <m:r>
                                <a:rPr lang="en-US" sz="1600">
                                  <a:solidFill>
                                    <a:schemeClr val="tx1"/>
                                  </a:solidFill>
                                  <a:effectLst/>
                                  <a:latin typeface="Cambria Math"/>
                                </a:rPr>
                                <m:t>2</m:t>
                              </m:r>
                              <m:r>
                                <a:rPr lang="en-US" sz="1600">
                                  <a:solidFill>
                                    <a:schemeClr val="tx1"/>
                                  </a:solidFill>
                                  <a:effectLst/>
                                  <a:latin typeface="Cambria Math"/>
                                </a:rPr>
                                <m:t>𝑥</m:t>
                              </m:r>
                              <m:r>
                                <a:rPr lang="en-US" sz="1600">
                                  <a:solidFill>
                                    <a:schemeClr val="tx1"/>
                                  </a:solidFill>
                                  <a:effectLst/>
                                  <a:latin typeface="Cambria Math"/>
                                </a:rPr>
                                <m:t>−3=7</m:t>
                              </m:r>
                            </m:oMath>
                          </a14:m>
                          <a:endParaRPr lang="en-US" sz="1600" dirty="0">
                            <a:solidFill>
                              <a:schemeClr val="tx1"/>
                            </a:solidFill>
                            <a:effectLst/>
                          </a:endParaRPr>
                        </a:p>
                        <a:p>
                          <a:pPr marL="342900" lvl="0" indent="-342900">
                            <a:lnSpc>
                              <a:spcPct val="107000"/>
                            </a:lnSpc>
                            <a:spcAft>
                              <a:spcPts val="0"/>
                            </a:spcAft>
                            <a:buFont typeface="+mj-lt"/>
                            <a:buAutoNum type="romanLcPeriod"/>
                          </a:pPr>
                          <a:r>
                            <a:rPr lang="el-GR" sz="1600" dirty="0">
                              <a:solidFill>
                                <a:schemeClr val="tx1"/>
                              </a:solidFill>
                              <a:effectLst/>
                            </a:rPr>
                            <a:t>Γράψε</a:t>
                          </a:r>
                          <a:r>
                            <a:rPr lang="el-GR" sz="1600" baseline="0" dirty="0">
                              <a:solidFill>
                                <a:schemeClr val="tx1"/>
                              </a:solidFill>
                              <a:effectLst/>
                            </a:rPr>
                            <a:t> στην πιο απλή μορφή της την έκφραση</a:t>
                          </a:r>
                          <a14:m>
                            <m:oMath xmlns:m="http://schemas.openxmlformats.org/officeDocument/2006/math">
                              <m:sSup>
                                <m:sSupPr>
                                  <m:ctrlPr>
                                    <a:rPr lang="en-US" sz="1600" i="1">
                                      <a:solidFill>
                                        <a:schemeClr val="tx1"/>
                                      </a:solidFill>
                                      <a:effectLst/>
                                      <a:latin typeface="Cambria Math" panose="02040503050406030204" pitchFamily="18" charset="0"/>
                                    </a:rPr>
                                  </m:ctrlPr>
                                </m:sSupPr>
                                <m:e>
                                  <m:d>
                                    <m:dPr>
                                      <m:ctrlPr>
                                        <a:rPr lang="en-US" sz="1600" i="1">
                                          <a:solidFill>
                                            <a:schemeClr val="tx1"/>
                                          </a:solidFill>
                                          <a:effectLst/>
                                          <a:latin typeface="Cambria Math" panose="02040503050406030204" pitchFamily="18" charset="0"/>
                                        </a:rPr>
                                      </m:ctrlPr>
                                    </m:dPr>
                                    <m:e>
                                      <m:r>
                                        <a:rPr lang="en-US" sz="1600">
                                          <a:solidFill>
                                            <a:schemeClr val="tx1"/>
                                          </a:solidFill>
                                          <a:effectLst/>
                                          <a:latin typeface="Cambria Math"/>
                                        </a:rPr>
                                        <m:t>𝑥</m:t>
                                      </m:r>
                                      <m:r>
                                        <a:rPr lang="en-US" sz="1600">
                                          <a:solidFill>
                                            <a:schemeClr val="tx1"/>
                                          </a:solidFill>
                                          <a:effectLst/>
                                          <a:latin typeface="Cambria Math"/>
                                        </a:rPr>
                                        <m:t>−2</m:t>
                                      </m:r>
                                    </m:e>
                                  </m:d>
                                </m:e>
                                <m:sup>
                                  <m:r>
                                    <a:rPr lang="en-US" sz="1600">
                                      <a:solidFill>
                                        <a:schemeClr val="tx1"/>
                                      </a:solidFill>
                                      <a:effectLst/>
                                      <a:latin typeface="Cambria Math"/>
                                    </a:rPr>
                                    <m:t>2</m:t>
                                  </m:r>
                                </m:sup>
                              </m:sSup>
                              <m:r>
                                <a:rPr lang="en-US" sz="1600">
                                  <a:solidFill>
                                    <a:schemeClr val="tx1"/>
                                  </a:solidFill>
                                  <a:effectLst/>
                                  <a:latin typeface="Cambria Math"/>
                                </a:rPr>
                                <m:t>−4</m:t>
                              </m:r>
                              <m:sSup>
                                <m:sSupPr>
                                  <m:ctrlPr>
                                    <a:rPr lang="en-US" sz="1600" i="1">
                                      <a:solidFill>
                                        <a:schemeClr val="tx1"/>
                                      </a:solidFill>
                                      <a:effectLst/>
                                      <a:latin typeface="Cambria Math" panose="02040503050406030204" pitchFamily="18" charset="0"/>
                                    </a:rPr>
                                  </m:ctrlPr>
                                </m:sSupPr>
                                <m:e>
                                  <m:d>
                                    <m:dPr>
                                      <m:ctrlPr>
                                        <a:rPr lang="en-US" sz="1600" i="1">
                                          <a:solidFill>
                                            <a:schemeClr val="tx1"/>
                                          </a:solidFill>
                                          <a:effectLst/>
                                          <a:latin typeface="Cambria Math" panose="02040503050406030204" pitchFamily="18" charset="0"/>
                                        </a:rPr>
                                      </m:ctrlPr>
                                    </m:dPr>
                                    <m:e>
                                      <m:r>
                                        <a:rPr lang="en-US" sz="1600">
                                          <a:solidFill>
                                            <a:schemeClr val="tx1"/>
                                          </a:solidFill>
                                          <a:effectLst/>
                                          <a:latin typeface="Cambria Math"/>
                                        </a:rPr>
                                        <m:t>𝑥</m:t>
                                      </m:r>
                                      <m:r>
                                        <a:rPr lang="en-US" sz="1600">
                                          <a:solidFill>
                                            <a:schemeClr val="tx1"/>
                                          </a:solidFill>
                                          <a:effectLst/>
                                          <a:latin typeface="Cambria Math"/>
                                        </a:rPr>
                                        <m:t>+2</m:t>
                                      </m:r>
                                    </m:e>
                                  </m:d>
                                </m:e>
                                <m:sup>
                                  <m:r>
                                    <a:rPr lang="en-US" sz="1600">
                                      <a:solidFill>
                                        <a:schemeClr val="tx1"/>
                                      </a:solidFill>
                                      <a:effectLst/>
                                      <a:latin typeface="Cambria Math"/>
                                    </a:rPr>
                                    <m:t>2</m:t>
                                  </m:r>
                                </m:sup>
                              </m:sSup>
                            </m:oMath>
                          </a14:m>
                          <a:r>
                            <a:rPr lang="en-US" sz="1600" dirty="0">
                              <a:solidFill>
                                <a:schemeClr val="tx1"/>
                              </a:solidFill>
                              <a:effectLst/>
                            </a:rPr>
                            <a:t> </a:t>
                          </a:r>
                        </a:p>
                        <a:p>
                          <a:pPr marL="342900" lvl="0" indent="-342900">
                            <a:lnSpc>
                              <a:spcPct val="107000"/>
                            </a:lnSpc>
                            <a:spcAft>
                              <a:spcPts val="0"/>
                            </a:spcAft>
                            <a:buFont typeface="+mj-lt"/>
                            <a:buAutoNum type="romanLcPeriod"/>
                          </a:pPr>
                          <a:r>
                            <a:rPr lang="el-GR" sz="1600" dirty="0">
                              <a:solidFill>
                                <a:schemeClr val="tx1"/>
                              </a:solidFill>
                              <a:effectLst/>
                            </a:rPr>
                            <a:t>Υπολόγισε το μήκος της πλευράς ΑΒ του ορθογωνίου τριγώνου </a:t>
                          </a:r>
                          <a:r>
                            <a:rPr lang="en-US" sz="1600" dirty="0">
                              <a:solidFill>
                                <a:schemeClr val="tx1"/>
                              </a:solidFill>
                              <a:effectLst/>
                            </a:rPr>
                            <a:t>ABC</a:t>
                          </a:r>
                          <a:r>
                            <a:rPr lang="el-GR" sz="1600" dirty="0">
                              <a:solidFill>
                                <a:schemeClr val="tx1"/>
                              </a:solidFill>
                              <a:effectLst/>
                            </a:rPr>
                            <a:t>.</a:t>
                          </a:r>
                          <a:endParaRPr lang="en-US" sz="1600" dirty="0">
                            <a:solidFill>
                              <a:schemeClr val="tx1"/>
                            </a:solidFill>
                            <a:effectLst/>
                          </a:endParaRPr>
                        </a:p>
                        <a:p>
                          <a:pPr>
                            <a:lnSpc>
                              <a:spcPct val="107000"/>
                            </a:lnSpc>
                            <a:spcAft>
                              <a:spcPts val="0"/>
                            </a:spcAft>
                          </a:pPr>
                          <a:r>
                            <a:rPr lang="en-US" sz="1600" dirty="0">
                              <a:solidFill>
                                <a:schemeClr val="tx1"/>
                              </a:solidFill>
                              <a:effectLst/>
                            </a:rPr>
                            <a:t> </a:t>
                          </a:r>
                        </a:p>
                        <a:p>
                          <a:pPr>
                            <a:lnSpc>
                              <a:spcPct val="107000"/>
                            </a:lnSpc>
                            <a:spcAft>
                              <a:spcPts val="0"/>
                            </a:spcAft>
                          </a:pPr>
                          <a:r>
                            <a:rPr lang="en-US" sz="1600" dirty="0">
                              <a:solidFill>
                                <a:schemeClr val="tx1"/>
                              </a:solidFill>
                              <a:effectLst/>
                            </a:rPr>
                            <a:t> </a:t>
                          </a:r>
                        </a:p>
                        <a:p>
                          <a:pPr>
                            <a:lnSpc>
                              <a:spcPct val="107000"/>
                            </a:lnSpc>
                            <a:spcAft>
                              <a:spcPts val="0"/>
                            </a:spcAft>
                          </a:pPr>
                          <a:r>
                            <a:rPr lang="en-US" sz="1600" dirty="0">
                              <a:solidFill>
                                <a:schemeClr val="tx1"/>
                              </a:solidFill>
                              <a:effectLst/>
                            </a:rPr>
                            <a:t> </a:t>
                          </a:r>
                        </a:p>
                        <a:p>
                          <a:pPr>
                            <a:lnSpc>
                              <a:spcPct val="107000"/>
                            </a:lnSpc>
                            <a:spcAft>
                              <a:spcPts val="0"/>
                            </a:spcAft>
                          </a:pPr>
                          <a:r>
                            <a:rPr lang="en-US" sz="1600" dirty="0">
                              <a:solidFill>
                                <a:schemeClr val="tx1"/>
                              </a:solidFill>
                              <a:effectLst/>
                            </a:rPr>
                            <a:t> </a:t>
                          </a:r>
                        </a:p>
                        <a:p>
                          <a:pPr>
                            <a:lnSpc>
                              <a:spcPct val="107000"/>
                            </a:lnSpc>
                            <a:spcAft>
                              <a:spcPts val="0"/>
                            </a:spcAft>
                          </a:pPr>
                          <a:r>
                            <a:rPr lang="en-US" sz="1600" dirty="0">
                              <a:solidFill>
                                <a:schemeClr val="tx1"/>
                              </a:solidFill>
                              <a:effectLst/>
                            </a:rPr>
                            <a:t> </a:t>
                          </a:r>
                          <a:endParaRPr lang="en-US" sz="1600" dirty="0">
                            <a:solidFill>
                              <a:schemeClr val="tx1"/>
                            </a:solidFill>
                            <a:effectLst/>
                            <a:latin typeface="Calibri"/>
                            <a:ea typeface="Calibri"/>
                            <a:cs typeface="Times New Roman"/>
                          </a:endParaRPr>
                        </a:p>
                      </a:txBody>
                      <a:tcPr marL="44991" marR="44991" marT="0" marB="0">
                        <a:solidFill>
                          <a:schemeClr val="accent3">
                            <a:lumMod val="20000"/>
                            <a:lumOff val="80000"/>
                          </a:schemeClr>
                        </a:solidFill>
                      </a:tcPr>
                    </a:tc>
                    <a:extLst>
                      <a:ext uri="{0D108BD9-81ED-4DB2-BD59-A6C34878D82A}">
                        <a16:rowId xmlns:a16="http://schemas.microsoft.com/office/drawing/2014/main" val="10001"/>
                      </a:ext>
                    </a:extLst>
                  </a:tr>
                  <a:tr h="2890626">
                    <a:tc>
                      <a:txBody>
                        <a:bodyPr/>
                        <a:lstStyle/>
                        <a:p>
                          <a:pPr>
                            <a:lnSpc>
                              <a:spcPct val="107000"/>
                            </a:lnSpc>
                            <a:spcAft>
                              <a:spcPts val="0"/>
                            </a:spcAft>
                          </a:pPr>
                          <a:r>
                            <a:rPr lang="el-GR" sz="1600" dirty="0">
                              <a:solidFill>
                                <a:schemeClr val="tx1"/>
                              </a:solidFill>
                              <a:effectLst/>
                            </a:rPr>
                            <a:t>Λύση προβλήματος</a:t>
                          </a:r>
                          <a:endParaRPr lang="en-US" sz="1600" dirty="0">
                            <a:solidFill>
                              <a:schemeClr val="tx1"/>
                            </a:solidFill>
                            <a:effectLst/>
                          </a:endParaRPr>
                        </a:p>
                        <a:p>
                          <a:pPr marL="0" marR="0" indent="0" algn="l" defTabSz="914400" rtl="0" eaLnBrk="1" fontAlgn="auto" latinLnBrk="0" hangingPunct="1">
                            <a:lnSpc>
                              <a:spcPct val="107000"/>
                            </a:lnSpc>
                            <a:spcBef>
                              <a:spcPts val="0"/>
                            </a:spcBef>
                            <a:spcAft>
                              <a:spcPts val="0"/>
                            </a:spcAft>
                            <a:buClrTx/>
                            <a:buSzTx/>
                            <a:buFontTx/>
                            <a:buNone/>
                            <a:tabLst/>
                            <a:defRPr/>
                          </a:pPr>
                          <a:r>
                            <a:rPr lang="el-GR" sz="1600" b="0" i="1" dirty="0">
                              <a:solidFill>
                                <a:schemeClr val="tx1"/>
                              </a:solidFill>
                              <a:effectLst/>
                            </a:rPr>
                            <a:t>Εξετάζει την ικανότητα των μαθητών να αναλύουν ένα άγνωστο πρόβλημα και να εφαρμόζουν αποτελεσματικά έναν αλγόριθμο ή μια ακολουθία αλγορίθμων για να το λύσουν.</a:t>
                          </a:r>
                          <a:r>
                            <a:rPr lang="en-US" sz="1600" b="0" i="1" dirty="0">
                              <a:solidFill>
                                <a:schemeClr val="tx1"/>
                              </a:solidFill>
                              <a:effectLst/>
                            </a:rPr>
                            <a:t> </a:t>
                          </a:r>
                          <a:r>
                            <a:rPr lang="el-GR" sz="1600" b="0" i="1" dirty="0">
                              <a:solidFill>
                                <a:schemeClr val="tx1"/>
                              </a:solidFill>
                              <a:effectLst/>
                            </a:rPr>
                            <a:t>Ένα πρόβλημα που διδάχτηκε στην τάξη δεν αξιολογείται ως πρόβλημα αλλά ως αλγόριθμος.</a:t>
                          </a:r>
                          <a:endParaRPr lang="en-US" sz="1600" b="0" i="1" dirty="0">
                            <a:solidFill>
                              <a:schemeClr val="tx1"/>
                            </a:solidFill>
                            <a:effectLst/>
                          </a:endParaRPr>
                        </a:p>
                      </a:txBody>
                      <a:tcPr marL="44991" marR="44991" marT="0" marB="0"/>
                    </a:tc>
                    <a:tc>
                      <a:txBody>
                        <a:bodyPr/>
                        <a:lstStyle/>
                        <a:p>
                          <a:pPr>
                            <a:lnSpc>
                              <a:spcPct val="107000"/>
                            </a:lnSpc>
                            <a:spcAft>
                              <a:spcPts val="0"/>
                            </a:spcAft>
                          </a:pPr>
                          <a:r>
                            <a:rPr lang="el-GR" sz="1600" b="0" i="1" dirty="0">
                              <a:solidFill>
                                <a:schemeClr val="tx1"/>
                              </a:solidFill>
                              <a:effectLst/>
                            </a:rPr>
                            <a:t>Παράδειγμα</a:t>
                          </a:r>
                          <a:r>
                            <a:rPr lang="en-US" sz="1600" b="0" i="1" dirty="0">
                              <a:solidFill>
                                <a:schemeClr val="tx1"/>
                              </a:solidFill>
                              <a:effectLst/>
                            </a:rPr>
                            <a:t>:</a:t>
                          </a:r>
                          <a:r>
                            <a:rPr lang="el-GR" sz="1600" b="0" i="1" dirty="0">
                              <a:solidFill>
                                <a:schemeClr val="tx1"/>
                              </a:solidFill>
                              <a:effectLst/>
                            </a:rPr>
                            <a:t>  </a:t>
                          </a:r>
                          <a:endParaRPr lang="en-US" sz="1600" b="0" i="1" dirty="0">
                            <a:solidFill>
                              <a:schemeClr val="tx1"/>
                            </a:solidFill>
                            <a:effectLst/>
                          </a:endParaRPr>
                        </a:p>
                        <a:p>
                          <a:pPr marL="342900" lvl="0" indent="-342900">
                            <a:lnSpc>
                              <a:spcPct val="107000"/>
                            </a:lnSpc>
                            <a:spcAft>
                              <a:spcPts val="0"/>
                            </a:spcAft>
                            <a:buFont typeface="+mj-lt"/>
                            <a:buAutoNum type="romanLcPeriod"/>
                          </a:pPr>
                          <a:r>
                            <a:rPr lang="el-GR" sz="1600" dirty="0">
                              <a:solidFill>
                                <a:schemeClr val="tx1"/>
                              </a:solidFill>
                              <a:effectLst/>
                            </a:rPr>
                            <a:t>Η εξίσωση </a:t>
                          </a:r>
                          <a14:m>
                            <m:oMath xmlns:m="http://schemas.openxmlformats.org/officeDocument/2006/math">
                              <m:r>
                                <a:rPr lang="en-US" sz="1600">
                                  <a:solidFill>
                                    <a:schemeClr val="tx1"/>
                                  </a:solidFill>
                                  <a:effectLst/>
                                  <a:latin typeface="Cambria Math"/>
                                </a:rPr>
                                <m:t>2</m:t>
                              </m:r>
                              <m:sSup>
                                <m:sSupPr>
                                  <m:ctrlPr>
                                    <a:rPr lang="en-US" sz="1600" i="1">
                                      <a:solidFill>
                                        <a:schemeClr val="tx1"/>
                                      </a:solidFill>
                                      <a:effectLst/>
                                      <a:latin typeface="Cambria Math" panose="02040503050406030204" pitchFamily="18" charset="0"/>
                                    </a:rPr>
                                  </m:ctrlPr>
                                </m:sSupPr>
                                <m:e>
                                  <m:r>
                                    <a:rPr lang="en-US" sz="1600">
                                      <a:solidFill>
                                        <a:schemeClr val="tx1"/>
                                      </a:solidFill>
                                      <a:effectLst/>
                                      <a:latin typeface="Cambria Math"/>
                                    </a:rPr>
                                    <m:t>𝑥</m:t>
                                  </m:r>
                                </m:e>
                                <m:sup>
                                  <m:r>
                                    <a:rPr lang="en-US" sz="1600">
                                      <a:solidFill>
                                        <a:schemeClr val="tx1"/>
                                      </a:solidFill>
                                      <a:effectLst/>
                                      <a:latin typeface="Cambria Math"/>
                                    </a:rPr>
                                    <m:t>2</m:t>
                                  </m:r>
                                </m:sup>
                              </m:sSup>
                              <m:r>
                                <a:rPr lang="en-US" sz="1600">
                                  <a:solidFill>
                                    <a:schemeClr val="tx1"/>
                                  </a:solidFill>
                                  <a:effectLst/>
                                  <a:latin typeface="Cambria Math"/>
                                </a:rPr>
                                <m:t>−3</m:t>
                              </m:r>
                              <m:r>
                                <a:rPr lang="en-US" sz="1600">
                                  <a:solidFill>
                                    <a:schemeClr val="tx1"/>
                                  </a:solidFill>
                                  <a:effectLst/>
                                  <a:latin typeface="Cambria Math"/>
                                </a:rPr>
                                <m:t>𝑥</m:t>
                              </m:r>
                              <m:r>
                                <a:rPr lang="en-US" sz="1600">
                                  <a:solidFill>
                                    <a:schemeClr val="tx1"/>
                                  </a:solidFill>
                                  <a:effectLst/>
                                  <a:latin typeface="Cambria Math"/>
                                </a:rPr>
                                <m:t>−</m:t>
                              </m:r>
                              <m:d>
                                <m:dPr>
                                  <m:ctrlPr>
                                    <a:rPr lang="en-US" sz="1600" i="1">
                                      <a:solidFill>
                                        <a:schemeClr val="tx1"/>
                                      </a:solidFill>
                                      <a:effectLst/>
                                      <a:latin typeface="Cambria Math" panose="02040503050406030204" pitchFamily="18" charset="0"/>
                                    </a:rPr>
                                  </m:ctrlPr>
                                </m:dPr>
                                <m:e>
                                  <m:r>
                                    <a:rPr lang="en-US" sz="1600">
                                      <a:solidFill>
                                        <a:schemeClr val="tx1"/>
                                      </a:solidFill>
                                      <a:effectLst/>
                                      <a:latin typeface="Cambria Math"/>
                                    </a:rPr>
                                    <m:t>𝑘</m:t>
                                  </m:r>
                                  <m:r>
                                    <a:rPr lang="en-US" sz="1600">
                                      <a:solidFill>
                                        <a:schemeClr val="tx1"/>
                                      </a:solidFill>
                                      <a:effectLst/>
                                      <a:latin typeface="Cambria Math"/>
                                    </a:rPr>
                                    <m:t>+1</m:t>
                                  </m:r>
                                </m:e>
                              </m:d>
                              <m:r>
                                <a:rPr lang="en-US" sz="1600">
                                  <a:solidFill>
                                    <a:schemeClr val="tx1"/>
                                  </a:solidFill>
                                  <a:effectLst/>
                                  <a:latin typeface="Cambria Math"/>
                                </a:rPr>
                                <m:t>=0</m:t>
                              </m:r>
                            </m:oMath>
                          </a14:m>
                          <a:r>
                            <a:rPr lang="en-US" sz="1600" dirty="0">
                              <a:solidFill>
                                <a:schemeClr val="tx1"/>
                              </a:solidFill>
                              <a:effectLst/>
                            </a:rPr>
                            <a:t> , </a:t>
                          </a:r>
                          <a:r>
                            <a:rPr lang="el-GR" sz="1600" dirty="0">
                              <a:solidFill>
                                <a:schemeClr val="tx1"/>
                              </a:solidFill>
                              <a:effectLst/>
                            </a:rPr>
                            <a:t>όπου </a:t>
                          </a:r>
                          <a:r>
                            <a:rPr lang="en-US" sz="1600" dirty="0">
                              <a:solidFill>
                                <a:schemeClr val="tx1"/>
                              </a:solidFill>
                              <a:effectLst/>
                            </a:rPr>
                            <a:t>k </a:t>
                          </a:r>
                          <a:r>
                            <a:rPr lang="el-GR" sz="1600" dirty="0">
                              <a:solidFill>
                                <a:schemeClr val="tx1"/>
                              </a:solidFill>
                              <a:effectLst/>
                            </a:rPr>
                            <a:t>είναι σταθερά</a:t>
                          </a:r>
                          <a:r>
                            <a:rPr lang="en-US" sz="1600" dirty="0">
                              <a:solidFill>
                                <a:schemeClr val="tx1"/>
                              </a:solidFill>
                              <a:effectLst/>
                            </a:rPr>
                            <a:t>, </a:t>
                          </a:r>
                          <a:r>
                            <a:rPr lang="el-GR" sz="1600" dirty="0">
                              <a:solidFill>
                                <a:schemeClr val="tx1"/>
                              </a:solidFill>
                              <a:effectLst/>
                            </a:rPr>
                            <a:t>δεν έχει πραγματικές ρίζες</a:t>
                          </a:r>
                          <a:r>
                            <a:rPr lang="en-US" sz="1600" dirty="0">
                              <a:solidFill>
                                <a:schemeClr val="tx1"/>
                              </a:solidFill>
                              <a:effectLst/>
                            </a:rPr>
                            <a:t>. </a:t>
                          </a:r>
                          <a:r>
                            <a:rPr lang="el-GR" sz="1600" dirty="0">
                              <a:solidFill>
                                <a:schemeClr val="tx1"/>
                              </a:solidFill>
                              <a:effectLst/>
                            </a:rPr>
                            <a:t>Να βρείτε τις δυνατές</a:t>
                          </a:r>
                          <a:r>
                            <a:rPr lang="el-GR" sz="1600" baseline="0" dirty="0">
                              <a:solidFill>
                                <a:schemeClr val="tx1"/>
                              </a:solidFill>
                              <a:effectLst/>
                            </a:rPr>
                            <a:t> τιμές του </a:t>
                          </a:r>
                          <a:r>
                            <a:rPr lang="en-US" sz="1600" dirty="0">
                              <a:solidFill>
                                <a:schemeClr val="tx1"/>
                              </a:solidFill>
                              <a:effectLst/>
                            </a:rPr>
                            <a:t>k.</a:t>
                          </a:r>
                        </a:p>
                        <a:p>
                          <a:pPr marL="342900" lvl="0" indent="-342900">
                            <a:lnSpc>
                              <a:spcPct val="107000"/>
                            </a:lnSpc>
                            <a:spcAft>
                              <a:spcPts val="0"/>
                            </a:spcAft>
                            <a:buFont typeface="+mj-lt"/>
                            <a:buAutoNum type="romanLcPeriod"/>
                          </a:pPr>
                          <a:r>
                            <a:rPr lang="el-GR" sz="1600" dirty="0">
                              <a:solidFill>
                                <a:schemeClr val="tx1"/>
                              </a:solidFill>
                              <a:effectLst/>
                            </a:rPr>
                            <a:t>Σε ένα ντεπόζιτο υπάρχουν </a:t>
                          </a:r>
                          <a14:m>
                            <m:oMath xmlns:m="http://schemas.openxmlformats.org/officeDocument/2006/math">
                              <m:r>
                                <a:rPr lang="en-GB" sz="1600">
                                  <a:solidFill>
                                    <a:schemeClr val="tx1"/>
                                  </a:solidFill>
                                  <a:effectLst/>
                                  <a:latin typeface="Cambria Math"/>
                                </a:rPr>
                                <m:t>2.1 </m:t>
                              </m:r>
                              <m:sSup>
                                <m:sSupPr>
                                  <m:ctrlPr>
                                    <a:rPr lang="en-US" sz="1600" i="1">
                                      <a:solidFill>
                                        <a:schemeClr val="tx1"/>
                                      </a:solidFill>
                                      <a:effectLst/>
                                      <a:latin typeface="Cambria Math" panose="02040503050406030204" pitchFamily="18" charset="0"/>
                                    </a:rPr>
                                  </m:ctrlPr>
                                </m:sSupPr>
                                <m:e>
                                  <m:r>
                                    <a:rPr lang="en-GB" sz="1600">
                                      <a:solidFill>
                                        <a:schemeClr val="tx1"/>
                                      </a:solidFill>
                                      <a:effectLst/>
                                      <a:latin typeface="Cambria Math"/>
                                    </a:rPr>
                                    <m:t>𝑚</m:t>
                                  </m:r>
                                </m:e>
                                <m:sup>
                                  <m:r>
                                    <a:rPr lang="en-GB" sz="1600">
                                      <a:solidFill>
                                        <a:schemeClr val="tx1"/>
                                      </a:solidFill>
                                      <a:effectLst/>
                                      <a:latin typeface="Cambria Math"/>
                                    </a:rPr>
                                    <m:t>3</m:t>
                                  </m:r>
                                </m:sup>
                              </m:sSup>
                            </m:oMath>
                          </a14:m>
                          <a:r>
                            <a:rPr lang="en-GB" sz="1600" dirty="0">
                              <a:solidFill>
                                <a:schemeClr val="tx1"/>
                              </a:solidFill>
                              <a:effectLst/>
                            </a:rPr>
                            <a:t> </a:t>
                          </a:r>
                          <a:r>
                            <a:rPr lang="el-GR" sz="1600" dirty="0">
                              <a:solidFill>
                                <a:schemeClr val="tx1"/>
                              </a:solidFill>
                              <a:effectLst/>
                            </a:rPr>
                            <a:t>λαδιού.</a:t>
                          </a:r>
                          <a:r>
                            <a:rPr lang="en-GB" sz="1600" dirty="0">
                              <a:solidFill>
                                <a:schemeClr val="tx1"/>
                              </a:solidFill>
                              <a:effectLst/>
                            </a:rPr>
                            <a:t> </a:t>
                          </a:r>
                          <a:r>
                            <a:rPr lang="el-GR" sz="1600" dirty="0">
                              <a:solidFill>
                                <a:schemeClr val="tx1"/>
                              </a:solidFill>
                              <a:effectLst/>
                            </a:rPr>
                            <a:t>Το βάθος του λαδιού</a:t>
                          </a:r>
                          <a:r>
                            <a:rPr lang="el-GR" sz="1600" baseline="0" dirty="0">
                              <a:solidFill>
                                <a:schemeClr val="tx1"/>
                              </a:solidFill>
                              <a:effectLst/>
                            </a:rPr>
                            <a:t> στο ντεπόζιτο είναι </a:t>
                          </a:r>
                          <a:r>
                            <a:rPr lang="en-GB" sz="1600" dirty="0">
                              <a:solidFill>
                                <a:schemeClr val="tx1"/>
                              </a:solidFill>
                              <a:effectLst/>
                            </a:rPr>
                            <a:t>d </a:t>
                          </a:r>
                          <a:r>
                            <a:rPr lang="el-GR" sz="1600" dirty="0">
                              <a:solidFill>
                                <a:schemeClr val="tx1"/>
                              </a:solidFill>
                              <a:effectLst/>
                            </a:rPr>
                            <a:t>μέτρα</a:t>
                          </a:r>
                          <a:r>
                            <a:rPr lang="en-GB" sz="1600" dirty="0">
                              <a:solidFill>
                                <a:schemeClr val="tx1"/>
                              </a:solidFill>
                              <a:effectLst/>
                            </a:rPr>
                            <a:t>. </a:t>
                          </a:r>
                          <a:r>
                            <a:rPr lang="el-GR" sz="1600" dirty="0">
                              <a:solidFill>
                                <a:schemeClr val="tx1"/>
                              </a:solidFill>
                              <a:effectLst/>
                            </a:rPr>
                            <a:t>Ποια είναι η τιμή του</a:t>
                          </a:r>
                          <a:r>
                            <a:rPr lang="en-GB" sz="1600" dirty="0">
                              <a:solidFill>
                                <a:schemeClr val="tx1"/>
                              </a:solidFill>
                              <a:effectLst/>
                            </a:rPr>
                            <a:t> d</a:t>
                          </a:r>
                          <a:r>
                            <a:rPr lang="el-GR" sz="1600" dirty="0">
                              <a:solidFill>
                                <a:schemeClr val="tx1"/>
                              </a:solidFill>
                              <a:effectLst/>
                            </a:rPr>
                            <a:t>;</a:t>
                          </a:r>
                          <a:endParaRPr lang="en-US" sz="1600" dirty="0">
                            <a:solidFill>
                              <a:schemeClr val="tx1"/>
                            </a:solidFill>
                            <a:effectLst/>
                          </a:endParaRPr>
                        </a:p>
                        <a:p>
                          <a:pPr>
                            <a:lnSpc>
                              <a:spcPct val="107000"/>
                            </a:lnSpc>
                            <a:spcAft>
                              <a:spcPts val="0"/>
                            </a:spcAft>
                          </a:pPr>
                          <a:r>
                            <a:rPr lang="en-US" sz="1600" dirty="0">
                              <a:solidFill>
                                <a:schemeClr val="tx1"/>
                              </a:solidFill>
                              <a:effectLst/>
                            </a:rPr>
                            <a:t> </a:t>
                          </a:r>
                        </a:p>
                        <a:p>
                          <a:pPr>
                            <a:lnSpc>
                              <a:spcPct val="107000"/>
                            </a:lnSpc>
                            <a:spcAft>
                              <a:spcPts val="0"/>
                            </a:spcAft>
                          </a:pPr>
                          <a:r>
                            <a:rPr lang="en-US" sz="1600" dirty="0">
                              <a:solidFill>
                                <a:schemeClr val="tx1"/>
                              </a:solidFill>
                              <a:effectLst/>
                            </a:rPr>
                            <a:t> </a:t>
                          </a:r>
                        </a:p>
                        <a:p>
                          <a:pPr>
                            <a:lnSpc>
                              <a:spcPct val="107000"/>
                            </a:lnSpc>
                            <a:spcAft>
                              <a:spcPts val="0"/>
                            </a:spcAft>
                          </a:pPr>
                          <a:r>
                            <a:rPr lang="en-US" sz="1600" dirty="0">
                              <a:solidFill>
                                <a:schemeClr val="tx1"/>
                              </a:solidFill>
                              <a:effectLst/>
                            </a:rPr>
                            <a:t> </a:t>
                          </a:r>
                        </a:p>
                        <a:p>
                          <a:pPr>
                            <a:lnSpc>
                              <a:spcPct val="107000"/>
                            </a:lnSpc>
                            <a:spcAft>
                              <a:spcPts val="0"/>
                            </a:spcAft>
                          </a:pPr>
                          <a:r>
                            <a:rPr lang="en-US" sz="1600" dirty="0">
                              <a:solidFill>
                                <a:schemeClr val="tx1"/>
                              </a:solidFill>
                              <a:effectLst/>
                            </a:rPr>
                            <a:t> </a:t>
                          </a:r>
                          <a:endParaRPr lang="en-US" sz="1600" dirty="0">
                            <a:solidFill>
                              <a:schemeClr val="tx1"/>
                            </a:solidFill>
                            <a:effectLst/>
                            <a:latin typeface="Calibri"/>
                            <a:ea typeface="Calibri"/>
                            <a:cs typeface="Times New Roman"/>
                          </a:endParaRPr>
                        </a:p>
                      </a:txBody>
                      <a:tcPr marL="44991" marR="44991" marT="0" marB="0">
                        <a:solidFill>
                          <a:schemeClr val="accent3">
                            <a:lumMod val="20000"/>
                            <a:lumOff val="80000"/>
                          </a:schemeClr>
                        </a:solidFill>
                      </a:tcPr>
                    </a:tc>
                    <a:extLst>
                      <a:ext uri="{0D108BD9-81ED-4DB2-BD59-A6C34878D82A}">
                        <a16:rowId xmlns:a16="http://schemas.microsoft.com/office/drawing/2014/main" val="10002"/>
                      </a:ext>
                    </a:extLst>
                  </a:tr>
                </a:tbl>
              </a:graphicData>
            </a:graphic>
          </p:graphicFrame>
        </mc:Choice>
        <mc:Fallback xmlns="">
          <p:graphicFrame>
            <p:nvGraphicFramePr>
              <p:cNvPr id="5" name="Content Placeholder 4"/>
              <p:cNvGraphicFramePr>
                <a:graphicFrameLocks noGrp="1"/>
              </p:cNvGraphicFramePr>
              <p:nvPr>
                <p:ph idx="1"/>
                <p:extLst/>
              </p:nvPr>
            </p:nvGraphicFramePr>
            <p:xfrm>
              <a:off x="35496" y="-1"/>
              <a:ext cx="9108504" cy="6824911"/>
            </p:xfrm>
            <a:graphic>
              <a:graphicData uri="http://schemas.openxmlformats.org/drawingml/2006/table">
                <a:tbl>
                  <a:tblPr firstRow="1" firstCol="1" bandRow="1">
                    <a:tableStyleId>{5C22544A-7EE6-4342-B048-85BDC9FD1C3A}</a:tableStyleId>
                  </a:tblPr>
                  <a:tblGrid>
                    <a:gridCol w="2736304">
                      <a:extLst>
                        <a:ext uri="{9D8B030D-6E8A-4147-A177-3AD203B41FA5}">
                          <a16:colId xmlns:a16="http://schemas.microsoft.com/office/drawing/2014/main" xmlns="" xmlns:a14="http://schemas.microsoft.com/office/drawing/2010/main" val="20000"/>
                        </a:ext>
                      </a:extLst>
                    </a:gridCol>
                    <a:gridCol w="6372200">
                      <a:extLst>
                        <a:ext uri="{9D8B030D-6E8A-4147-A177-3AD203B41FA5}">
                          <a16:colId xmlns:a16="http://schemas.microsoft.com/office/drawing/2014/main" xmlns="" xmlns:a14="http://schemas.microsoft.com/office/drawing/2010/main" val="20001"/>
                        </a:ext>
                      </a:extLst>
                    </a:gridCol>
                  </a:tblGrid>
                  <a:tr h="1571364">
                    <a:tc>
                      <a:txBody>
                        <a:bodyPr/>
                        <a:lstStyle/>
                        <a:p>
                          <a:pPr>
                            <a:lnSpc>
                              <a:spcPct val="107000"/>
                            </a:lnSpc>
                            <a:spcAft>
                              <a:spcPts val="0"/>
                            </a:spcAft>
                          </a:pPr>
                          <a:r>
                            <a:rPr lang="el-GR" sz="1600" dirty="0">
                              <a:solidFill>
                                <a:schemeClr val="tx1"/>
                              </a:solidFill>
                              <a:effectLst/>
                            </a:rPr>
                            <a:t>Δηλωτική γνώση</a:t>
                          </a:r>
                          <a:endParaRPr lang="en-US" sz="1600" dirty="0">
                            <a:solidFill>
                              <a:schemeClr val="tx1"/>
                            </a:solidFill>
                            <a:effectLst/>
                          </a:endParaRPr>
                        </a:p>
                        <a:p>
                          <a:pPr marL="0" marR="0" indent="0" algn="l" defTabSz="914400" rtl="0" eaLnBrk="1" fontAlgn="auto" latinLnBrk="0" hangingPunct="1">
                            <a:lnSpc>
                              <a:spcPct val="107000"/>
                            </a:lnSpc>
                            <a:spcBef>
                              <a:spcPts val="0"/>
                            </a:spcBef>
                            <a:spcAft>
                              <a:spcPts val="0"/>
                            </a:spcAft>
                            <a:buClrTx/>
                            <a:buSzTx/>
                            <a:buFontTx/>
                            <a:buNone/>
                            <a:tabLst/>
                            <a:defRPr/>
                          </a:pPr>
                          <a:r>
                            <a:rPr lang="el-GR" sz="1600" b="0" i="1" dirty="0">
                              <a:solidFill>
                                <a:schemeClr val="tx1"/>
                              </a:solidFill>
                              <a:effectLst/>
                            </a:rPr>
                            <a:t>Εξετάζει την ικανότητα των μαθητών να διατυπώσουν μαθηματική ορολογία, ορισμούς, προτάσεις, ιδιότητες, μεθόδους, δομές κλπ.</a:t>
                          </a:r>
                          <a:endParaRPr lang="en-US" sz="1600" dirty="0">
                            <a:solidFill>
                              <a:schemeClr val="tx1"/>
                            </a:solidFill>
                            <a:effectLst/>
                            <a:latin typeface="Calibri"/>
                            <a:ea typeface="Calibri"/>
                            <a:cs typeface="Times New Roman"/>
                          </a:endParaRPr>
                        </a:p>
                      </a:txBody>
                      <a:tcPr marL="44991" marR="44991" marT="0" marB="0"/>
                    </a:tc>
                    <a:tc>
                      <a:txBody>
                        <a:bodyPr/>
                        <a:lstStyle/>
                        <a:p>
                          <a:endParaRPr lang="el-GR"/>
                        </a:p>
                      </a:txBody>
                      <a:tcPr marL="44991" marR="44991" marT="0" marB="0">
                        <a:blipFill rotWithShape="0">
                          <a:blip r:embed="rId2"/>
                          <a:stretch>
                            <a:fillRect l="-43021" t="-3101" r="-478" b="-340310"/>
                          </a:stretch>
                        </a:blipFill>
                      </a:tcPr>
                    </a:tc>
                    <a:extLst>
                      <a:ext uri="{0D108BD9-81ED-4DB2-BD59-A6C34878D82A}">
                        <a16:rowId xmlns:a16="http://schemas.microsoft.com/office/drawing/2014/main" xmlns="" xmlns:a14="http://schemas.microsoft.com/office/drawing/2010/main" val="10000"/>
                      </a:ext>
                    </a:extLst>
                  </a:tr>
                  <a:tr h="2362921">
                    <a:tc>
                      <a:txBody>
                        <a:bodyPr/>
                        <a:lstStyle/>
                        <a:p>
                          <a:pPr>
                            <a:lnSpc>
                              <a:spcPct val="107000"/>
                            </a:lnSpc>
                            <a:spcAft>
                              <a:spcPts val="0"/>
                            </a:spcAft>
                          </a:pPr>
                          <a:r>
                            <a:rPr lang="el-GR" sz="1600" dirty="0">
                              <a:solidFill>
                                <a:schemeClr val="tx1"/>
                              </a:solidFill>
                              <a:effectLst/>
                            </a:rPr>
                            <a:t>Χρήση αλγορίθμων</a:t>
                          </a:r>
                          <a:endParaRPr lang="en-US" sz="1600" dirty="0">
                            <a:solidFill>
                              <a:schemeClr val="tx1"/>
                            </a:solidFill>
                            <a:effectLst/>
                          </a:endParaRPr>
                        </a:p>
                        <a:p>
                          <a:pPr marL="0" marR="0" indent="0" algn="l" defTabSz="914400" rtl="0" eaLnBrk="1" fontAlgn="auto" latinLnBrk="0" hangingPunct="1">
                            <a:lnSpc>
                              <a:spcPct val="107000"/>
                            </a:lnSpc>
                            <a:spcBef>
                              <a:spcPts val="0"/>
                            </a:spcBef>
                            <a:spcAft>
                              <a:spcPts val="0"/>
                            </a:spcAft>
                            <a:buClrTx/>
                            <a:buSzTx/>
                            <a:buFontTx/>
                            <a:buNone/>
                            <a:tabLst/>
                            <a:defRPr/>
                          </a:pPr>
                          <a:r>
                            <a:rPr lang="el-GR" sz="1600" b="0" i="1" dirty="0">
                              <a:solidFill>
                                <a:schemeClr val="tx1"/>
                              </a:solidFill>
                              <a:effectLst/>
                            </a:rPr>
                            <a:t>Εξετάζει την ικανότητα των μαθητών στο να χρησιμοποιούν και εφαρμόζουν έναν αλγόριθμο (διαδικασία) που διδάχτηκαν σε ένα συγκεκριμένο περιεχόμενο - περίπτωση</a:t>
                          </a:r>
                          <a:r>
                            <a:rPr lang="en-US" sz="1600" b="0" i="1" dirty="0">
                              <a:solidFill>
                                <a:schemeClr val="tx1"/>
                              </a:solidFill>
                              <a:effectLst/>
                            </a:rPr>
                            <a:t>.</a:t>
                          </a:r>
                        </a:p>
                        <a:p>
                          <a:pPr>
                            <a:lnSpc>
                              <a:spcPct val="107000"/>
                            </a:lnSpc>
                            <a:spcAft>
                              <a:spcPts val="0"/>
                            </a:spcAft>
                          </a:pPr>
                          <a:endParaRPr lang="en-US" sz="1600" dirty="0">
                            <a:solidFill>
                              <a:schemeClr val="tx1"/>
                            </a:solidFill>
                            <a:effectLst/>
                            <a:latin typeface="Calibri"/>
                            <a:ea typeface="Calibri"/>
                            <a:cs typeface="Times New Roman"/>
                          </a:endParaRPr>
                        </a:p>
                      </a:txBody>
                      <a:tcPr marL="44991" marR="44991" marT="0" marB="0"/>
                    </a:tc>
                    <a:tc>
                      <a:txBody>
                        <a:bodyPr/>
                        <a:lstStyle/>
                        <a:p>
                          <a:endParaRPr lang="el-GR"/>
                        </a:p>
                      </a:txBody>
                      <a:tcPr marL="44991" marR="44991" marT="0" marB="0">
                        <a:blipFill rotWithShape="0">
                          <a:blip r:embed="rId2"/>
                          <a:stretch>
                            <a:fillRect l="-43021" t="-68557" r="-478" b="-126289"/>
                          </a:stretch>
                        </a:blipFill>
                      </a:tcPr>
                    </a:tc>
                    <a:extLst>
                      <a:ext uri="{0D108BD9-81ED-4DB2-BD59-A6C34878D82A}">
                        <a16:rowId xmlns:a16="http://schemas.microsoft.com/office/drawing/2014/main" xmlns="" xmlns:a14="http://schemas.microsoft.com/office/drawing/2010/main" val="10001"/>
                      </a:ext>
                    </a:extLst>
                  </a:tr>
                  <a:tr h="2890626">
                    <a:tc>
                      <a:txBody>
                        <a:bodyPr/>
                        <a:lstStyle/>
                        <a:p>
                          <a:pPr>
                            <a:lnSpc>
                              <a:spcPct val="107000"/>
                            </a:lnSpc>
                            <a:spcAft>
                              <a:spcPts val="0"/>
                            </a:spcAft>
                          </a:pPr>
                          <a:r>
                            <a:rPr lang="el-GR" sz="1600" dirty="0">
                              <a:solidFill>
                                <a:schemeClr val="tx1"/>
                              </a:solidFill>
                              <a:effectLst/>
                            </a:rPr>
                            <a:t>Λύση προβλήματος</a:t>
                          </a:r>
                          <a:endParaRPr lang="en-US" sz="1600" dirty="0">
                            <a:solidFill>
                              <a:schemeClr val="tx1"/>
                            </a:solidFill>
                            <a:effectLst/>
                          </a:endParaRPr>
                        </a:p>
                        <a:p>
                          <a:pPr marL="0" marR="0" indent="0" algn="l" defTabSz="914400" rtl="0" eaLnBrk="1" fontAlgn="auto" latinLnBrk="0" hangingPunct="1">
                            <a:lnSpc>
                              <a:spcPct val="107000"/>
                            </a:lnSpc>
                            <a:spcBef>
                              <a:spcPts val="0"/>
                            </a:spcBef>
                            <a:spcAft>
                              <a:spcPts val="0"/>
                            </a:spcAft>
                            <a:buClrTx/>
                            <a:buSzTx/>
                            <a:buFontTx/>
                            <a:buNone/>
                            <a:tabLst/>
                            <a:defRPr/>
                          </a:pPr>
                          <a:r>
                            <a:rPr lang="el-GR" sz="1600" b="0" i="1" dirty="0">
                              <a:solidFill>
                                <a:schemeClr val="tx1"/>
                              </a:solidFill>
                              <a:effectLst/>
                            </a:rPr>
                            <a:t>Εξετάζει την ικανότητα των μαθητών να αναλύουν ένα άγνωστο πρόβλημα και να εφαρμόζουν αποτελεσματικά έναν αλγόριθμο ή μια ακολουθία αλγορίθμων για να το λύσουν.</a:t>
                          </a:r>
                          <a:r>
                            <a:rPr lang="en-US" sz="1600" b="0" i="1" dirty="0">
                              <a:solidFill>
                                <a:schemeClr val="tx1"/>
                              </a:solidFill>
                              <a:effectLst/>
                            </a:rPr>
                            <a:t> </a:t>
                          </a:r>
                          <a:r>
                            <a:rPr lang="el-GR" sz="1600" b="0" i="1" dirty="0">
                              <a:solidFill>
                                <a:schemeClr val="tx1"/>
                              </a:solidFill>
                              <a:effectLst/>
                            </a:rPr>
                            <a:t>Ένα πρόβλημα που διδάχτηκε στην τάξη δεν αξιολογείται ως πρόβλημα αλλά ως αλγόριθμος.</a:t>
                          </a:r>
                          <a:endParaRPr lang="en-US" sz="1600" b="0" i="1" dirty="0">
                            <a:solidFill>
                              <a:schemeClr val="tx1"/>
                            </a:solidFill>
                            <a:effectLst/>
                          </a:endParaRPr>
                        </a:p>
                      </a:txBody>
                      <a:tcPr marL="44991" marR="44991" marT="0" marB="0"/>
                    </a:tc>
                    <a:tc>
                      <a:txBody>
                        <a:bodyPr/>
                        <a:lstStyle/>
                        <a:p>
                          <a:endParaRPr lang="el-GR"/>
                        </a:p>
                      </a:txBody>
                      <a:tcPr marL="44991" marR="44991" marT="0" marB="0">
                        <a:blipFill rotWithShape="0">
                          <a:blip r:embed="rId2"/>
                          <a:stretch>
                            <a:fillRect l="-43021" t="-137684" r="-478" b="-3158"/>
                          </a:stretch>
                        </a:blipFill>
                      </a:tcPr>
                    </a:tc>
                    <a:extLst>
                      <a:ext uri="{0D108BD9-81ED-4DB2-BD59-A6C34878D82A}">
                        <a16:rowId xmlns:a16="http://schemas.microsoft.com/office/drawing/2014/main" xmlns="" xmlns:a14="http://schemas.microsoft.com/office/drawing/2010/main" val="10002"/>
                      </a:ext>
                    </a:extLst>
                  </a:tr>
                </a:tbl>
              </a:graphicData>
            </a:graphic>
          </p:graphicFrame>
        </mc:Fallback>
      </mc:AlternateContent>
      <p:sp>
        <p:nvSpPr>
          <p:cNvPr id="4" name="Slide Number Placeholder 3"/>
          <p:cNvSpPr>
            <a:spLocks noGrp="1"/>
          </p:cNvSpPr>
          <p:nvPr>
            <p:ph type="sldNum" sz="quarter" idx="12"/>
          </p:nvPr>
        </p:nvSpPr>
        <p:spPr/>
        <p:txBody>
          <a:bodyPr/>
          <a:lstStyle/>
          <a:p>
            <a:fld id="{BD2C7B15-8524-42B7-B951-3B9CFF451536}" type="slidenum">
              <a:rPr lang="el-GR" smtClean="0"/>
              <a:pPr/>
              <a:t>21</a:t>
            </a:fld>
            <a:endParaRPr lang="el-GR"/>
          </a:p>
        </p:txBody>
      </p:sp>
      <p:pic>
        <p:nvPicPr>
          <p:cNvPr id="20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056" y="5504596"/>
            <a:ext cx="216217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3480" y="2636912"/>
            <a:ext cx="1711325"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218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stretch>
            <a:fillRect/>
          </a:stretch>
        </p:blipFill>
        <p:spPr>
          <a:xfrm>
            <a:off x="323528" y="404664"/>
            <a:ext cx="8362950" cy="3800475"/>
          </a:xfrm>
          <a:prstGeom prst="rect">
            <a:avLst/>
          </a:prstGeom>
        </p:spPr>
      </p:pic>
      <p:sp>
        <p:nvSpPr>
          <p:cNvPr id="4" name="Θέση περιεχομένου 2"/>
          <p:cNvSpPr>
            <a:spLocks noGrp="1"/>
          </p:cNvSpPr>
          <p:nvPr>
            <p:ph idx="1"/>
          </p:nvPr>
        </p:nvSpPr>
        <p:spPr>
          <a:xfrm>
            <a:off x="652999" y="4005064"/>
            <a:ext cx="8043232" cy="2016224"/>
          </a:xfrm>
        </p:spPr>
        <p:txBody>
          <a:bodyPr>
            <a:normAutofit fontScale="92500" lnSpcReduction="20000"/>
          </a:bodyPr>
          <a:lstStyle/>
          <a:p>
            <a:endParaRPr lang="el-GR" dirty="0"/>
          </a:p>
          <a:p>
            <a:r>
              <a:rPr lang="el-GR" sz="2800" dirty="0">
                <a:solidFill>
                  <a:srgbClr val="00B050"/>
                </a:solidFill>
                <a:ea typeface="Calibri"/>
                <a:cs typeface="Times New Roman"/>
              </a:rPr>
              <a:t>δηλ. συνδέει με τα </a:t>
            </a:r>
            <a:r>
              <a:rPr lang="el-GR" sz="2800" b="1" dirty="0">
                <a:solidFill>
                  <a:srgbClr val="00B050"/>
                </a:solidFill>
                <a:ea typeface="Calibri"/>
                <a:cs typeface="Times New Roman"/>
              </a:rPr>
              <a:t>προσδοκώμενα μαθησιακά αποτελέσματα</a:t>
            </a:r>
            <a:endParaRPr lang="en-US" sz="2800" b="1" dirty="0">
              <a:solidFill>
                <a:srgbClr val="00B050"/>
              </a:solidFill>
              <a:ea typeface="Calibri"/>
              <a:cs typeface="Times New Roman"/>
            </a:endParaRPr>
          </a:p>
          <a:p>
            <a:pPr marL="0" indent="0">
              <a:buNone/>
            </a:pPr>
            <a:r>
              <a:rPr lang="el-GR" sz="2800" dirty="0">
                <a:solidFill>
                  <a:srgbClr val="00B050"/>
                </a:solidFill>
                <a:ea typeface="Calibri"/>
                <a:cs typeface="Times New Roman"/>
              </a:rPr>
              <a:t> &amp; συμβαδίζει με το επίπεδο των μαθητών</a:t>
            </a:r>
            <a:br>
              <a:rPr lang="en-US" sz="3200" dirty="0">
                <a:solidFill>
                  <a:srgbClr val="00B050"/>
                </a:solidFill>
                <a:ea typeface="Calibri"/>
                <a:cs typeface="Times New Roman"/>
              </a:rPr>
            </a:br>
            <a:endParaRPr lang="el-GR" sz="3200" b="1" dirty="0">
              <a:solidFill>
                <a:srgbClr val="00B050"/>
              </a:solidFill>
            </a:endParaRPr>
          </a:p>
        </p:txBody>
      </p:sp>
    </p:spTree>
    <p:extLst>
      <p:ext uri="{BB962C8B-B14F-4D97-AF65-F5344CB8AC3E}">
        <p14:creationId xmlns:p14="http://schemas.microsoft.com/office/powerpoint/2010/main" val="631356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D660C-D2D0-4183-BF88-40E6EBAB61FD}"/>
              </a:ext>
            </a:extLst>
          </p:cNvPr>
          <p:cNvSpPr>
            <a:spLocks noGrp="1"/>
          </p:cNvSpPr>
          <p:nvPr>
            <p:ph type="title"/>
          </p:nvPr>
        </p:nvSpPr>
        <p:spPr>
          <a:xfrm>
            <a:off x="673224" y="260648"/>
            <a:ext cx="7797552" cy="1143000"/>
          </a:xfrm>
        </p:spPr>
        <p:txBody>
          <a:bodyPr>
            <a:normAutofit fontScale="90000"/>
          </a:bodyPr>
          <a:lstStyle/>
          <a:p>
            <a:r>
              <a:rPr lang="el-GR" sz="3200" dirty="0"/>
              <a:t>Η πολλαπλότητα των δράσεων/ταυτοτήτων ενός εκπαιδευτικού όταν αξιολογεί τους μαθητές του (</a:t>
            </a:r>
            <a:r>
              <a:rPr lang="en-US" sz="2800" dirty="0"/>
              <a:t>Morgan, 2000</a:t>
            </a:r>
            <a:r>
              <a:rPr lang="el-GR" sz="3200" dirty="0"/>
              <a:t>) </a:t>
            </a:r>
            <a:endParaRPr lang="en-US" sz="3200" dirty="0"/>
          </a:p>
        </p:txBody>
      </p:sp>
      <p:sp>
        <p:nvSpPr>
          <p:cNvPr id="3" name="Content Placeholder 2">
            <a:extLst>
              <a:ext uri="{FF2B5EF4-FFF2-40B4-BE49-F238E27FC236}">
                <a16:creationId xmlns:a16="http://schemas.microsoft.com/office/drawing/2014/main" id="{827521C5-5615-4418-8030-2A681DE6789A}"/>
              </a:ext>
            </a:extLst>
          </p:cNvPr>
          <p:cNvSpPr>
            <a:spLocks noGrp="1"/>
          </p:cNvSpPr>
          <p:nvPr>
            <p:ph idx="1"/>
          </p:nvPr>
        </p:nvSpPr>
        <p:spPr>
          <a:xfrm>
            <a:off x="323528" y="1600200"/>
            <a:ext cx="8640960" cy="4925144"/>
          </a:xfrm>
        </p:spPr>
        <p:txBody>
          <a:bodyPr>
            <a:normAutofit fontScale="92500" lnSpcReduction="20000"/>
          </a:bodyPr>
          <a:lstStyle/>
          <a:p>
            <a:r>
              <a:rPr lang="el-GR" b="1" dirty="0">
                <a:solidFill>
                  <a:srgbClr val="00B050"/>
                </a:solidFill>
              </a:rPr>
              <a:t>Οι πολλαπλές δράσεις ενός εκπαιδευτικού </a:t>
            </a:r>
            <a:r>
              <a:rPr lang="el-GR" dirty="0"/>
              <a:t>όταν αξιολογεί τις επιδόσεις των μαθητών του στα μαθηματικά</a:t>
            </a:r>
          </a:p>
          <a:p>
            <a:r>
              <a:rPr lang="el-GR" dirty="0"/>
              <a:t>Ο εκπαιδευτικός δρα … </a:t>
            </a:r>
          </a:p>
          <a:p>
            <a:pPr lvl="1"/>
            <a:r>
              <a:rPr lang="el-GR" dirty="0"/>
              <a:t>(α) </a:t>
            </a:r>
            <a:r>
              <a:rPr lang="el-GR" b="1" dirty="0">
                <a:solidFill>
                  <a:srgbClr val="00B050"/>
                </a:solidFill>
              </a:rPr>
              <a:t>ως εξεταστής</a:t>
            </a:r>
            <a:r>
              <a:rPr lang="el-GR" dirty="0"/>
              <a:t>, ο οποίος χρησιμοποιεί κριτήρια που καθορίζονται από εξωτερικούς παράγοντες, </a:t>
            </a:r>
          </a:p>
          <a:p>
            <a:pPr lvl="1"/>
            <a:r>
              <a:rPr lang="el-GR" dirty="0"/>
              <a:t>(β) </a:t>
            </a:r>
            <a:r>
              <a:rPr lang="el-GR" b="1" dirty="0">
                <a:solidFill>
                  <a:srgbClr val="00B050"/>
                </a:solidFill>
              </a:rPr>
              <a:t>ως εξεταστής</a:t>
            </a:r>
            <a:r>
              <a:rPr lang="el-GR" dirty="0"/>
              <a:t>, ο οποίος θέτει και χρησιμοποιεί τα ατομικά του κριτήρια, </a:t>
            </a:r>
          </a:p>
          <a:p>
            <a:pPr lvl="1"/>
            <a:r>
              <a:rPr lang="el-GR" dirty="0"/>
              <a:t>(γ) </a:t>
            </a:r>
            <a:r>
              <a:rPr lang="el-GR" b="1" dirty="0">
                <a:solidFill>
                  <a:srgbClr val="00B050"/>
                </a:solidFill>
              </a:rPr>
              <a:t>ως συνήγορος</a:t>
            </a:r>
            <a:r>
              <a:rPr lang="el-GR" dirty="0">
                <a:solidFill>
                  <a:srgbClr val="002060"/>
                </a:solidFill>
              </a:rPr>
              <a:t>, </a:t>
            </a:r>
            <a:r>
              <a:rPr lang="el-GR" dirty="0"/>
              <a:t>που αναζητά ευκαιρίες για να υποστηρίξει τους μαθητές του, </a:t>
            </a:r>
          </a:p>
          <a:p>
            <a:pPr lvl="1"/>
            <a:r>
              <a:rPr lang="el-GR" dirty="0"/>
              <a:t>(δ) </a:t>
            </a:r>
            <a:r>
              <a:rPr lang="el-GR" b="1" dirty="0">
                <a:solidFill>
                  <a:srgbClr val="00B050"/>
                </a:solidFill>
              </a:rPr>
              <a:t>ως παιδαγωγός </a:t>
            </a:r>
            <a:r>
              <a:rPr lang="el-GR" dirty="0"/>
              <a:t>που προτείνει τρόπους, με τους οποίους ένας μαθητής δύναται να βελτιώσει το επίπεδο μαθηματικής ικανότητας/ ανταγωνιστικότητας</a:t>
            </a:r>
            <a:r>
              <a:rPr lang="en-US" dirty="0"/>
              <a:t>.</a:t>
            </a:r>
            <a:endParaRPr lang="el-GR" dirty="0"/>
          </a:p>
        </p:txBody>
      </p:sp>
    </p:spTree>
    <p:extLst>
      <p:ext uri="{BB962C8B-B14F-4D97-AF65-F5344CB8AC3E}">
        <p14:creationId xmlns:p14="http://schemas.microsoft.com/office/powerpoint/2010/main" val="26400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ΤΟ ΕΛΛΗΝΙΚΟ ΘΕΣΜΙΚΟ ΠΛΑΙΣΙΟ</a:t>
            </a:r>
          </a:p>
        </p:txBody>
      </p:sp>
      <p:sp>
        <p:nvSpPr>
          <p:cNvPr id="3" name="Content Placeholder 2"/>
          <p:cNvSpPr>
            <a:spLocks noGrp="1"/>
          </p:cNvSpPr>
          <p:nvPr>
            <p:ph idx="1"/>
          </p:nvPr>
        </p:nvSpPr>
        <p:spPr>
          <a:xfrm>
            <a:off x="435895" y="1417638"/>
            <a:ext cx="8272211" cy="5179714"/>
          </a:xfrm>
        </p:spPr>
        <p:txBody>
          <a:bodyPr>
            <a:noAutofit/>
          </a:bodyPr>
          <a:lstStyle/>
          <a:p>
            <a:pPr algn="just">
              <a:buFont typeface="Wingdings" panose="05000000000000000000" pitchFamily="2" charset="2"/>
              <a:buChar char="q"/>
            </a:pPr>
            <a:r>
              <a:rPr lang="el-GR" sz="1800" b="1" dirty="0"/>
              <a:t>Προσδιορισμός της εκπαιδευτικής αξιολόγησης </a:t>
            </a:r>
            <a:r>
              <a:rPr lang="el-GR" sz="1800" i="1" dirty="0">
                <a:solidFill>
                  <a:srgbClr val="7030A0"/>
                </a:solidFill>
              </a:rPr>
              <a:t>(διαφοροποίηση από την έννοια της βαθμολόγησης)</a:t>
            </a:r>
            <a:endParaRPr lang="en-US" sz="1800" i="1" dirty="0">
              <a:solidFill>
                <a:srgbClr val="7030A0"/>
              </a:solidFill>
            </a:endParaRPr>
          </a:p>
          <a:p>
            <a:pPr lvl="1" algn="just">
              <a:buFont typeface="Wingdings" panose="05000000000000000000" pitchFamily="2" charset="2"/>
              <a:buChar char="§"/>
            </a:pPr>
            <a:r>
              <a:rPr lang="el-GR" sz="1800" dirty="0"/>
              <a:t>Η </a:t>
            </a:r>
            <a:r>
              <a:rPr lang="el-GR" sz="1800" dirty="0">
                <a:solidFill>
                  <a:srgbClr val="00B050"/>
                </a:solidFill>
              </a:rPr>
              <a:t>α</a:t>
            </a:r>
            <a:r>
              <a:rPr lang="el-GR" sz="1800" b="1" dirty="0">
                <a:solidFill>
                  <a:srgbClr val="00B050"/>
                </a:solidFill>
              </a:rPr>
              <a:t>ξιολόγηση</a:t>
            </a:r>
            <a:r>
              <a:rPr lang="el-GR" sz="1800" dirty="0">
                <a:solidFill>
                  <a:srgbClr val="00B050"/>
                </a:solidFill>
              </a:rPr>
              <a:t> αφορά όλη τη διαδικασία αποτίμησης του επιπέδου μάθησης</a:t>
            </a:r>
            <a:r>
              <a:rPr lang="el-GR" sz="1800" dirty="0"/>
              <a:t>, ενώ η </a:t>
            </a:r>
            <a:r>
              <a:rPr lang="el-GR" sz="1800" b="1" dirty="0">
                <a:solidFill>
                  <a:srgbClr val="00B050"/>
                </a:solidFill>
              </a:rPr>
              <a:t>βαθμολόγηση</a:t>
            </a:r>
            <a:r>
              <a:rPr lang="el-GR" sz="1800" dirty="0">
                <a:solidFill>
                  <a:srgbClr val="00B050"/>
                </a:solidFill>
              </a:rPr>
              <a:t> αναφέρεται στην  έκφραση της αποτίμησης με τη βοήθεια μετρικής κλίμακας</a:t>
            </a:r>
            <a:endParaRPr lang="el-GR" sz="1800" i="1" dirty="0">
              <a:solidFill>
                <a:srgbClr val="00B050"/>
              </a:solidFill>
            </a:endParaRPr>
          </a:p>
          <a:p>
            <a:pPr algn="just">
              <a:buFont typeface="Wingdings" panose="05000000000000000000" pitchFamily="2" charset="2"/>
              <a:buChar char="q"/>
            </a:pPr>
            <a:r>
              <a:rPr lang="el-GR" sz="1800" b="1" dirty="0"/>
              <a:t>Είδη αξιολόγησης </a:t>
            </a:r>
            <a:r>
              <a:rPr lang="el-GR" sz="1800" dirty="0"/>
              <a:t>(Π.Δ.46/2016) </a:t>
            </a:r>
          </a:p>
          <a:p>
            <a:pPr lvl="1" algn="just">
              <a:buFont typeface="Wingdings" panose="05000000000000000000" pitchFamily="2" charset="2"/>
              <a:buChar char="§"/>
            </a:pPr>
            <a:r>
              <a:rPr lang="el-GR" sz="1800" b="1" dirty="0"/>
              <a:t>Διαγνωστική:</a:t>
            </a:r>
            <a:r>
              <a:rPr lang="el-GR" sz="1800" dirty="0"/>
              <a:t> (μόνο για το Λύκειο)</a:t>
            </a:r>
            <a:r>
              <a:rPr lang="el-GR" sz="1800" b="1" dirty="0"/>
              <a:t> </a:t>
            </a:r>
            <a:r>
              <a:rPr lang="el-GR" sz="1800" dirty="0"/>
              <a:t>Στόχος να καταγράψει τις ήδη κατεκτημένες γνώσεις των μαθητών</a:t>
            </a:r>
          </a:p>
          <a:p>
            <a:pPr lvl="1" algn="just">
              <a:buFont typeface="Wingdings" panose="05000000000000000000" pitchFamily="2" charset="2"/>
              <a:buChar char="§"/>
            </a:pPr>
            <a:r>
              <a:rPr lang="el-GR" sz="1800" b="1" dirty="0"/>
              <a:t>Διαμορφωτική:</a:t>
            </a:r>
            <a:r>
              <a:rPr lang="el-GR" sz="1800" dirty="0"/>
              <a:t> Προσδιορισμός επίτευξης διδακτικών στόχων &amp; παροχή ανατροφοδότησης της προσπάθειας όλων των εμπλεκόμενων </a:t>
            </a:r>
          </a:p>
          <a:p>
            <a:pPr lvl="1" algn="just">
              <a:buFont typeface="Wingdings" panose="05000000000000000000" pitchFamily="2" charset="2"/>
              <a:buChar char="§"/>
            </a:pPr>
            <a:r>
              <a:rPr lang="el-GR" sz="1800" b="1" dirty="0"/>
              <a:t>Τελική: </a:t>
            </a:r>
            <a:r>
              <a:rPr lang="el-GR" sz="1800" dirty="0"/>
              <a:t>Έγκυρη, αξιόπιστη &amp; αντικειμενική αποτίμηση των γνώσεων, ικανοτήτων και δεξιοτήτων των μαθητών</a:t>
            </a:r>
          </a:p>
          <a:p>
            <a:pPr algn="just">
              <a:buFont typeface="Wingdings" panose="05000000000000000000" pitchFamily="2" charset="2"/>
              <a:buChar char="q"/>
            </a:pPr>
            <a:r>
              <a:rPr lang="el-GR" sz="1800" b="1" dirty="0"/>
              <a:t>Εργαλεία αξιολόγησης </a:t>
            </a:r>
            <a:r>
              <a:rPr lang="el-GR" sz="1800" dirty="0"/>
              <a:t>(Π.Δ. 126/2016) </a:t>
            </a:r>
          </a:p>
          <a:p>
            <a:pPr lvl="1" algn="just">
              <a:buFont typeface="Wingdings" panose="05000000000000000000" pitchFamily="2" charset="2"/>
              <a:buChar char="§"/>
            </a:pPr>
            <a:r>
              <a:rPr lang="el-GR" sz="1800" dirty="0"/>
              <a:t>Συνολική συμμετοχή του μαθητή στη μαθησιακή διδασκαλία, (ατομικές/ ομαδικές) εργασίες σε καθημερινό επίπεδο &amp; γραπτές δοκιμασίες</a:t>
            </a:r>
          </a:p>
        </p:txBody>
      </p:sp>
    </p:spTree>
    <p:extLst>
      <p:ext uri="{BB962C8B-B14F-4D97-AF65-F5344CB8AC3E}">
        <p14:creationId xmlns:p14="http://schemas.microsoft.com/office/powerpoint/2010/main" val="1452328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A2DC1-9FF8-4FD7-92F6-0B93DD12895B}"/>
              </a:ext>
            </a:extLst>
          </p:cNvPr>
          <p:cNvSpPr>
            <a:spLocks noGrp="1"/>
          </p:cNvSpPr>
          <p:nvPr>
            <p:ph type="title"/>
          </p:nvPr>
        </p:nvSpPr>
        <p:spPr>
          <a:xfrm>
            <a:off x="323528" y="274638"/>
            <a:ext cx="8363272" cy="1143000"/>
          </a:xfrm>
        </p:spPr>
        <p:txBody>
          <a:bodyPr/>
          <a:lstStyle/>
          <a:p>
            <a:r>
              <a:rPr lang="el-GR" dirty="0"/>
              <a:t>Βιβλιογραφία</a:t>
            </a:r>
            <a:endParaRPr lang="en-US" dirty="0"/>
          </a:p>
        </p:txBody>
      </p:sp>
      <p:sp>
        <p:nvSpPr>
          <p:cNvPr id="3" name="Content Placeholder 2">
            <a:extLst>
              <a:ext uri="{FF2B5EF4-FFF2-40B4-BE49-F238E27FC236}">
                <a16:creationId xmlns:a16="http://schemas.microsoft.com/office/drawing/2014/main" id="{39203F41-AF19-466E-872D-967BC346E9DB}"/>
              </a:ext>
            </a:extLst>
          </p:cNvPr>
          <p:cNvSpPr>
            <a:spLocks noGrp="1"/>
          </p:cNvSpPr>
          <p:nvPr>
            <p:ph idx="1"/>
          </p:nvPr>
        </p:nvSpPr>
        <p:spPr>
          <a:xfrm>
            <a:off x="323528" y="1600200"/>
            <a:ext cx="8496944" cy="4983162"/>
          </a:xfrm>
        </p:spPr>
        <p:txBody>
          <a:bodyPr>
            <a:normAutofit lnSpcReduction="10000"/>
          </a:bodyPr>
          <a:lstStyle/>
          <a:p>
            <a:r>
              <a:rPr lang="el-GR" sz="2400" dirty="0" err="1"/>
              <a:t>Κασσωτάκης</a:t>
            </a:r>
            <a:r>
              <a:rPr lang="el-GR" sz="2400" dirty="0"/>
              <a:t>, Μ. (2010). Η Αξιολόγηση της επιδόσεως των μαθητών. Μέσα, μέθοδοι, προβλήματα, προοπτικές. Αθήνα: </a:t>
            </a:r>
            <a:r>
              <a:rPr lang="el-GR" sz="2400" dirty="0" err="1"/>
              <a:t>Εκδ</a:t>
            </a:r>
            <a:r>
              <a:rPr lang="el-GR" sz="2400" dirty="0"/>
              <a:t>. Γρηγόρη.</a:t>
            </a:r>
          </a:p>
          <a:p>
            <a:r>
              <a:rPr lang="en-US" sz="2400" dirty="0"/>
              <a:t>Morgan, C. (2000). Better assessment in mathematics education? A social</a:t>
            </a:r>
            <a:r>
              <a:rPr lang="el-GR" sz="2400" dirty="0"/>
              <a:t> </a:t>
            </a:r>
            <a:r>
              <a:rPr lang="en-US" sz="2400" dirty="0"/>
              <a:t>perspective. In J. </a:t>
            </a:r>
            <a:r>
              <a:rPr lang="en-US" sz="2400" dirty="0" err="1"/>
              <a:t>Boaler</a:t>
            </a:r>
            <a:r>
              <a:rPr lang="en-US" sz="2400" dirty="0"/>
              <a:t> (Ed.) Multiple Perspectives on Mathematics Teaching and</a:t>
            </a:r>
            <a:r>
              <a:rPr lang="el-GR" sz="2400" dirty="0"/>
              <a:t> </a:t>
            </a:r>
            <a:r>
              <a:rPr lang="en-US" sz="2400" dirty="0"/>
              <a:t>Learning, Westport, CT: </a:t>
            </a:r>
            <a:r>
              <a:rPr lang="en-US" sz="2400" dirty="0" err="1"/>
              <a:t>Ablex</a:t>
            </a:r>
            <a:r>
              <a:rPr lang="en-US" sz="2400" dirty="0"/>
              <a:t>.</a:t>
            </a:r>
            <a:endParaRPr lang="el-GR" sz="2400" dirty="0"/>
          </a:p>
          <a:p>
            <a:r>
              <a:rPr lang="en-US" sz="2400" dirty="0"/>
              <a:t>Smith, M. E. (2004). Practices in Transition: A Case Study of Classroom Assessment. In T. A. Romberg (Ed.), Standards-Based Mathematics Assessment in Middle School. Teachers College Press. </a:t>
            </a:r>
            <a:endParaRPr lang="el-GR" sz="2400" dirty="0"/>
          </a:p>
          <a:p>
            <a:r>
              <a:rPr lang="en-US" sz="2400" dirty="0"/>
              <a:t>Wu, M., &amp; Adams, R. (2006). Modelling mathematics problem solving item responses using a multidimensional IRT model. </a:t>
            </a:r>
            <a:r>
              <a:rPr lang="en-US" sz="2400" i="1" dirty="0"/>
              <a:t>Mathematics education research journal</a:t>
            </a:r>
            <a:r>
              <a:rPr lang="en-US" sz="2400" dirty="0"/>
              <a:t>, </a:t>
            </a:r>
            <a:r>
              <a:rPr lang="en-US" sz="2400" i="1" dirty="0"/>
              <a:t>18</a:t>
            </a:r>
            <a:r>
              <a:rPr lang="en-US" sz="2400" dirty="0"/>
              <a:t>(2), 93-113.</a:t>
            </a:r>
          </a:p>
          <a:p>
            <a:endParaRPr lang="en-US" sz="2400" dirty="0"/>
          </a:p>
        </p:txBody>
      </p:sp>
    </p:spTree>
    <p:extLst>
      <p:ext uri="{BB962C8B-B14F-4D97-AF65-F5344CB8AC3E}">
        <p14:creationId xmlns:p14="http://schemas.microsoft.com/office/powerpoint/2010/main" val="3626435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H </a:t>
            </a:r>
            <a:r>
              <a:rPr lang="el-GR" dirty="0"/>
              <a:t>αξιολόγηση ως οργανικό στοιχείο της διδασκαλίας</a:t>
            </a:r>
          </a:p>
        </p:txBody>
      </p:sp>
      <p:sp>
        <p:nvSpPr>
          <p:cNvPr id="3" name="Θέση περιεχομένου 2"/>
          <p:cNvSpPr>
            <a:spLocks noGrp="1"/>
          </p:cNvSpPr>
          <p:nvPr>
            <p:ph idx="1"/>
          </p:nvPr>
        </p:nvSpPr>
        <p:spPr>
          <a:xfrm>
            <a:off x="457200" y="1844824"/>
            <a:ext cx="8229600" cy="4281339"/>
          </a:xfrm>
        </p:spPr>
        <p:txBody>
          <a:bodyPr/>
          <a:lstStyle/>
          <a:p>
            <a:pPr marL="457200" lvl="1" indent="0">
              <a:buNone/>
            </a:pPr>
            <a:endParaRPr lang="el-GR" dirty="0"/>
          </a:p>
          <a:p>
            <a:pPr lvl="1">
              <a:buFont typeface="Wingdings" panose="05000000000000000000" pitchFamily="2" charset="2"/>
              <a:buChar char="v"/>
            </a:pPr>
            <a:r>
              <a:rPr lang="el-GR" dirty="0"/>
              <a:t>Γενικά, η αξιολόγηση αποτελεί οργανικό στοιχείο της διδακτικής-μαθησιακής διαδικασίας, </a:t>
            </a:r>
            <a:r>
              <a:rPr lang="el-GR" dirty="0">
                <a:solidFill>
                  <a:srgbClr val="7030A0"/>
                </a:solidFill>
              </a:rPr>
              <a:t>η οποία αρχίζει με τον καθορισμό των στόχων</a:t>
            </a:r>
            <a:r>
              <a:rPr lang="el-GR" dirty="0"/>
              <a:t> και </a:t>
            </a:r>
            <a:r>
              <a:rPr lang="el-GR" dirty="0">
                <a:solidFill>
                  <a:srgbClr val="7030A0"/>
                </a:solidFill>
              </a:rPr>
              <a:t>ολοκληρώνεται με τον έλεγχο της επίτευξης τους.</a:t>
            </a:r>
          </a:p>
          <a:p>
            <a:pPr lvl="1">
              <a:buFont typeface="Wingdings" panose="05000000000000000000" pitchFamily="2" charset="2"/>
              <a:buChar char="v"/>
            </a:pPr>
            <a:r>
              <a:rPr lang="el-GR" dirty="0"/>
              <a:t>Οι δύο βασικές λειτουργίες της αξιολόγησης είναι </a:t>
            </a:r>
          </a:p>
          <a:p>
            <a:pPr lvl="2">
              <a:buFont typeface="Wingdings" panose="05000000000000000000" pitchFamily="2" charset="2"/>
              <a:buChar char="v"/>
            </a:pPr>
            <a:r>
              <a:rPr lang="el-GR" dirty="0">
                <a:solidFill>
                  <a:srgbClr val="7030A0"/>
                </a:solidFill>
              </a:rPr>
              <a:t>η αποτίμηση </a:t>
            </a:r>
            <a:r>
              <a:rPr lang="el-GR" dirty="0"/>
              <a:t>και </a:t>
            </a:r>
            <a:endParaRPr lang="el-GR" dirty="0">
              <a:solidFill>
                <a:srgbClr val="7030A0"/>
              </a:solidFill>
            </a:endParaRPr>
          </a:p>
          <a:p>
            <a:pPr lvl="2">
              <a:buFont typeface="Wingdings" panose="05000000000000000000" pitchFamily="2" charset="2"/>
              <a:buChar char="v"/>
            </a:pPr>
            <a:r>
              <a:rPr lang="el-GR" dirty="0"/>
              <a:t>η </a:t>
            </a:r>
            <a:r>
              <a:rPr lang="el-GR" dirty="0">
                <a:solidFill>
                  <a:srgbClr val="7030A0"/>
                </a:solidFill>
              </a:rPr>
              <a:t>ανατροφοδότηση</a:t>
            </a:r>
            <a:r>
              <a:rPr lang="el-GR" dirty="0"/>
              <a:t> </a:t>
            </a:r>
          </a:p>
          <a:p>
            <a:pPr marL="1371600" lvl="3" indent="0">
              <a:buNone/>
            </a:pPr>
            <a:r>
              <a:rPr lang="el-GR" dirty="0"/>
              <a:t>της μάθησης και της διδασκαλίας. </a:t>
            </a:r>
          </a:p>
          <a:p>
            <a:endParaRPr lang="el-GR" dirty="0"/>
          </a:p>
        </p:txBody>
      </p:sp>
    </p:spTree>
    <p:extLst>
      <p:ext uri="{BB962C8B-B14F-4D97-AF65-F5344CB8AC3E}">
        <p14:creationId xmlns:p14="http://schemas.microsoft.com/office/powerpoint/2010/main" val="494979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862012" y="704850"/>
            <a:ext cx="7419975" cy="5448300"/>
          </a:xfrm>
          <a:prstGeom prst="rect">
            <a:avLst/>
          </a:prstGeom>
        </p:spPr>
      </p:pic>
    </p:spTree>
    <p:extLst>
      <p:ext uri="{BB962C8B-B14F-4D97-AF65-F5344CB8AC3E}">
        <p14:creationId xmlns:p14="http://schemas.microsoft.com/office/powerpoint/2010/main" val="389967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41588"/>
            <a:ext cx="8229600" cy="1143000"/>
          </a:xfrm>
        </p:spPr>
        <p:txBody>
          <a:bodyPr/>
          <a:lstStyle/>
          <a:p>
            <a:r>
              <a:rPr lang="el-GR" dirty="0">
                <a:solidFill>
                  <a:srgbClr val="FF0000"/>
                </a:solidFill>
              </a:rPr>
              <a:t>Συζήτηση</a:t>
            </a:r>
          </a:p>
        </p:txBody>
      </p:sp>
      <p:sp>
        <p:nvSpPr>
          <p:cNvPr id="3" name="Θέση περιεχομένου 2"/>
          <p:cNvSpPr>
            <a:spLocks noGrp="1"/>
          </p:cNvSpPr>
          <p:nvPr>
            <p:ph idx="1"/>
          </p:nvPr>
        </p:nvSpPr>
        <p:spPr>
          <a:xfrm>
            <a:off x="457200" y="2564904"/>
            <a:ext cx="8435280" cy="3561259"/>
          </a:xfrm>
        </p:spPr>
        <p:txBody>
          <a:bodyPr/>
          <a:lstStyle/>
          <a:p>
            <a:r>
              <a:rPr lang="el-GR" dirty="0"/>
              <a:t>Συνήθως σε ποια στοιχεία της γνώσης των μαθητών σας εστιάζετε όταν τους αξιολογείτε;</a:t>
            </a:r>
          </a:p>
        </p:txBody>
      </p:sp>
    </p:spTree>
    <p:extLst>
      <p:ext uri="{BB962C8B-B14F-4D97-AF65-F5344CB8AC3E}">
        <p14:creationId xmlns:p14="http://schemas.microsoft.com/office/powerpoint/2010/main" val="2007377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Τι αξιολογούμε;</a:t>
            </a:r>
          </a:p>
        </p:txBody>
      </p:sp>
      <p:sp>
        <p:nvSpPr>
          <p:cNvPr id="3" name="2 - Θέση περιεχομένου"/>
          <p:cNvSpPr>
            <a:spLocks noGrp="1"/>
          </p:cNvSpPr>
          <p:nvPr>
            <p:ph idx="1"/>
          </p:nvPr>
        </p:nvSpPr>
        <p:spPr>
          <a:xfrm>
            <a:off x="457200" y="1600200"/>
            <a:ext cx="8507288" cy="4853136"/>
          </a:xfrm>
        </p:spPr>
        <p:txBody>
          <a:bodyPr>
            <a:normAutofit/>
          </a:bodyPr>
          <a:lstStyle/>
          <a:p>
            <a:r>
              <a:rPr lang="el-GR" dirty="0">
                <a:solidFill>
                  <a:srgbClr val="7030A0"/>
                </a:solidFill>
              </a:rPr>
              <a:t>Γνώσεις, ικανότητες, δεξιότητες των μαθητών</a:t>
            </a:r>
          </a:p>
          <a:p>
            <a:pPr lvl="1"/>
            <a:r>
              <a:rPr lang="el-GR" dirty="0">
                <a:solidFill>
                  <a:srgbClr val="00B050"/>
                </a:solidFill>
              </a:rPr>
              <a:t>Τη μαθηματική τους γνώση</a:t>
            </a:r>
          </a:p>
          <a:p>
            <a:pPr lvl="1"/>
            <a:r>
              <a:rPr lang="el-GR" dirty="0">
                <a:solidFill>
                  <a:srgbClr val="00B050"/>
                </a:solidFill>
              </a:rPr>
              <a:t>Την προσπάθεια </a:t>
            </a:r>
            <a:r>
              <a:rPr lang="el-GR" dirty="0"/>
              <a:t>που καταβάλλουν</a:t>
            </a:r>
          </a:p>
          <a:p>
            <a:pPr lvl="1"/>
            <a:r>
              <a:rPr lang="el-GR" dirty="0">
                <a:solidFill>
                  <a:srgbClr val="00B050"/>
                </a:solidFill>
              </a:rPr>
              <a:t>το ενδιαφέρον </a:t>
            </a:r>
            <a:r>
              <a:rPr lang="el-GR" dirty="0"/>
              <a:t>τους, </a:t>
            </a:r>
          </a:p>
          <a:p>
            <a:pPr lvl="1"/>
            <a:r>
              <a:rPr lang="el-GR" dirty="0"/>
              <a:t>τις </a:t>
            </a:r>
            <a:r>
              <a:rPr lang="el-GR" dirty="0">
                <a:solidFill>
                  <a:srgbClr val="00B050"/>
                </a:solidFill>
              </a:rPr>
              <a:t>πρωτοβουλίες</a:t>
            </a:r>
            <a:r>
              <a:rPr lang="el-GR" dirty="0"/>
              <a:t> που αναπτύσσουν, </a:t>
            </a:r>
          </a:p>
          <a:p>
            <a:pPr lvl="1"/>
            <a:r>
              <a:rPr lang="el-GR" dirty="0"/>
              <a:t>τη </a:t>
            </a:r>
            <a:r>
              <a:rPr lang="el-GR" dirty="0">
                <a:solidFill>
                  <a:srgbClr val="00B050"/>
                </a:solidFill>
              </a:rPr>
              <a:t>δημιουργικότητά </a:t>
            </a:r>
            <a:r>
              <a:rPr lang="el-GR" dirty="0"/>
              <a:t>τους </a:t>
            </a:r>
          </a:p>
          <a:p>
            <a:pPr lvl="1"/>
            <a:r>
              <a:rPr lang="el-GR" dirty="0"/>
              <a:t>τη </a:t>
            </a:r>
            <a:r>
              <a:rPr lang="el-GR" dirty="0">
                <a:solidFill>
                  <a:srgbClr val="00B050"/>
                </a:solidFill>
              </a:rPr>
              <a:t>συνεργασία </a:t>
            </a:r>
            <a:r>
              <a:rPr lang="el-GR" dirty="0"/>
              <a:t>τους με τους συμμαθητές του.</a:t>
            </a:r>
          </a:p>
          <a:p>
            <a:pPr lvl="1"/>
            <a:r>
              <a:rPr lang="el-GR"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1D543-913F-42C9-8A4F-C0211D284B24}"/>
              </a:ext>
            </a:extLst>
          </p:cNvPr>
          <p:cNvSpPr>
            <a:spLocks noGrp="1"/>
          </p:cNvSpPr>
          <p:nvPr>
            <p:ph type="title"/>
          </p:nvPr>
        </p:nvSpPr>
        <p:spPr>
          <a:xfrm>
            <a:off x="2123728" y="274638"/>
            <a:ext cx="4968552" cy="490066"/>
          </a:xfrm>
        </p:spPr>
        <p:txBody>
          <a:bodyPr>
            <a:normAutofit fontScale="90000"/>
          </a:bodyPr>
          <a:lstStyle/>
          <a:p>
            <a:r>
              <a:rPr lang="el-GR" dirty="0"/>
              <a:t>Αρχές αξιολόγησης</a:t>
            </a:r>
            <a:endParaRPr lang="en-US" dirty="0"/>
          </a:p>
        </p:txBody>
      </p:sp>
      <p:sp>
        <p:nvSpPr>
          <p:cNvPr id="3" name="Content Placeholder 2">
            <a:extLst>
              <a:ext uri="{FF2B5EF4-FFF2-40B4-BE49-F238E27FC236}">
                <a16:creationId xmlns:a16="http://schemas.microsoft.com/office/drawing/2014/main" id="{1A57CEC7-88E5-4A78-B5FB-8FB436D1BF41}"/>
              </a:ext>
            </a:extLst>
          </p:cNvPr>
          <p:cNvSpPr>
            <a:spLocks noGrp="1"/>
          </p:cNvSpPr>
          <p:nvPr>
            <p:ph idx="1"/>
          </p:nvPr>
        </p:nvSpPr>
        <p:spPr>
          <a:xfrm>
            <a:off x="179512" y="908720"/>
            <a:ext cx="8964488" cy="5674642"/>
          </a:xfrm>
        </p:spPr>
        <p:txBody>
          <a:bodyPr>
            <a:noAutofit/>
          </a:bodyPr>
          <a:lstStyle/>
          <a:p>
            <a:pPr marL="0" indent="0">
              <a:buNone/>
            </a:pPr>
            <a:r>
              <a:rPr lang="el-GR" sz="2800" dirty="0"/>
              <a:t>Παρακάτω θα παρουσιάσουμε μια σειρά από αρχές της αξιολόγησης όπως καταγράφονται από τους ερευνητές (</a:t>
            </a:r>
            <a:r>
              <a:rPr lang="en-US" sz="2800" dirty="0"/>
              <a:t>Romberg</a:t>
            </a:r>
            <a:r>
              <a:rPr lang="el-GR" sz="2800" dirty="0"/>
              <a:t>, 2004)</a:t>
            </a:r>
            <a:endParaRPr lang="en-US" sz="2800" dirty="0"/>
          </a:p>
          <a:p>
            <a:r>
              <a:rPr lang="el-GR" sz="2800" dirty="0"/>
              <a:t>Ο κύριος σκοπός της αξιολόγησης στην τάξη είναι να βελτιωθεί η μάθηση.</a:t>
            </a:r>
            <a:endParaRPr lang="en-US" sz="2800" dirty="0"/>
          </a:p>
          <a:p>
            <a:r>
              <a:rPr lang="el-GR" sz="2800" dirty="0"/>
              <a:t>Οι μέθοδοι αξιολόγησης επιτρέπουν στους μαθητές να </a:t>
            </a:r>
            <a:r>
              <a:rPr lang="el-GR" sz="2800" u="sng" dirty="0">
                <a:solidFill>
                  <a:srgbClr val="00B050"/>
                </a:solidFill>
              </a:rPr>
              <a:t>παρουσιάσουν αυτό που ξέρουν </a:t>
            </a:r>
            <a:r>
              <a:rPr lang="el-GR" sz="2800" dirty="0">
                <a:solidFill>
                  <a:srgbClr val="00B050"/>
                </a:solidFill>
              </a:rPr>
              <a:t>παρά αυτό που δεν ξέρουν</a:t>
            </a:r>
            <a:r>
              <a:rPr lang="el-GR" sz="2800" dirty="0"/>
              <a:t>.</a:t>
            </a:r>
            <a:endParaRPr lang="en-US" sz="2800" dirty="0"/>
          </a:p>
          <a:p>
            <a:r>
              <a:rPr lang="el-GR" sz="2800" dirty="0"/>
              <a:t>Οι πρακτικές αξιολόγησης παρέχουν στους </a:t>
            </a:r>
            <a:r>
              <a:rPr lang="el-GR" sz="2800" dirty="0">
                <a:solidFill>
                  <a:srgbClr val="00B050"/>
                </a:solidFill>
              </a:rPr>
              <a:t>μαθητές πολλαπλές και ποικίλες ευκαιρίες για να επιδείξουν και να τεκμηριώσου</a:t>
            </a:r>
            <a:r>
              <a:rPr lang="el-GR" sz="2800" dirty="0"/>
              <a:t>ν τις επιδόσεις τους</a:t>
            </a:r>
            <a:endParaRPr lang="en-US" sz="2800" dirty="0"/>
          </a:p>
        </p:txBody>
      </p:sp>
    </p:spTree>
    <p:extLst>
      <p:ext uri="{BB962C8B-B14F-4D97-AF65-F5344CB8AC3E}">
        <p14:creationId xmlns:p14="http://schemas.microsoft.com/office/powerpoint/2010/main" val="266415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C7EC7-C669-4C10-AD79-AD64B0524919}"/>
              </a:ext>
            </a:extLst>
          </p:cNvPr>
          <p:cNvSpPr>
            <a:spLocks noGrp="1"/>
          </p:cNvSpPr>
          <p:nvPr>
            <p:ph type="title"/>
          </p:nvPr>
        </p:nvSpPr>
        <p:spPr/>
        <p:txBody>
          <a:bodyPr/>
          <a:lstStyle/>
          <a:p>
            <a:r>
              <a:rPr lang="el-GR" dirty="0"/>
              <a:t>Είδη αξιολόγησης</a:t>
            </a:r>
            <a:endParaRPr lang="en-US" dirty="0"/>
          </a:p>
        </p:txBody>
      </p:sp>
      <p:sp>
        <p:nvSpPr>
          <p:cNvPr id="3" name="Content Placeholder 2">
            <a:extLst>
              <a:ext uri="{FF2B5EF4-FFF2-40B4-BE49-F238E27FC236}">
                <a16:creationId xmlns:a16="http://schemas.microsoft.com/office/drawing/2014/main" id="{E2F2EEE9-441B-4AA4-AE6C-32FFD56BD5F5}"/>
              </a:ext>
            </a:extLst>
          </p:cNvPr>
          <p:cNvSpPr>
            <a:spLocks noGrp="1"/>
          </p:cNvSpPr>
          <p:nvPr>
            <p:ph idx="1"/>
          </p:nvPr>
        </p:nvSpPr>
        <p:spPr/>
        <p:txBody>
          <a:bodyPr/>
          <a:lstStyle/>
          <a:p>
            <a:r>
              <a:rPr lang="el-GR" dirty="0"/>
              <a:t>Η αξιολόγηση βοηθά τον εκπαιδευτικό να πάρει αποφάσεις</a:t>
            </a:r>
            <a:r>
              <a:rPr lang="el-GR" dirty="0">
                <a:solidFill>
                  <a:srgbClr val="00B050"/>
                </a:solidFill>
              </a:rPr>
              <a:t> </a:t>
            </a:r>
          </a:p>
          <a:p>
            <a:pPr lvl="1"/>
            <a:r>
              <a:rPr lang="el-GR" dirty="0">
                <a:solidFill>
                  <a:srgbClr val="00B050"/>
                </a:solidFill>
              </a:rPr>
              <a:t>σχετικά με το περιεχόμενο και τη μορφή </a:t>
            </a:r>
            <a:r>
              <a:rPr lang="el-GR" dirty="0"/>
              <a:t>της διδασκαλίας του </a:t>
            </a:r>
            <a:r>
              <a:rPr lang="el-GR" b="1" dirty="0"/>
              <a:t>(διαμορφωτική αξιολόγηση) </a:t>
            </a:r>
          </a:p>
          <a:p>
            <a:pPr lvl="2"/>
            <a:r>
              <a:rPr lang="el-GR" sz="1600" b="1" i="1" u="none" strike="noStrike" baseline="0" dirty="0">
                <a:solidFill>
                  <a:srgbClr val="7030A0"/>
                </a:solidFill>
                <a:latin typeface="TimesNewRomanPS-ItalicMT"/>
              </a:rPr>
              <a:t>Αξιολόγηση </a:t>
            </a:r>
            <a:r>
              <a:rPr lang="el-GR" sz="1600" b="1" i="1" dirty="0">
                <a:solidFill>
                  <a:srgbClr val="7030A0"/>
                </a:solidFill>
                <a:latin typeface="TimesNewRomanPS-ItalicMT"/>
              </a:rPr>
              <a:t>για </a:t>
            </a:r>
            <a:r>
              <a:rPr lang="el-GR" sz="1600" b="1" i="1" u="none" strike="noStrike" baseline="0" dirty="0">
                <a:solidFill>
                  <a:srgbClr val="7030A0"/>
                </a:solidFill>
                <a:latin typeface="TimesNewRomanPS-ItalicMT"/>
              </a:rPr>
              <a:t>τη μάθηση</a:t>
            </a:r>
            <a:r>
              <a:rPr lang="el-GR" sz="1600" b="1" i="1" u="none" strike="noStrike" dirty="0">
                <a:solidFill>
                  <a:srgbClr val="7030A0"/>
                </a:solidFill>
                <a:latin typeface="TimesNewRomanPS-ItalicMT"/>
              </a:rPr>
              <a:t> </a:t>
            </a:r>
            <a:r>
              <a:rPr lang="el-GR" sz="1600" b="1" i="1" u="none" strike="noStrike" baseline="0" dirty="0">
                <a:solidFill>
                  <a:srgbClr val="7030A0"/>
                </a:solidFill>
                <a:latin typeface="TimesNewRomanPS-ItalicMT"/>
              </a:rPr>
              <a:t>(</a:t>
            </a:r>
            <a:r>
              <a:rPr lang="en-US" sz="1600" b="1" i="1" u="none" strike="noStrike" baseline="0" dirty="0" err="1">
                <a:solidFill>
                  <a:srgbClr val="7030A0"/>
                </a:solidFill>
                <a:latin typeface="TimesNewRomanPS-ItalicMT"/>
              </a:rPr>
              <a:t>assessement</a:t>
            </a:r>
            <a:r>
              <a:rPr lang="en-US" sz="1600" b="1" i="1" u="none" strike="noStrike" baseline="0" dirty="0">
                <a:solidFill>
                  <a:srgbClr val="7030A0"/>
                </a:solidFill>
                <a:latin typeface="TimesNewRomanPS-ItalicMT"/>
              </a:rPr>
              <a:t> </a:t>
            </a:r>
            <a:r>
              <a:rPr lang="en-US" sz="1600" b="1" i="1" dirty="0">
                <a:solidFill>
                  <a:srgbClr val="7030A0"/>
                </a:solidFill>
                <a:latin typeface="TimesNewRomanPS-ItalicMT"/>
              </a:rPr>
              <a:t>for</a:t>
            </a:r>
            <a:r>
              <a:rPr lang="en-US" sz="1600" b="1" i="1" u="none" strike="noStrike" baseline="0" dirty="0">
                <a:solidFill>
                  <a:srgbClr val="7030A0"/>
                </a:solidFill>
                <a:latin typeface="TimesNewRomanPS-ItalicMT"/>
              </a:rPr>
              <a:t> learning</a:t>
            </a:r>
            <a:r>
              <a:rPr lang="en-US" sz="1400" b="0" i="1" u="none" strike="noStrike" baseline="0" dirty="0">
                <a:latin typeface="TimesNewRomanPS-ItalicMT"/>
              </a:rPr>
              <a:t>)</a:t>
            </a:r>
            <a:endParaRPr lang="el-GR" b="1" dirty="0"/>
          </a:p>
          <a:p>
            <a:pPr lvl="1"/>
            <a:r>
              <a:rPr lang="el-GR" dirty="0">
                <a:solidFill>
                  <a:srgbClr val="00B050"/>
                </a:solidFill>
              </a:rPr>
              <a:t>Να αποτιμήσει αριθμητικά τα</a:t>
            </a:r>
            <a:r>
              <a:rPr lang="el-GR" b="1" dirty="0">
                <a:solidFill>
                  <a:srgbClr val="00B050"/>
                </a:solidFill>
              </a:rPr>
              <a:t> επιτεύγματα </a:t>
            </a:r>
            <a:r>
              <a:rPr lang="el-GR" dirty="0"/>
              <a:t>του μαθητή (</a:t>
            </a:r>
            <a:r>
              <a:rPr lang="el-GR" b="1" dirty="0"/>
              <a:t>αθροιστική</a:t>
            </a:r>
            <a:r>
              <a:rPr lang="en-US" b="1" dirty="0"/>
              <a:t>/</a:t>
            </a:r>
            <a:r>
              <a:rPr lang="el-GR" b="1" dirty="0"/>
              <a:t>τελική αξιολόγηση</a:t>
            </a:r>
            <a:r>
              <a:rPr lang="el-GR" dirty="0"/>
              <a:t>).</a:t>
            </a:r>
            <a:endParaRPr lang="en-US" dirty="0"/>
          </a:p>
          <a:p>
            <a:pPr lvl="2"/>
            <a:r>
              <a:rPr lang="el-GR" sz="1600" b="1" i="1" dirty="0">
                <a:solidFill>
                  <a:srgbClr val="7030A0"/>
                </a:solidFill>
                <a:latin typeface="TimesNewRomanPS-ItalicMT"/>
              </a:rPr>
              <a:t>Αξιολόγηση</a:t>
            </a:r>
            <a:r>
              <a:rPr lang="en-US" sz="1600" b="1" i="1" dirty="0">
                <a:solidFill>
                  <a:srgbClr val="7030A0"/>
                </a:solidFill>
                <a:latin typeface="TimesNewRomanPS-ItalicMT"/>
              </a:rPr>
              <a:t> </a:t>
            </a:r>
            <a:r>
              <a:rPr lang="el-GR" sz="1600" b="1" i="1" dirty="0">
                <a:solidFill>
                  <a:srgbClr val="7030A0"/>
                </a:solidFill>
                <a:latin typeface="TimesNewRomanPS-ItalicMT"/>
              </a:rPr>
              <a:t>της  μάθησης (</a:t>
            </a:r>
            <a:r>
              <a:rPr lang="en-US" sz="1600" b="1" i="1" dirty="0" err="1">
                <a:solidFill>
                  <a:srgbClr val="7030A0"/>
                </a:solidFill>
                <a:latin typeface="TimesNewRomanPS-ItalicMT"/>
              </a:rPr>
              <a:t>assessement</a:t>
            </a:r>
            <a:r>
              <a:rPr lang="en-US" sz="1600" b="1" i="1" dirty="0">
                <a:solidFill>
                  <a:srgbClr val="7030A0"/>
                </a:solidFill>
                <a:latin typeface="TimesNewRomanPS-ItalicMT"/>
              </a:rPr>
              <a:t>  of learning)</a:t>
            </a:r>
          </a:p>
        </p:txBody>
      </p:sp>
    </p:spTree>
    <p:extLst>
      <p:ext uri="{BB962C8B-B14F-4D97-AF65-F5344CB8AC3E}">
        <p14:creationId xmlns:p14="http://schemas.microsoft.com/office/powerpoint/2010/main" val="2896572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742950" y="528637"/>
            <a:ext cx="7933506" cy="5800725"/>
          </a:xfrm>
          <a:prstGeom prst="rect">
            <a:avLst/>
          </a:prstGeom>
        </p:spPr>
      </p:pic>
    </p:spTree>
    <p:extLst>
      <p:ext uri="{BB962C8B-B14F-4D97-AF65-F5344CB8AC3E}">
        <p14:creationId xmlns:p14="http://schemas.microsoft.com/office/powerpoint/2010/main" val="3013145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5819</TotalTime>
  <Words>1696</Words>
  <Application>Microsoft Office PowerPoint</Application>
  <PresentationFormat>Προβολή στην οθόνη (4:3)</PresentationFormat>
  <Paragraphs>146</Paragraphs>
  <Slides>25</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25</vt:i4>
      </vt:variant>
    </vt:vector>
  </HeadingPairs>
  <TitlesOfParts>
    <vt:vector size="33" baseType="lpstr">
      <vt:lpstr>Arial</vt:lpstr>
      <vt:lpstr>Calibri</vt:lpstr>
      <vt:lpstr>Cambria Math</vt:lpstr>
      <vt:lpstr>Courier New</vt:lpstr>
      <vt:lpstr>TimesNewRomanPS-ItalicMT</vt:lpstr>
      <vt:lpstr>TimesNewRomanPSMT</vt:lpstr>
      <vt:lpstr>Wingdings</vt:lpstr>
      <vt:lpstr>Office Theme</vt:lpstr>
      <vt:lpstr>Διδασκαλία και μάθηση των Μαθηματικών  με διαδικασίες επίλυσης προβλημάτων</vt:lpstr>
      <vt:lpstr>Τι είναι αξιολόγηση της επίδοσης του μαθητή και ποιος είναι ο σκοπός της;</vt:lpstr>
      <vt:lpstr>H αξιολόγηση ως οργανικό στοιχείο της διδασκαλίας</vt:lpstr>
      <vt:lpstr>Παρουσίαση του PowerPoint</vt:lpstr>
      <vt:lpstr>Συζήτηση</vt:lpstr>
      <vt:lpstr>Τι αξιολογούμε;</vt:lpstr>
      <vt:lpstr>Αρχές αξιολόγησης</vt:lpstr>
      <vt:lpstr>Είδη αξιολόγησης</vt:lpstr>
      <vt:lpstr>Παρουσίαση του PowerPoint</vt:lpstr>
      <vt:lpstr>Ουσιώδης διαφορά ανάμεσα στα δύο είδη αξιολόγησης</vt:lpstr>
      <vt:lpstr>Ετερο-αξιολόγηση</vt:lpstr>
      <vt:lpstr>Αυτό-αξιολόγηση</vt:lpstr>
      <vt:lpstr>Παρουσίαση του PowerPoint</vt:lpstr>
      <vt:lpstr>Συζήτηση</vt:lpstr>
      <vt:lpstr>Ποιοι είναι οι γενικότεροι στόχοι της κάθε αξιολογικής διαδικασίας</vt:lpstr>
      <vt:lpstr>Εργαλεία αξιολόγησης</vt:lpstr>
      <vt:lpstr>Παρουσίαση του PowerPoint</vt:lpstr>
      <vt:lpstr>Η διαμόρφωση ενός εργαλείου αξιολόγησης</vt:lpstr>
      <vt:lpstr>Ποιοτικά χαρακτηριστικά της αξιολόγησης: εγκυρότητα-αξιοπιστία- αντικειμενικότητα- αντιπροσωπευτικότητα</vt:lpstr>
      <vt:lpstr>Παρουσίαση του PowerPoint</vt:lpstr>
      <vt:lpstr>Παρουσίαση του PowerPoint</vt:lpstr>
      <vt:lpstr>Παρουσίαση του PowerPoint</vt:lpstr>
      <vt:lpstr>Η πολλαπλότητα των δράσεων/ταυτοτήτων ενός εκπαιδευτικού όταν αξιολογεί τους μαθητές του (Morgan, 2000) </vt:lpstr>
      <vt:lpstr>ΤΟ ΕΛΛΗΝΙΚΟ ΘΕΣΜΙΚΟ ΠΛΑΙΣΙΟ</vt:lpstr>
      <vt:lpstr>Βιβλιογραφία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 6: Pedagogical approaches to mathematics and science teaching in multicultural classrooms</dc:title>
  <dc:creator>Despoina</dc:creator>
  <cp:lastModifiedBy>Chrissavgi Triantafillou</cp:lastModifiedBy>
  <cp:revision>673</cp:revision>
  <dcterms:created xsi:type="dcterms:W3CDTF">2016-12-02T10:45:38Z</dcterms:created>
  <dcterms:modified xsi:type="dcterms:W3CDTF">2025-05-25T14:04:54Z</dcterms:modified>
</cp:coreProperties>
</file>