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356" r:id="rId4"/>
    <p:sldId id="363" r:id="rId5"/>
    <p:sldId id="413" r:id="rId6"/>
    <p:sldId id="288" r:id="rId7"/>
    <p:sldId id="301" r:id="rId8"/>
    <p:sldId id="408" r:id="rId9"/>
    <p:sldId id="412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87971" autoAdjust="0"/>
  </p:normalViewPr>
  <p:slideViewPr>
    <p:cSldViewPr>
      <p:cViewPr>
        <p:scale>
          <a:sx n="110" d="100"/>
          <a:sy n="110" d="100"/>
        </p:scale>
        <p:origin x="691" y="-1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91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8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1849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97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053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74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63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93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343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987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3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1E99B-E14B-4A72-9839-62B4BBB7581D}" type="datetimeFigureOut">
              <a:rPr lang="el-GR" smtClean="0"/>
              <a:pPr/>
              <a:t>1/3/2026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C8B66-FEC4-495E-8055-3538511BC6D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Click to edit Master text styles</a:t>
            </a:r>
          </a:p>
          <a:p>
            <a:pPr lvl="1"/>
            <a:r>
              <a:rPr lang="el-GR"/>
              <a:t>Second level</a:t>
            </a:r>
          </a:p>
          <a:p>
            <a:pPr lvl="2"/>
            <a:r>
              <a:rPr lang="el-GR"/>
              <a:t>Third level</a:t>
            </a:r>
          </a:p>
          <a:p>
            <a:pPr lvl="3"/>
            <a:r>
              <a:rPr lang="el-GR"/>
              <a:t>Fourth level</a:t>
            </a:r>
          </a:p>
          <a:p>
            <a:pPr lvl="4"/>
            <a:r>
              <a:rPr lang="el-GR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0582A-D174-B24C-A7DA-D95C8DBDA72C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D6364-C124-A147-B430-08F070D61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722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475656" y="4509120"/>
            <a:ext cx="6400800" cy="1752600"/>
          </a:xfrm>
        </p:spPr>
        <p:txBody>
          <a:bodyPr>
            <a:normAutofit/>
          </a:bodyPr>
          <a:lstStyle/>
          <a:p>
            <a:r>
              <a:rPr lang="el-GR" dirty="0">
                <a:solidFill>
                  <a:srgbClr val="0070C0"/>
                </a:solidFill>
              </a:rPr>
              <a:t>Ενότητα 2</a:t>
            </a:r>
            <a:r>
              <a:rPr lang="el-GR" baseline="30000" dirty="0">
                <a:solidFill>
                  <a:srgbClr val="0070C0"/>
                </a:solidFill>
              </a:rPr>
              <a:t>η</a:t>
            </a:r>
            <a:r>
              <a:rPr lang="el-GR" dirty="0">
                <a:solidFill>
                  <a:srgbClr val="0070C0"/>
                </a:solidFill>
              </a:rPr>
              <a:t>: </a:t>
            </a:r>
            <a:r>
              <a:rPr lang="el-GR" sz="4000" b="1" dirty="0">
                <a:solidFill>
                  <a:srgbClr val="0070C0"/>
                </a:solidFill>
              </a:rPr>
              <a:t>ΕΠ, ΑΠΣ &amp; Σχολικά βιβλία</a:t>
            </a:r>
            <a:endParaRPr lang="el-GR" sz="40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9105" y="332656"/>
            <a:ext cx="1879359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Τίτλος 4">
            <a:extLst>
              <a:ext uri="{FF2B5EF4-FFF2-40B4-BE49-F238E27FC236}">
                <a16:creationId xmlns:a16="http://schemas.microsoft.com/office/drawing/2014/main" id="{B4FE8B9A-FB26-4C47-9586-56B3A0113D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3200" b="1" dirty="0"/>
              <a:t>Διδασκαλία και μάθηση </a:t>
            </a:r>
            <a:r>
              <a:rPr lang="el-GR" sz="3200" dirty="0"/>
              <a:t>των Μαθηματικών </a:t>
            </a:r>
            <a:br>
              <a:rPr lang="el-GR" sz="3200" dirty="0"/>
            </a:br>
            <a:r>
              <a:rPr lang="el-GR" sz="3200" dirty="0"/>
              <a:t>με διαδικασίες </a:t>
            </a:r>
            <a:r>
              <a:rPr lang="el-GR" sz="3200" b="1" dirty="0"/>
              <a:t>επίλυσης προβλημάτων</a:t>
            </a:r>
            <a:endParaRPr lang="el-GR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Γενικές αρχές της διδασκαλίας στη σύγχρονη μαθηματική τάξη </a:t>
            </a:r>
            <a:r>
              <a:rPr lang="el-GR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Μετάβαση από το «μαθηματικά – έτοιμο προϊόν» </a:t>
            </a:r>
            <a:r>
              <a:rPr lang="el-GR" dirty="0"/>
              <a:t>στη</a:t>
            </a:r>
            <a:r>
              <a:rPr lang="el-GR" b="1" dirty="0"/>
              <a:t> «</a:t>
            </a:r>
            <a:r>
              <a:rPr lang="el-GR" b="1" dirty="0" err="1"/>
              <a:t>μαθηματικοποίηση</a:t>
            </a:r>
            <a:r>
              <a:rPr lang="el-GR" b="1" dirty="0"/>
              <a:t>» </a:t>
            </a:r>
            <a:r>
              <a:rPr lang="el-GR" dirty="0"/>
              <a:t>και στις διαδικασίες που τη συγκροτούν:</a:t>
            </a:r>
          </a:p>
          <a:p>
            <a:pPr lvl="1">
              <a:buNone/>
            </a:pPr>
            <a:r>
              <a:rPr lang="el-GR" dirty="0">
                <a:solidFill>
                  <a:srgbClr val="0070C0"/>
                </a:solidFill>
              </a:rPr>
              <a:t>διερεύνηση, </a:t>
            </a:r>
          </a:p>
          <a:p>
            <a:pPr lvl="1">
              <a:buNone/>
            </a:pPr>
            <a:r>
              <a:rPr lang="el-GR" dirty="0">
                <a:solidFill>
                  <a:srgbClr val="0070C0"/>
                </a:solidFill>
              </a:rPr>
              <a:t>συλλογισμός </a:t>
            </a:r>
          </a:p>
          <a:p>
            <a:pPr lvl="1">
              <a:buNone/>
            </a:pPr>
            <a:r>
              <a:rPr lang="el-GR" dirty="0">
                <a:solidFill>
                  <a:srgbClr val="0070C0"/>
                </a:solidFill>
              </a:rPr>
              <a:t>επικοινωνία</a:t>
            </a:r>
            <a:r>
              <a:rPr lang="el-GR" dirty="0"/>
              <a:t>.</a:t>
            </a:r>
          </a:p>
          <a:p>
            <a:r>
              <a:rPr lang="el-GR" dirty="0"/>
              <a:t> Αποδοχή, ως βασικής διδακτικής αρχής, της </a:t>
            </a:r>
            <a:r>
              <a:rPr lang="el-GR" b="1" dirty="0"/>
              <a:t>μάθησης μέσω της διερεύνησης </a:t>
            </a:r>
            <a:r>
              <a:rPr lang="el-GR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Βασικές μαθηματικές διεργασίες/πρακτικές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5257800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του </a:t>
            </a:r>
            <a:r>
              <a:rPr lang="el-GR" b="1" dirty="0"/>
              <a:t>μαθηματικού συλλογισμού και της επιχειρηματολογίας</a:t>
            </a:r>
            <a:r>
              <a:rPr lang="el-GR" dirty="0"/>
              <a:t>, </a:t>
            </a:r>
          </a:p>
          <a:p>
            <a:r>
              <a:rPr lang="el-GR" dirty="0"/>
              <a:t>της </a:t>
            </a:r>
            <a:r>
              <a:rPr lang="el-GR" b="1" dirty="0"/>
              <a:t>δημιουργίας συνδέσεων ανάμεσα στην άτυπη και την τυπική γνώση</a:t>
            </a:r>
            <a:r>
              <a:rPr lang="el-GR" dirty="0"/>
              <a:t>, </a:t>
            </a:r>
          </a:p>
          <a:p>
            <a:r>
              <a:rPr lang="el-GR" dirty="0"/>
              <a:t>της </a:t>
            </a:r>
            <a:r>
              <a:rPr lang="el-GR" b="1" dirty="0"/>
              <a:t>μαθηματικής</a:t>
            </a:r>
            <a:r>
              <a:rPr lang="el-GR" dirty="0"/>
              <a:t> </a:t>
            </a:r>
            <a:r>
              <a:rPr lang="el-GR" b="1" dirty="0"/>
              <a:t>επικοινωνίας</a:t>
            </a:r>
            <a:r>
              <a:rPr lang="el-GR" dirty="0"/>
              <a:t> μέσω της </a:t>
            </a:r>
            <a:r>
              <a:rPr lang="el-GR" b="1" dirty="0"/>
              <a:t>χρήσης εργαλείων,</a:t>
            </a:r>
          </a:p>
          <a:p>
            <a:pPr lvl="1"/>
            <a:r>
              <a:rPr lang="el-GR" dirty="0"/>
              <a:t>με βασικότερο τη φυσική γλώσσα, αλλά και τα σύμβολα, τις διάφορες μορφές αναπαράστασης και τα εργαλεία της τεχνολογίας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l-GR" sz="3200" dirty="0"/>
              <a:t>της </a:t>
            </a:r>
            <a:r>
              <a:rPr lang="el-GR" sz="3200" b="1" dirty="0" err="1"/>
              <a:t>μεταγνωστικής</a:t>
            </a:r>
            <a:r>
              <a:rPr lang="el-GR" sz="3200" b="1" dirty="0"/>
              <a:t> ενημερότητας</a:t>
            </a:r>
            <a:r>
              <a:rPr lang="el-GR" sz="3200" dirty="0"/>
              <a:t>. </a:t>
            </a:r>
          </a:p>
          <a:p>
            <a:pPr marL="0" indent="0">
              <a:buNone/>
            </a:pPr>
            <a:r>
              <a:rPr lang="el-GR" b="1" dirty="0">
                <a:solidFill>
                  <a:srgbClr val="00B050"/>
                </a:solidFill>
              </a:rPr>
              <a:t>Με ποιο τρόπο οι παραπάνω μαθηματικές διεργασίες συνδέονται με την ΕΠ;</a:t>
            </a:r>
            <a:endParaRPr lang="el-GR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046D6B-EBEC-B5AF-A330-BEC49017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813890-BD90-EF9F-F5B2-44DF962D8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r>
              <a:rPr lang="el-GR" dirty="0"/>
              <a:t>ΝΕΑ ΠΣ ΣΤΑ ΜΑΘΗΜΑΤΙΚΑ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92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255"/>
            <a:ext cx="7886700" cy="962473"/>
          </a:xfrm>
        </p:spPr>
        <p:txBody>
          <a:bodyPr/>
          <a:lstStyle/>
          <a:p>
            <a:r>
              <a:rPr lang="el-GR" dirty="0"/>
              <a:t>Γενικοί Στόχοι μάθησης των νέων ΠΣ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40768"/>
            <a:ext cx="7886700" cy="5256584"/>
          </a:xfrm>
        </p:spPr>
        <p:txBody>
          <a:bodyPr>
            <a:noAutofit/>
          </a:bodyPr>
          <a:lstStyle/>
          <a:p>
            <a:r>
              <a:rPr lang="el-GR" sz="2800" dirty="0"/>
              <a:t>Εκτιμούν και αποδίδουν αξία στα μαθηματικά</a:t>
            </a:r>
          </a:p>
          <a:p>
            <a:r>
              <a:rPr lang="el-GR" sz="2800" dirty="0"/>
              <a:t>Αναπτύσσουν μαθηματικές διεργασίες και πρακτικές</a:t>
            </a:r>
          </a:p>
          <a:p>
            <a:r>
              <a:rPr lang="el-GR" sz="2800" dirty="0"/>
              <a:t>Αξιοποιούν ποικιλία πόρων και εργαλείων</a:t>
            </a:r>
          </a:p>
          <a:p>
            <a:r>
              <a:rPr lang="el-GR" sz="2800" dirty="0"/>
              <a:t>Αναγνωρίζουν συνδέσεις μεταξύ των μαθηματικών και άλλων πεδίων της ανθρώπινης γνώσης και δράσεις</a:t>
            </a:r>
          </a:p>
          <a:p>
            <a:r>
              <a:rPr lang="el-GR" sz="2800" dirty="0"/>
              <a:t>Χρησιμοποιούν με αυτοπεποίθηση και εμπιστοσύνη τα μαθηματικά για να κατανοούν με κριτικό τρόπο τον κόσμο γύρω τους</a:t>
            </a:r>
          </a:p>
          <a:p>
            <a:r>
              <a:rPr lang="el-GR" sz="2800" dirty="0"/>
              <a:t>Κατανοούν και είναι σε θέση να αξιοποιήσουν τον μαθηματικό λόγο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83091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75929" y="116632"/>
            <a:ext cx="3992015" cy="2232248"/>
          </a:xfrm>
        </p:spPr>
        <p:txBody>
          <a:bodyPr>
            <a:normAutofit lnSpcReduction="10000"/>
          </a:bodyPr>
          <a:lstStyle/>
          <a:p>
            <a:pPr lvl="1"/>
            <a:r>
              <a:rPr lang="el-GR" altLang="en-US" sz="1650" b="1" dirty="0">
                <a:highlight>
                  <a:srgbClr val="FF00FF"/>
                </a:highlight>
              </a:rPr>
              <a:t>Μαθηματικές πρακτικές </a:t>
            </a:r>
            <a:r>
              <a:rPr lang="mr-IN" altLang="en-US" sz="1650" dirty="0"/>
              <a:t>–</a:t>
            </a:r>
            <a:r>
              <a:rPr lang="el-GR" altLang="en-US" sz="1650" dirty="0"/>
              <a:t> νοητικές διεργασίες που εμπλέκονται στην ανάπτυξη γνώσης και κατανόησης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/>
              <a:t>Συλλογισμός/επιχειρηματολογία,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/>
              <a:t>Δημιουργία συνδέσεων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/>
              <a:t>Μαθηματική επικοινωνία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/>
              <a:t>Επιλογή και χρήση εργαλείων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/>
              <a:t>Επίλυση προβλήματος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 err="1"/>
              <a:t>Μοντελοποίηση</a:t>
            </a:r>
            <a:r>
              <a:rPr lang="el-GR" altLang="en-US" sz="1200" dirty="0"/>
              <a:t>, 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l-GR" altLang="en-US" sz="1200" dirty="0" err="1"/>
              <a:t>Μεταγνωστκή</a:t>
            </a:r>
            <a:r>
              <a:rPr lang="el-GR" altLang="en-US" sz="1200" dirty="0"/>
              <a:t> ενημερότητα</a:t>
            </a:r>
          </a:p>
          <a:p>
            <a:pPr lvl="2"/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203D39-FA3B-05ED-B788-048AE4D73593}"/>
              </a:ext>
            </a:extLst>
          </p:cNvPr>
          <p:cNvSpPr txBox="1">
            <a:spLocks/>
          </p:cNvSpPr>
          <p:nvPr/>
        </p:nvSpPr>
        <p:spPr>
          <a:xfrm>
            <a:off x="465849" y="2531220"/>
            <a:ext cx="7992888" cy="3346052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b="1" dirty="0" err="1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Κοινωνικο</a:t>
            </a:r>
            <a:r>
              <a:rPr lang="el-GR" sz="1400" b="1" dirty="0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-πολιτισμικές πρακτικές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Ερμηνεία καταστάσεων στον προσωπικό, εργασιακό και κοινωνικό βίο χρησιμοποιώντας τα μαθηματικά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Κριτική επίγνωση του τρόπου με τον οποίο τα μαθηματικά χρησιμοποιούνται στις κοινωνικές, περιβαλλοντικές, πολιτισμικές και οικονομικές σχέσεις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Αξία στις ιδέες των άλλων, να επιχειρηματολογούν και να λαμβάνουν αποφάσεις που στηρίζονται στο διάλογο και στη διαπραγμάτευση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Η διαλεκτική σχέση ανάμεσα στην ανάπτυξη της μαθηματικής σκέψης και του πολιτισμού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Μαθηματικός </a:t>
            </a:r>
            <a:r>
              <a:rPr lang="el-GR" sz="1400" dirty="0" err="1">
                <a:solidFill>
                  <a:prstClr val="black"/>
                </a:solidFill>
                <a:latin typeface="Calibri" panose="020F0502020204030204"/>
              </a:rPr>
              <a:t>γραμματισμός</a:t>
            </a: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mr-IN" sz="1400" dirty="0">
                <a:solidFill>
                  <a:prstClr val="black"/>
                </a:solidFill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 κατανόηση, κρίση, δημιουργία και να χρησιμοποιεί τα μαθηματικά σε </a:t>
            </a:r>
            <a:r>
              <a:rPr lang="el-GR" sz="1400" dirty="0" err="1">
                <a:solidFill>
                  <a:prstClr val="black"/>
                </a:solidFill>
                <a:latin typeface="Calibri" panose="020F0502020204030204"/>
              </a:rPr>
              <a:t>ενδο</a:t>
            </a: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 και </a:t>
            </a:r>
            <a:r>
              <a:rPr lang="el-GR" sz="1400" dirty="0" err="1">
                <a:solidFill>
                  <a:prstClr val="black"/>
                </a:solidFill>
                <a:latin typeface="Calibri" panose="020F0502020204030204"/>
              </a:rPr>
              <a:t>εξω</a:t>
            </a: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 μαθηματικές καταστάσεις</a:t>
            </a:r>
          </a:p>
          <a:p>
            <a:pPr marL="0" lvl="1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 err="1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Κοινωνικο</a:t>
            </a:r>
            <a:r>
              <a:rPr lang="el-GR" sz="1400" dirty="0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 </a:t>
            </a:r>
            <a:r>
              <a:rPr lang="mr-IN" sz="1400" dirty="0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  <a:cs typeface="Mangal" panose="02040503050203030202" pitchFamily="18" charset="0"/>
              </a:rPr>
              <a:t>–</a:t>
            </a:r>
            <a:r>
              <a:rPr lang="el-GR" sz="1400" dirty="0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 συναισθηματικές πρακτικές 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θετικά κίνητρα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Αυτοπεποίθηση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 πνεύμα περιέργειας και αγάπη για τα μαθηματικά, 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εκτιμούν την ομορφιά και κομψότητα των μαθηματικών,</a:t>
            </a:r>
          </a:p>
          <a:p>
            <a:pPr marL="0" lvl="2" indent="-54000" defTabSz="685800">
              <a:lnSpc>
                <a:spcPct val="100000"/>
              </a:lnSpc>
              <a:spcBef>
                <a:spcPts val="375"/>
              </a:spcBef>
            </a:pPr>
            <a:r>
              <a:rPr lang="el-GR" sz="1400" dirty="0">
                <a:solidFill>
                  <a:prstClr val="black"/>
                </a:solidFill>
                <a:latin typeface="Calibri" panose="020F0502020204030204"/>
              </a:rPr>
              <a:t>διαχείριση συναισθημάτων </a:t>
            </a:r>
          </a:p>
          <a:p>
            <a:pPr marL="171450" indent="-171450" defTabSz="685800">
              <a:spcBef>
                <a:spcPts val="750"/>
              </a:spcBef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2F4F539-B351-B729-B4FE-9358EF34C700}"/>
              </a:ext>
            </a:extLst>
          </p:cNvPr>
          <p:cNvSpPr txBox="1">
            <a:spLocks/>
          </p:cNvSpPr>
          <p:nvPr/>
        </p:nvSpPr>
        <p:spPr>
          <a:xfrm>
            <a:off x="4681708" y="116632"/>
            <a:ext cx="4300538" cy="2414588"/>
          </a:xfrm>
          <a:prstGeom prst="rect">
            <a:avLst/>
          </a:prstGeom>
        </p:spPr>
        <p:txBody>
          <a:bodyPr vert="horz" lIns="68580" tIns="34290" rIns="68580" bIns="3429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000" lvl="1" indent="0" defTabSz="685800">
              <a:spcBef>
                <a:spcPts val="375"/>
              </a:spcBef>
              <a:buNone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Η γνώση των μαθηματικών δομείται πάνω σε γνωστικά σχήματα που οργανώνονται γύρω από κεντρικές ιδέες ή αρχές που ονομάζονται </a:t>
            </a:r>
            <a:r>
              <a:rPr lang="el-GR" altLang="en-US" sz="1650" dirty="0">
                <a:solidFill>
                  <a:prstClr val="black"/>
                </a:solidFill>
                <a:highlight>
                  <a:srgbClr val="FF00FF"/>
                </a:highlight>
                <a:latin typeface="Calibri" panose="020F0502020204030204"/>
              </a:rPr>
              <a:t>Μεγάλες Ιδέες των Μαθηματικών</a:t>
            </a:r>
          </a:p>
          <a:p>
            <a:pPr marL="27000" lvl="1" indent="0" defTabSz="685800">
              <a:spcBef>
                <a:spcPts val="375"/>
              </a:spcBef>
              <a:buNone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Οι Μεγάλες Ιδέες των μαθηματικών: </a:t>
            </a:r>
            <a:r>
              <a:rPr lang="el-GR" altLang="en-US" sz="1650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</a:rPr>
              <a:t>Διατρέχουν διαφορετικές μαθηματικές περιοχές </a:t>
            </a: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&amp; 	</a:t>
            </a:r>
            <a:r>
              <a:rPr lang="el-GR" altLang="en-US" sz="1650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/>
              </a:rPr>
              <a:t>Συνδέουν διαφορετικές έννοιες </a:t>
            </a: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ή οπτικές σε ένα συνεκτικό σύνολο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μαθηματική δομή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απόδειξη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γενίκευση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μεταβολή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ισοδυναμία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μετασχηματισμοί</a:t>
            </a:r>
          </a:p>
          <a:p>
            <a:pPr marL="141300" lvl="1" indent="-285750" defTabSz="685800">
              <a:spcBef>
                <a:spcPts val="375"/>
              </a:spcBef>
              <a:buFont typeface="Wingdings" panose="05000000000000000000" pitchFamily="2" charset="2"/>
              <a:buChar char="v"/>
            </a:pPr>
            <a:r>
              <a:rPr lang="el-GR" altLang="en-US" sz="1650" dirty="0">
                <a:solidFill>
                  <a:prstClr val="black"/>
                </a:solidFill>
                <a:latin typeface="Calibri" panose="020F0502020204030204"/>
              </a:rPr>
              <a:t>	προσέγγιση-σύγκλιση</a:t>
            </a:r>
          </a:p>
          <a:p>
            <a:pPr marL="171450" indent="-171450" defTabSz="685800">
              <a:spcBef>
                <a:spcPts val="750"/>
              </a:spcBef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indent="-171450" defTabSz="685800">
              <a:spcBef>
                <a:spcPts val="750"/>
              </a:spcBef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4423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/>
          </a:bodyPr>
          <a:lstStyle/>
          <a:p>
            <a:r>
              <a:rPr lang="el-GR" dirty="0"/>
              <a:t>Η επίλυση προβλήματος (ΕΠ) στα νέα ΠΣ των μαθηματικών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00808"/>
            <a:ext cx="8579296" cy="4968552"/>
          </a:xfrm>
        </p:spPr>
        <p:txBody>
          <a:bodyPr>
            <a:normAutofit fontScale="92500" lnSpcReduction="20000"/>
          </a:bodyPr>
          <a:lstStyle/>
          <a:p>
            <a:r>
              <a:rPr lang="el-GR" sz="3800" dirty="0"/>
              <a:t>Αποτελεί τον πυρήνα της διαδικασίας ανάπτυξης της μαθηματικής γνώσης και του μαθηματικού τρόπου σκέψης.  </a:t>
            </a:r>
          </a:p>
          <a:p>
            <a:pPr lvl="1"/>
            <a:r>
              <a:rPr lang="el-GR" sz="3800" dirty="0"/>
              <a:t>Οι μαθητές μαθαίνουν καλύτερα, όταν τους δίνεται η ευκαιρία να διερευνήσουν οι ίδιοι μαθηματικές έννοιες  μέσω της επίλυσης προβλημάτων, </a:t>
            </a:r>
          </a:p>
          <a:p>
            <a:pPr lvl="2"/>
            <a:r>
              <a:rPr lang="el-GR" sz="3200" dirty="0"/>
              <a:t>η εμπλοκή τους τούς βοηθά να “κατασκευάσουν” προοδευτικά τη μαθηματική τους γνώση, εμβαθύνοντας εννοιολογικά σε αυτήν και συνειδητοποιώντας τη λειτουργική της πτυχή αλλά και την  πολιτισμική και ιστορική της διάσταση. </a:t>
            </a:r>
          </a:p>
          <a:p>
            <a:pPr lvl="1"/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35279719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30D31-684E-0F83-52E4-4F56455CDA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l-GR" sz="3800" dirty="0"/>
              <a:t>Η πρακτική επίλυσης προβλήματος συνδέεται πολλές φορές, </a:t>
            </a:r>
            <a:r>
              <a:rPr lang="el-GR" sz="3800" i="1" dirty="0"/>
              <a:t>αλλά όχι αποκλειστικά</a:t>
            </a:r>
            <a:r>
              <a:rPr lang="el-GR" sz="3800" dirty="0"/>
              <a:t>, με πρακτικές </a:t>
            </a:r>
            <a:r>
              <a:rPr lang="el-GR" sz="3800" dirty="0" err="1"/>
              <a:t>μοντελοποίησης</a:t>
            </a:r>
            <a:r>
              <a:rPr lang="el-GR" sz="3800" dirty="0"/>
              <a:t>. </a:t>
            </a:r>
          </a:p>
          <a:p>
            <a:pPr lvl="1"/>
            <a:r>
              <a:rPr lang="el-GR" sz="3800" dirty="0"/>
              <a:t>Η </a:t>
            </a:r>
            <a:r>
              <a:rPr lang="el-GR" sz="3800" dirty="0" err="1"/>
              <a:t>μοντελοποίηση</a:t>
            </a:r>
            <a:r>
              <a:rPr lang="el-GR" sz="3800" dirty="0"/>
              <a:t> συνδέει τα μαθηματικά με την καθημερινή ζωή, την εργασία και τη λήψη αποφάσεων. </a:t>
            </a:r>
          </a:p>
          <a:p>
            <a:pPr lvl="2"/>
            <a:r>
              <a:rPr lang="el-GR" sz="3200" dirty="0"/>
              <a:t>Η εκτεταμένη χρήση μαθηματικών μοντέλων στην κοινωνία καθιστούν επιτακτική την ανάγκη να κατανοήσουν οι μαθητές τη χρήση, ανάπτυξη και </a:t>
            </a:r>
            <a:r>
              <a:rPr lang="el-GR" sz="3200" dirty="0" err="1"/>
              <a:t>ελέγχο</a:t>
            </a:r>
            <a:r>
              <a:rPr lang="el-GR" sz="3200" dirty="0"/>
              <a:t> μοντέλων καθώς και τον τρόπου με τον οποίο τα μοντέλα χρησιμοποιούνται στη λήψη αποφάσεων.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68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1764</TotalTime>
  <Words>547</Words>
  <Application>Microsoft Office PowerPoint</Application>
  <PresentationFormat>Προβολή στην οθόνη (4:3)</PresentationFormat>
  <Paragraphs>61</Paragraphs>
  <Slides>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Θέμα του Office</vt:lpstr>
      <vt:lpstr>Office Theme</vt:lpstr>
      <vt:lpstr>Διδασκαλία και μάθηση των Μαθηματικών  με διαδικασίες επίλυσης προβλημάτων</vt:lpstr>
      <vt:lpstr>Γενικές αρχές της διδασκαλίας στη σύγχρονη μαθηματική τάξη  </vt:lpstr>
      <vt:lpstr>Βασικές μαθηματικές διεργασίες/πρακτικές</vt:lpstr>
      <vt:lpstr>Παρουσίαση του PowerPoint</vt:lpstr>
      <vt:lpstr>Γενικοί Στόχοι μάθησης των νέων ΠΣ </vt:lpstr>
      <vt:lpstr>Παρουσίαση του PowerPoint</vt:lpstr>
      <vt:lpstr>Η επίλυση προβλήματος (ΕΠ) στα νέα ΠΣ των μαθηματικών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Αναλυτικά προγράμματα &amp; ΕΠ</dc:title>
  <dc:creator>A.Kallioras</dc:creator>
  <cp:lastModifiedBy>Chrissavgi Triantafillou</cp:lastModifiedBy>
  <cp:revision>221</cp:revision>
  <dcterms:created xsi:type="dcterms:W3CDTF">2017-08-04T09:12:33Z</dcterms:created>
  <dcterms:modified xsi:type="dcterms:W3CDTF">2026-03-01T10:19:15Z</dcterms:modified>
</cp:coreProperties>
</file>