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87" r:id="rId2"/>
    <p:sldId id="481" r:id="rId3"/>
    <p:sldId id="518" r:id="rId4"/>
    <p:sldId id="519" r:id="rId5"/>
    <p:sldId id="493" r:id="rId6"/>
    <p:sldId id="503" r:id="rId7"/>
    <p:sldId id="482" r:id="rId8"/>
    <p:sldId id="491" r:id="rId9"/>
    <p:sldId id="494" r:id="rId10"/>
    <p:sldId id="488" r:id="rId11"/>
    <p:sldId id="504" r:id="rId12"/>
    <p:sldId id="492" r:id="rId13"/>
    <p:sldId id="507" r:id="rId14"/>
    <p:sldId id="508" r:id="rId15"/>
    <p:sldId id="509" r:id="rId16"/>
    <p:sldId id="516" r:id="rId17"/>
    <p:sldId id="513" r:id="rId18"/>
    <p:sldId id="511" r:id="rId19"/>
    <p:sldId id="517" r:id="rId20"/>
    <p:sldId id="512" r:id="rId21"/>
    <p:sldId id="412" r:id="rId22"/>
    <p:sldId id="514" r:id="rId23"/>
    <p:sldId id="4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439"/>
    <p:restoredTop sz="85604" autoAdjust="0"/>
  </p:normalViewPr>
  <p:slideViewPr>
    <p:cSldViewPr>
      <p:cViewPr varScale="1">
        <p:scale>
          <a:sx n="62" d="100"/>
          <a:sy n="62" d="100"/>
        </p:scale>
        <p:origin x="20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71B65-F0CE-094F-A75B-68E5B9CE89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ijs-ijsberg-gletsjer-ijsland-water-3544836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footprintnetwork.org/#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footprintnetwork.org/#/countryTrends?cn=84&amp;type=BCpc,EFCp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cse.eu/materials/quarterly-problem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-roads.climateinteractive.org/scenario.html?v=23.10.0&amp;p47=1.3&amp;p57=-0.2&amp;p59=-1&amp;p67=2" TargetMode="External"/><Relationship Id="rId4" Type="http://schemas.openxmlformats.org/officeDocument/2006/relationships/hyperlink" Target="https://icse.e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33/ejmste/103561" TargetMode="External"/><Relationship Id="rId2" Type="http://schemas.openxmlformats.org/officeDocument/2006/relationships/hyperlink" Target="https://doi.org/10.1007/s11858-019-01048-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621" y="764704"/>
            <a:ext cx="7772400" cy="3024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Αναζητώντας </a:t>
            </a:r>
            <a:r>
              <a:rPr lang="el-GR" sz="3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συνδέσεις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ανάμεσα στα </a:t>
            </a:r>
            <a:r>
              <a:rPr lang="el-GR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Μαθηματικά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σε </a:t>
            </a:r>
            <a:r>
              <a:rPr lang="el-GR" sz="3600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περιβαλλοντικής φύσης 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θέματα</a:t>
            </a:r>
            <a:endParaRPr lang="en-US" sz="4000" cap="all" dirty="0">
              <a:highlight>
                <a:srgbClr val="FFFF00"/>
              </a:highlight>
              <a:latin typeface="Avenir Book"/>
            </a:endParaRPr>
          </a:p>
        </p:txBody>
      </p:sp>
      <p:pic>
        <p:nvPicPr>
          <p:cNvPr id="3" name="Εικόνα 2" descr="cyan-left-greek-1_SM">
            <a:extLst>
              <a:ext uri="{FF2B5EF4-FFF2-40B4-BE49-F238E27FC236}">
                <a16:creationId xmlns:a16="http://schemas.microsoft.com/office/drawing/2014/main" id="{5899019E-5682-DED6-FAFB-52B80995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3171825" cy="967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8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301006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7030A0"/>
                </a:solidFill>
              </a:rPr>
              <a:t>Μαθηματικά  </a:t>
            </a:r>
            <a:br>
              <a:rPr lang="el-GR" sz="3200" dirty="0"/>
            </a:br>
            <a:r>
              <a:rPr lang="en-US" sz="3200" dirty="0"/>
              <a:t>vs  </a:t>
            </a:r>
            <a:br>
              <a:rPr lang="el-GR" sz="3200" dirty="0"/>
            </a:br>
            <a:r>
              <a:rPr lang="el-GR" sz="3200" dirty="0">
                <a:solidFill>
                  <a:srgbClr val="00B050"/>
                </a:solidFill>
              </a:rPr>
              <a:t>περιβαλλοντικής φύσης θέματα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7030A0"/>
                </a:solidFill>
              </a:rPr>
              <a:t>Τα μαθηματικά  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l-GR" sz="2400" dirty="0"/>
              <a:t>Αποτελούν ένα </a:t>
            </a:r>
            <a:r>
              <a:rPr lang="el-GR" sz="2400" dirty="0" err="1"/>
              <a:t>αποπλαισιωμένο</a:t>
            </a:r>
            <a:r>
              <a:rPr lang="el-GR" sz="2400" dirty="0"/>
              <a:t> αντικείμενο μάθησης</a:t>
            </a:r>
            <a:endParaRPr lang="en-US" sz="2400" dirty="0"/>
          </a:p>
          <a:p>
            <a:pPr lvl="1"/>
            <a:r>
              <a:rPr lang="el-GR" sz="2400" dirty="0"/>
              <a:t>Συνήθως οι απαντήσεις είναι καθορισμένες και μη αμφισβητήσιμες</a:t>
            </a:r>
          </a:p>
          <a:p>
            <a:pPr lvl="1"/>
            <a:r>
              <a:rPr lang="el-GR" sz="2400" dirty="0"/>
              <a:t>Οι απαντήσεις τους έχουν αξία διαχρονική  </a:t>
            </a:r>
            <a:endParaRPr lang="en-US" sz="2400" i="1" dirty="0"/>
          </a:p>
          <a:p>
            <a:pPr lvl="1"/>
            <a:r>
              <a:rPr lang="el-GR" sz="2400" dirty="0"/>
              <a:t>Είναι πολιτικά ουδέτερα</a:t>
            </a:r>
            <a:r>
              <a:rPr lang="en-US" dirty="0"/>
              <a:t> 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44059" y="1647825"/>
            <a:ext cx="4186808" cy="4301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B050"/>
                </a:solidFill>
              </a:rPr>
              <a:t>Τα  περιβαλλοντικής φύσης θέματα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l-GR" sz="3400" dirty="0"/>
              <a:t>Είναι απόλυτα πλαισιωμένα (χρονικά και τοπικά )</a:t>
            </a:r>
          </a:p>
          <a:p>
            <a:pPr lvl="1"/>
            <a:r>
              <a:rPr lang="el-GR" sz="3400" dirty="0"/>
              <a:t>Οι λύσεις μπορεί να αμφισβητηθούν </a:t>
            </a:r>
            <a:endParaRPr lang="en-US" sz="3400" dirty="0"/>
          </a:p>
          <a:p>
            <a:pPr lvl="1"/>
            <a:r>
              <a:rPr lang="el-GR" sz="3400" dirty="0"/>
              <a:t>Οι λύσεις που προτείνονται έχουν ένα χρονικό και τοπικό περιορισμό</a:t>
            </a:r>
            <a:endParaRPr lang="en-US" sz="3400" dirty="0"/>
          </a:p>
          <a:p>
            <a:pPr lvl="1"/>
            <a:r>
              <a:rPr lang="el-GR" sz="3400" dirty="0"/>
              <a:t>Έχουν πολιτικές διαστάσε</a:t>
            </a:r>
            <a:r>
              <a:rPr lang="el-GR" dirty="0"/>
              <a:t>ις</a:t>
            </a:r>
          </a:p>
        </p:txBody>
      </p:sp>
      <p:sp>
        <p:nvSpPr>
          <p:cNvPr id="4" name="Κεραυνός 3">
            <a:extLst>
              <a:ext uri="{FF2B5EF4-FFF2-40B4-BE49-F238E27FC236}">
                <a16:creationId xmlns:a16="http://schemas.microsoft.com/office/drawing/2014/main" id="{C1DF5C8D-B30D-F25C-6889-25EB8D8A68A4}"/>
              </a:ext>
            </a:extLst>
          </p:cNvPr>
          <p:cNvSpPr/>
          <p:nvPr/>
        </p:nvSpPr>
        <p:spPr>
          <a:xfrm>
            <a:off x="3834323" y="1606176"/>
            <a:ext cx="709736" cy="9361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C1D02-C6F1-040B-FC8D-0C86E611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42107"/>
            <a:ext cx="8229600" cy="782637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25487B"/>
                </a:solidFill>
              </a:rPr>
              <a:t>Προκλήσεις για </a:t>
            </a:r>
            <a:r>
              <a:rPr lang="el-GR" dirty="0">
                <a:solidFill>
                  <a:srgbClr val="25487B"/>
                </a:solidFill>
              </a:rPr>
              <a:t>τους εκπαιδευτικούς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319690-15E2-FD12-99EB-AAAD29F5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68552"/>
          </a:xfrm>
        </p:spPr>
        <p:txBody>
          <a:bodyPr>
            <a:normAutofit fontScale="62500" lnSpcReduction="20000"/>
          </a:bodyPr>
          <a:lstStyle/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Έλλειψη κατάλληλης γνώσης  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Οι εκπαιδευτικοί στερούνται ειδικές γνώσεις σχετικά με τις επιστημονικές αλλά και μη επιστημονικές διαστάσεις που σχετίζονται με αυτά τα ζητήματα (π.χ. πολιτισμικές, πολιτικές, οικονομικές κλπ.) </a:t>
            </a:r>
          </a:p>
          <a:p>
            <a:pPr marL="360000" lvl="1" indent="0">
              <a:spcBef>
                <a:spcPts val="0"/>
              </a:spcBef>
              <a:buNone/>
            </a:pPr>
            <a:endParaRPr lang="el-GR" sz="3200" dirty="0">
              <a:ea typeface="FangSong" panose="02010609060101010101" pitchFamily="49" charset="-122"/>
            </a:endParaRPr>
          </a:p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Διδακτικές προκλήσεις- δυσκολίες διδακτικής διαχείρισης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ενός θέματος του οποίου τα δεδομένα είναι ασαφή και μη καθορισμένα πλήρως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Ενός θέματος που να έχει αντικρουόμενες απόψεις και απαντήσεις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Δυσκολία εντοπισμού/αναγνώρισης της μαθηματικής διάστασης.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sz="3200" dirty="0">
              <a:ea typeface="FangSong" panose="02010609060101010101" pitchFamily="49" charset="-122"/>
            </a:endParaRPr>
          </a:p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Θεσμικές προκλήσεις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Απουσία κατάλληλων μαθηματικών έργων στα σχολικά βιβλία των μαθηματικών που να συνδέονται με περιβαλλοντικής φύσης ζητήματα</a:t>
            </a:r>
          </a:p>
          <a:p>
            <a:pPr marL="121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… </a:t>
            </a:r>
            <a:r>
              <a:rPr lang="el-GR" dirty="0">
                <a:ea typeface="FangSong" panose="02010609060101010101" pitchFamily="49" charset="-122"/>
              </a:rPr>
              <a:t>και αν υπάρχουν, η έμφαση είναι στη μαθηματική διάσταση και όχι στην περιβαλλοντική τους διάσταση</a:t>
            </a:r>
            <a:endParaRPr lang="en-GB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F66FE-6C38-3115-CF3B-F01E924D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Μέρος Β΄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89EE71-518F-CD09-A6D0-F90755E4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Ενδεικτικά παραδείγματα έργων</a:t>
            </a:r>
          </a:p>
          <a:p>
            <a:pPr lvl="1"/>
            <a:r>
              <a:rPr lang="el-G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στα οποία θα μπορούσαν να αναδειχθούν συνδέσεις</a:t>
            </a:r>
            <a:r>
              <a:rPr lang="el-GR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ανάμεσα στα Μαθηματικά και σε περιβαλλοντικής φύσης ζητήματα.</a:t>
            </a:r>
            <a:r>
              <a:rPr lang="el-GR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2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9242E-BB7A-6C4C-D0B7-25350C63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6" y="179740"/>
            <a:ext cx="4680520" cy="1396121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1</a:t>
            </a:r>
            <a:r>
              <a:rPr lang="el-GR" sz="3200" baseline="30000" dirty="0">
                <a:solidFill>
                  <a:srgbClr val="00B050"/>
                </a:solidFill>
              </a:rPr>
              <a:t>ο</a:t>
            </a:r>
            <a:r>
              <a:rPr lang="el-GR" sz="3200" dirty="0">
                <a:solidFill>
                  <a:srgbClr val="00B050"/>
                </a:solidFill>
              </a:rPr>
              <a:t> παράδειγμα: </a:t>
            </a:r>
            <a:br>
              <a:rPr lang="el-GR" sz="3200" dirty="0">
                <a:solidFill>
                  <a:srgbClr val="00B050"/>
                </a:solidFill>
              </a:rPr>
            </a:br>
            <a:r>
              <a:rPr lang="el-GR" sz="3200" dirty="0">
                <a:solidFill>
                  <a:srgbClr val="00B050"/>
                </a:solidFill>
              </a:rPr>
              <a:t>Η υπερθέρμανση του πλανήτη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A66084-5FD0-369D-FB19-96378354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9" y="2060848"/>
            <a:ext cx="5986661" cy="15949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Ίσως έχετε ακούσει ανθρώπους να λένε ότι η παγκόσμια θερμοκρασία ανεβαίνει. Οι πάγοι στους πόλους λιώνουν και τα καλοκαίρια φαίνεται να είναι πιο ζεστά.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Αυτό</a:t>
            </a:r>
            <a:r>
              <a:rPr lang="en-US" sz="1800" b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ονομάζετ</a:t>
            </a:r>
            <a:r>
              <a:rPr lang="en-US" sz="1800" b="1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αι υπερθέρμανση του πλανήτη</a:t>
            </a:r>
            <a:r>
              <a:rPr lang="en-US" sz="1800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1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B1A575A-3CE2-6117-C332-FB6C5FA19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  <p:pic>
        <p:nvPicPr>
          <p:cNvPr id="8" name="Afbeelding 38" descr="Ijs, Ijsberg, Gletsjer, Ijsland, Water, Koud, Bevroren">
            <a:extLst>
              <a:ext uri="{FF2B5EF4-FFF2-40B4-BE49-F238E27FC236}">
                <a16:creationId xmlns:a16="http://schemas.microsoft.com/office/drawing/2014/main" id="{A94F6788-270A-4887-3749-1BC65A14C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44" y="332657"/>
            <a:ext cx="3355900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23612-64C6-EC05-6B7B-C299BF486BD4}"/>
              </a:ext>
            </a:extLst>
          </p:cNvPr>
          <p:cNvSpPr txBox="1"/>
          <p:nvPr/>
        </p:nvSpPr>
        <p:spPr>
          <a:xfrm>
            <a:off x="5008761" y="103013"/>
            <a:ext cx="37997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800" u="sng" dirty="0">
                <a:solidFill>
                  <a:srgbClr val="0000FF"/>
                </a:solidFill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https://pixabay.com/nl/photos/ijs-ijsberg-gletsjer-ijsland-water-3544836/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10F93-774F-432D-239A-D018860ACBF4}"/>
              </a:ext>
            </a:extLst>
          </p:cNvPr>
          <p:cNvSpPr txBox="1"/>
          <p:nvPr/>
        </p:nvSpPr>
        <p:spPr>
          <a:xfrm>
            <a:off x="539552" y="3869914"/>
            <a:ext cx="2800672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Πολλά ερευνητικά κέντρα, όπως η </a:t>
            </a:r>
            <a:r>
              <a:rPr lang="en-US" dirty="0"/>
              <a:t>NASA</a:t>
            </a:r>
            <a:r>
              <a:rPr lang="el-GR" dirty="0"/>
              <a:t>, συλλέγουν δεδομένα για τη θερμοκρασία.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Παρατηρούν </a:t>
            </a:r>
            <a:r>
              <a:rPr lang="el-GR" b="1" dirty="0"/>
              <a:t>ανωμαλίες θερμοκρασίας</a:t>
            </a:r>
            <a:r>
              <a:rPr lang="el-GR" dirty="0"/>
              <a:t> στα δεδομένα.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03ECD94-7CFC-1D7D-8212-9F757ADB519B}"/>
              </a:ext>
            </a:extLst>
          </p:cNvPr>
          <p:cNvSpPr/>
          <p:nvPr/>
        </p:nvSpPr>
        <p:spPr>
          <a:xfrm>
            <a:off x="4572000" y="394685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Μια </a:t>
            </a:r>
            <a:r>
              <a:rPr lang="el-GR" b="1" dirty="0"/>
              <a:t>ανωμαλία θερμοκρασίας </a:t>
            </a:r>
            <a:r>
              <a:rPr lang="el-GR" dirty="0"/>
              <a:t>είναι η διαφορά από τη </a:t>
            </a:r>
            <a:r>
              <a:rPr lang="el-GR" b="1" dirty="0"/>
              <a:t>βασική τιμή </a:t>
            </a:r>
            <a:r>
              <a:rPr lang="el-GR" dirty="0"/>
              <a:t>της θερμοκρασίας.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βασική τιμή της θερμοκρασίας</a:t>
            </a:r>
            <a:r>
              <a:rPr lang="el-GR" dirty="0"/>
              <a:t> υπολογίζεται συνήθως ως ο μέσος όρος </a:t>
            </a:r>
            <a:r>
              <a:rPr lang="el-GR" dirty="0">
                <a:solidFill>
                  <a:srgbClr val="7030A0"/>
                </a:solidFill>
              </a:rPr>
              <a:t>30 προηγούμενων χρόνων δεδομένων θερμοκρασίας. </a:t>
            </a:r>
            <a:endParaRPr lang="el-GR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08104" y="1340768"/>
            <a:ext cx="3168352" cy="5015583"/>
          </a:xfrm>
        </p:spPr>
        <p:txBody>
          <a:bodyPr>
            <a:normAutofit fontScale="40000" lnSpcReduction="20000"/>
          </a:bodyPr>
          <a:lstStyle/>
          <a:p>
            <a:pPr algn="l"/>
            <a:endParaRPr lang="el-GR" sz="5100" b="1" dirty="0"/>
          </a:p>
          <a:p>
            <a:pPr marL="0" indent="0" algn="l">
              <a:buNone/>
            </a:pPr>
            <a:r>
              <a:rPr lang="el-GR" sz="5100" b="1" dirty="0"/>
              <a:t>Μαθηματικό πρόβλημα</a:t>
            </a:r>
          </a:p>
          <a:p>
            <a:pPr algn="l"/>
            <a:r>
              <a:rPr lang="el-GR" sz="5100" dirty="0"/>
              <a:t>Μελέτησε το γράφημα και προσπάθησε να απαντήσεις στις παρακάτω ερωτήσεις</a:t>
            </a:r>
          </a:p>
          <a:p>
            <a:r>
              <a:rPr lang="el-GR" sz="5100" dirty="0"/>
              <a:t>Ε1</a:t>
            </a:r>
            <a:r>
              <a:rPr lang="en-US" sz="5100" dirty="0"/>
              <a:t>) </a:t>
            </a:r>
            <a:r>
              <a:rPr lang="el-GR" sz="5100" dirty="0"/>
              <a:t>Πώς θα υποστήριζες ότι «</a:t>
            </a:r>
            <a:r>
              <a:rPr lang="el-GR" sz="5100" i="1" dirty="0"/>
              <a:t>υπάρχει το φαινόμενο της υπερθέρμανσης του πλανήτη</a:t>
            </a:r>
            <a:r>
              <a:rPr lang="el-GR" sz="5100" dirty="0"/>
              <a:t>;»</a:t>
            </a:r>
            <a:endParaRPr lang="en-US" sz="5100" dirty="0"/>
          </a:p>
          <a:p>
            <a:r>
              <a:rPr lang="el-GR" sz="5100" dirty="0"/>
              <a:t>Ε</a:t>
            </a:r>
            <a:r>
              <a:rPr lang="en-US" sz="5100" dirty="0"/>
              <a:t>2)</a:t>
            </a:r>
            <a:r>
              <a:rPr lang="el-GR" sz="5100" dirty="0"/>
              <a:t> γιατί επιλέγεται ο κατακόρυφος άξονας να εκφράζει ‘ανωμαλίες της θερμοκρασίας’ και όχι απόλυτες θερμοκρασίες;</a:t>
            </a:r>
          </a:p>
          <a:p>
            <a:pPr algn="l"/>
            <a:endParaRPr lang="el-GR" sz="51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14</a:t>
            </a:fld>
            <a:endParaRPr lang="es-ES_tradnl" dirty="0"/>
          </a:p>
        </p:txBody>
      </p:sp>
      <p:pic>
        <p:nvPicPr>
          <p:cNvPr id="10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184576" cy="4473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2397DDFE-F878-6653-0EDD-89C866DA3EAB}"/>
              </a:ext>
            </a:extLst>
          </p:cNvPr>
          <p:cNvSpPr txBox="1">
            <a:spLocks/>
          </p:cNvSpPr>
          <p:nvPr/>
        </p:nvSpPr>
        <p:spPr>
          <a:xfrm>
            <a:off x="1531345" y="945137"/>
            <a:ext cx="3155839" cy="48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l-GR" dirty="0"/>
              <a:t> 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1375B181-8534-B735-2571-33538CA59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10682"/>
              </p:ext>
            </p:extLst>
          </p:nvPr>
        </p:nvGraphicFramePr>
        <p:xfrm>
          <a:off x="467544" y="5437696"/>
          <a:ext cx="4219640" cy="359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964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35925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600" dirty="0">
                          <a:effectLst/>
                        </a:rPr>
                        <a:t>Source:  </a:t>
                      </a:r>
                      <a:r>
                        <a:rPr lang="fr-FR" sz="16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6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BEFC3-47BA-4C41-8E1D-2280089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936" cy="146005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Παράδειγμα 2: </a:t>
            </a:r>
            <a:br>
              <a:rPr lang="el-GR" sz="2800" dirty="0"/>
            </a:br>
            <a:r>
              <a:rPr lang="el-GR" sz="2800" dirty="0"/>
              <a:t>Το </a:t>
            </a:r>
            <a:r>
              <a:rPr lang="el-GR" sz="2800" dirty="0">
                <a:solidFill>
                  <a:srgbClr val="00B050"/>
                </a:solidFill>
              </a:rPr>
              <a:t>οικολογικό αποτύπωμα </a:t>
            </a:r>
            <a:r>
              <a:rPr lang="el-GR" sz="2800" i="1" dirty="0"/>
              <a:t>και</a:t>
            </a:r>
            <a:r>
              <a:rPr lang="el-GR" sz="2800" dirty="0"/>
              <a:t> η </a:t>
            </a:r>
            <a:r>
              <a:rPr lang="el-GR" sz="2800" dirty="0" err="1">
                <a:solidFill>
                  <a:srgbClr val="00B050"/>
                </a:solidFill>
              </a:rPr>
              <a:t>βιο</a:t>
            </a:r>
            <a:r>
              <a:rPr lang="el-GR" sz="2800" dirty="0">
                <a:solidFill>
                  <a:srgbClr val="00B050"/>
                </a:solidFill>
              </a:rPr>
              <a:t>-ικανότητα/</a:t>
            </a:r>
            <a:r>
              <a:rPr lang="el-GR" sz="2800" dirty="0" err="1">
                <a:solidFill>
                  <a:srgbClr val="00B050"/>
                </a:solidFill>
              </a:rPr>
              <a:t>βιοχωρητικότητα</a:t>
            </a:r>
            <a:endParaRPr lang="el-GR" sz="28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EC553-60E7-4230-A28C-5CF063F8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3" y="1772816"/>
            <a:ext cx="8860157" cy="48245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είναι ένα μετρικό σύστημα που αφορά την κατασπατάληση πόρων από άτομα, χώρες και επιχειρήσεις ενάντια στην ικανότητα της Γης για βιολογική αναγέννηση.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i="1" dirty="0"/>
              <a:t>(</a:t>
            </a:r>
            <a:r>
              <a:rPr lang="en-US" sz="2000" i="1" dirty="0"/>
              <a:t>ecological footprint)</a:t>
            </a:r>
            <a:r>
              <a:rPr lang="el-GR" sz="2000" i="1" dirty="0"/>
              <a:t> </a:t>
            </a:r>
            <a:r>
              <a:rPr lang="el-GR" sz="2000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εκτιμά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βιολογικά παραγωγική χερσαία και θαλάσσια περιοχή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που απαιτείται για την παροχή των ανανεώσιμων πηγών που </a:t>
            </a:r>
            <a:r>
              <a:rPr lang="el-GR" sz="2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καταναλώνει ένας πληθυσμός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για </a:t>
            </a:r>
            <a:r>
              <a:rPr lang="el-GR" sz="20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την απορρόφηση των αποβλήτων που δημιουργεί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b="1" dirty="0">
                <a:solidFill>
                  <a:srgbClr val="00B050"/>
                </a:solidFill>
              </a:rPr>
              <a:t>Η </a:t>
            </a:r>
            <a:r>
              <a:rPr lang="el-GR" sz="2000" b="1" i="1" dirty="0" err="1">
                <a:solidFill>
                  <a:srgbClr val="00B050"/>
                </a:solidFill>
              </a:rPr>
              <a:t>βιο</a:t>
            </a:r>
            <a:r>
              <a:rPr lang="el-GR" sz="2000" b="1" i="1" dirty="0">
                <a:solidFill>
                  <a:srgbClr val="00B050"/>
                </a:solidFill>
              </a:rPr>
              <a:t>-ικανότητα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  <a:r>
              <a:rPr lang="el-GR" sz="2000" dirty="0"/>
              <a:t>(</a:t>
            </a:r>
            <a:r>
              <a:rPr lang="en-US" sz="2000" dirty="0"/>
              <a:t>biocapacity) </a:t>
            </a:r>
            <a:r>
              <a:rPr lang="el-GR" sz="2000" dirty="0"/>
              <a:t>είναι η διαθεσιμότητα βιολογικά παραγωγικής επιφάνειας σε μια συγκεκριμένη περιοχή.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>
                <a:solidFill>
                  <a:srgbClr val="7030A0"/>
                </a:solidFill>
              </a:rPr>
              <a:t>καλλιέργειες, βοσκοτόπια, δάση, καθώς και εκείνες οι περιοχές παραγωγικών θαλάσσιων οικοσυστημάτων </a:t>
            </a:r>
            <a:r>
              <a:rPr lang="el-GR" sz="1600" dirty="0"/>
              <a:t>και οι περιοχές που έχουν υποβαθμιστεί από ανθρωπιστικές δραστηριότητες.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endParaRPr lang="el-GR" sz="16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cs typeface="Times New Roman" panose="02020603050405020304" pitchFamily="18" charset="0"/>
              </a:rPr>
              <a:t>Το 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cs typeface="Times New Roman" panose="02020603050405020304" pitchFamily="18" charset="0"/>
              </a:rPr>
              <a:t>και η </a:t>
            </a:r>
            <a:r>
              <a:rPr lang="el-GR" sz="20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βιο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-ικανότητα </a:t>
            </a:r>
            <a:r>
              <a:rPr lang="el-GR" sz="2000" dirty="0">
                <a:cs typeface="Times New Roman" panose="02020603050405020304" pitchFamily="18" charset="0"/>
              </a:rPr>
              <a:t>εκφράζονται συνήθως με το </a:t>
            </a:r>
            <a:r>
              <a:rPr lang="el-GR" sz="2000" b="1" dirty="0">
                <a:cs typeface="Times New Roman" panose="02020603050405020304" pitchFamily="18" charset="0"/>
              </a:rPr>
              <a:t>παγκόσμιο εκτάριο </a:t>
            </a:r>
            <a:r>
              <a:rPr lang="el-GR" sz="2000" dirty="0">
                <a:cs typeface="Times New Roman" panose="02020603050405020304" pitchFamily="18" charset="0"/>
              </a:rPr>
              <a:t>(</a:t>
            </a:r>
            <a:r>
              <a:rPr lang="el-GR" sz="2000" dirty="0" err="1">
                <a:cs typeface="Times New Roman" panose="02020603050405020304" pitchFamily="18" charset="0"/>
              </a:rPr>
              <a:t>gha</a:t>
            </a:r>
            <a:r>
              <a:rPr lang="el-GR" sz="2000" dirty="0">
                <a:cs typeface="Times New Roman" panose="02020603050405020304" pitchFamily="18" charset="0"/>
              </a:rPr>
              <a:t>)</a:t>
            </a:r>
            <a:endParaRPr lang="el-GR" sz="20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47A996D-63A4-44CA-A533-7011E8B58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120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7A9388-8999-201E-A8B2-8405436F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2204865"/>
            <a:ext cx="8820472" cy="4248472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19CF1A4-17BA-67B4-4ECE-B1FD541E29E4}"/>
              </a:ext>
            </a:extLst>
          </p:cNvPr>
          <p:cNvSpPr txBox="1">
            <a:spLocks/>
          </p:cNvSpPr>
          <p:nvPr/>
        </p:nvSpPr>
        <p:spPr>
          <a:xfrm>
            <a:off x="323528" y="6008"/>
            <a:ext cx="7632847" cy="212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/>
              <a:t>Στους παρακάτω συνδέσμους  μπορούμε να βρούμε και να συγκρίνουμε το οικολογικό αποτύπωμα, την </a:t>
            </a:r>
            <a:r>
              <a:rPr lang="el-GR" sz="1600" dirty="0" err="1"/>
              <a:t>βιο</a:t>
            </a:r>
            <a:r>
              <a:rPr lang="en-US" sz="1600" dirty="0"/>
              <a:t>-</a:t>
            </a:r>
            <a:r>
              <a:rPr lang="el-GR" sz="1600" dirty="0"/>
              <a:t>ικανότητα και το οικολογικό έλλειμα/πλεόνασμα διαφορετικών κρατών</a:t>
            </a:r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hlinkClick r:id="rId3"/>
              </a:rPr>
              <a:t>https://data.footprintnetwork.org/#/</a:t>
            </a:r>
            <a:endParaRPr lang="el-GR" sz="1600" dirty="0"/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16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hlinkClick r:id="rId4"/>
              </a:rPr>
              <a:t>https://data.footprintnetwork.org/#/countryTrends?cn=84&amp;</a:t>
            </a:r>
            <a:r>
              <a:rPr lang="en-US" sz="1400" dirty="0">
                <a:hlinkClick r:id="rId4"/>
              </a:rPr>
              <a:t>type=BCpc,EFCpc</a:t>
            </a:r>
            <a:endParaRPr lang="el-GR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i="1" dirty="0">
              <a:solidFill>
                <a:srgbClr val="BF002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1400" dirty="0"/>
              <a:t>https://data.footprintnetwork.org/#/countryTrends?cn=84&amp;type=earth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2605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0" y="1196752"/>
            <a:ext cx="9003906" cy="5472608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5243097" y="980728"/>
            <a:ext cx="3655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highlight>
                  <a:srgbClr val="00FFFF"/>
                </a:highlight>
              </a:rPr>
              <a:t>Το 2022, </a:t>
            </a:r>
            <a:r>
              <a:rPr lang="el-GR" sz="1400" b="1" u="sng" dirty="0">
                <a:highlight>
                  <a:srgbClr val="00FFFF"/>
                </a:highlight>
              </a:rPr>
              <a:t>αν</a:t>
            </a:r>
            <a:r>
              <a:rPr lang="el-GR" sz="1400" dirty="0">
                <a:highlight>
                  <a:srgbClr val="00FFFF"/>
                </a:highlight>
              </a:rPr>
              <a:t> όλοι οι κάτοικοι της γης κατανάλωναν όπως εμείς, θα χρειαζόμασταν </a:t>
            </a:r>
            <a:r>
              <a:rPr lang="en-US" sz="1400" dirty="0">
                <a:highlight>
                  <a:srgbClr val="00FFFF"/>
                </a:highlight>
              </a:rPr>
              <a:t>3,7</a:t>
            </a:r>
            <a:r>
              <a:rPr lang="el-GR" sz="1400" dirty="0">
                <a:highlight>
                  <a:srgbClr val="00FFFF"/>
                </a:highlight>
              </a:rPr>
              <a:t> πλανήτες όπως η γη για να καλύψουμε τις  ανάγκες μας</a:t>
            </a:r>
          </a:p>
        </p:txBody>
      </p:sp>
    </p:spTree>
    <p:extLst>
      <p:ext uri="{BB962C8B-B14F-4D97-AF65-F5344CB8AC3E}">
        <p14:creationId xmlns:p14="http://schemas.microsoft.com/office/powerpoint/2010/main" val="14278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F6C0F-FC7C-0AC5-0F34-275A4309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60"/>
            <a:ext cx="5004048" cy="720080"/>
          </a:xfrm>
        </p:spPr>
        <p:txBody>
          <a:bodyPr>
            <a:noAutofit/>
          </a:bodyPr>
          <a:lstStyle/>
          <a:p>
            <a:r>
              <a:rPr lang="el-GR" sz="2700" dirty="0">
                <a:solidFill>
                  <a:srgbClr val="00B050"/>
                </a:solidFill>
              </a:rPr>
              <a:t>3</a:t>
            </a:r>
            <a:r>
              <a:rPr lang="el-GR" sz="2700" baseline="30000" dirty="0">
                <a:solidFill>
                  <a:srgbClr val="00B050"/>
                </a:solidFill>
              </a:rPr>
              <a:t>ο</a:t>
            </a:r>
            <a:r>
              <a:rPr lang="el-GR" sz="2700" dirty="0">
                <a:solidFill>
                  <a:srgbClr val="00B050"/>
                </a:solidFill>
              </a:rPr>
              <a:t> παράδειγμα: </a:t>
            </a:r>
            <a:br>
              <a:rPr lang="el-GR" sz="2700" dirty="0">
                <a:solidFill>
                  <a:srgbClr val="00B050"/>
                </a:solidFill>
              </a:rPr>
            </a:br>
            <a:r>
              <a:rPr lang="el-GR" sz="2700" dirty="0">
                <a:solidFill>
                  <a:srgbClr val="00B050"/>
                </a:solidFill>
              </a:rPr>
              <a:t>Τα υπαίθρια ντους στην παραλία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292080" y="224076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https://icse.eu/wp-content/uploads/2023/07/QP_Green_July_2023_Showers.pdf</a:t>
            </a:r>
            <a:endParaRPr lang="el-GR" sz="1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8" y="1052736"/>
            <a:ext cx="7426010" cy="57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A3687-E7F7-8CCA-7EA4-9B03B7E4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4000" dirty="0"/>
              <a:t>Συζήτηση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7D56C2-8501-1AD9-913E-CB557F71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41" y="1166018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Ποιο/α από τα τρία παραδείγματα θα επιλέγατε να διδάξετε στην τάξη σας (Α’ Λυκείου) και γιατί;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1: Η υπερθέρμανση του πλανήτη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2: Το οικολογικό αποτύπωμα 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3: Τα υπαίθρια ντους στην παραλία</a:t>
            </a:r>
          </a:p>
          <a:p>
            <a:pPr marL="457200" lvl="1" indent="0">
              <a:buNone/>
            </a:pPr>
            <a:endParaRPr lang="el-GR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E56EF-FE42-E4AE-5FF9-28D8DAB1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238526"/>
            <a:ext cx="4462062" cy="111684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50"/>
                </a:solidFill>
              </a:rPr>
              <a:t>Περιβαλλοντική/</a:t>
            </a:r>
            <a:br>
              <a:rPr lang="el-GR" dirty="0">
                <a:solidFill>
                  <a:srgbClr val="00B050"/>
                </a:solidFill>
              </a:rPr>
            </a:br>
            <a:r>
              <a:rPr lang="el-GR" dirty="0">
                <a:solidFill>
                  <a:srgbClr val="00B050"/>
                </a:solidFill>
              </a:rPr>
              <a:t>οικολογική κρίση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B302BFF-7A9C-6D6C-DC3E-39259C6FC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80112" y="6227223"/>
            <a:ext cx="2895600" cy="365125"/>
          </a:xfrm>
        </p:spPr>
        <p:txBody>
          <a:bodyPr/>
          <a:lstStyle/>
          <a:p>
            <a:r>
              <a:rPr lang="es-ES_tradnl" sz="1000" dirty="0"/>
              <a:t>https://gegonota.news/2023/01/22/erevna-giati-vythise-tin-thessalia-o-ianos-provlepsimo-fainomeno-aprovlepti-adiaforia/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E0445C-1419-262C-0496-27C3E4D01E89}"/>
              </a:ext>
            </a:extLst>
          </p:cNvPr>
          <p:cNvSpPr txBox="1">
            <a:spLocks/>
          </p:cNvSpPr>
          <p:nvPr/>
        </p:nvSpPr>
        <p:spPr>
          <a:xfrm rot="19985752">
            <a:off x="2982028" y="1811527"/>
            <a:ext cx="5895315" cy="160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Μπορεί </a:t>
            </a:r>
            <a:r>
              <a:rPr lang="el-G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(ή πρέπει) 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θέματα αυτά να αποτελέσουν αντικείμενα της διδασκαλίας μας στη τάξη των Μαθηματικών; 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03" y="3639882"/>
            <a:ext cx="3264139" cy="183241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30" y="4365104"/>
            <a:ext cx="2791582" cy="186211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97971" y="64097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https://www.ethnos.gr/greece/article/124668/kakokairiaianosaytopsiastisperioxesthskatastrofhssygklonizoyntabinteo</a:t>
            </a:r>
            <a:endParaRPr lang="el-GR" sz="10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897869"/>
            <a:ext cx="3121158" cy="208788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-38451" y="41262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https://el.wikipedia.org/wiki/%CE%A0%CF%85%CF%81%CE%BA%CE%B1%CE%B3%CE%B9%CE%AC#/media/%CE%91%CF%81%CF%87%CE%B5%CE%AF%CE%BF:Northwest_Crown_Fire_Experiment.png</a:t>
            </a:r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7B6A7-CEC2-7C2B-3D85-12F96B9BB912}"/>
              </a:ext>
            </a:extLst>
          </p:cNvPr>
          <p:cNvSpPr txBox="1"/>
          <p:nvPr/>
        </p:nvSpPr>
        <p:spPr>
          <a:xfrm>
            <a:off x="4137943" y="286355"/>
            <a:ext cx="4715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i="0" dirty="0">
                <a:solidFill>
                  <a:srgbClr val="000000"/>
                </a:solidFill>
                <a:effectLst/>
                <a:latin typeface="ProximaNova"/>
              </a:rPr>
              <a:t>Η ατμοσφαιρική ρύπανση και η όξινη βροχή καταστρέφουν το περιβάλλον</a:t>
            </a:r>
            <a:endParaRPr lang="el-GR" sz="1600" b="1" dirty="0">
              <a:solidFill>
                <a:srgbClr val="000000"/>
              </a:solidFill>
              <a:latin typeface="ProximaNov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latin typeface="ProximaNova"/>
              </a:rPr>
              <a:t>Τ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ProximaNova"/>
              </a:rPr>
              <a:t>ο στρώμα του όζοντος μειώνεται συνεχώς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latin typeface="ProximaNova"/>
              </a:rPr>
              <a:t>Σ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ProximaNova"/>
              </a:rPr>
              <a:t>υνεχείς πυρκαγιές και καιρικές θεομηνίες</a:t>
            </a:r>
          </a:p>
        </p:txBody>
      </p:sp>
    </p:spTree>
    <p:extLst>
      <p:ext uri="{BB962C8B-B14F-4D97-AF65-F5344CB8AC3E}">
        <p14:creationId xmlns:p14="http://schemas.microsoft.com/office/powerpoint/2010/main" val="3182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  <p:bldP spid="11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D7FB64-C056-4F2A-92A8-7FED6159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6525"/>
            <a:ext cx="7848872" cy="954059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B050"/>
                </a:solidFill>
              </a:rPr>
              <a:t>Περιβαλλοντικής φύσης θέματα </a:t>
            </a:r>
            <a:r>
              <a:rPr lang="el-GR" sz="2400" dirty="0"/>
              <a:t>που μπορεί να ‘κρύβονται’ σε ένα τυπικό σχολικό </a:t>
            </a:r>
            <a:r>
              <a:rPr lang="el-GR" sz="2400" dirty="0">
                <a:solidFill>
                  <a:srgbClr val="7030A0"/>
                </a:solidFill>
              </a:rPr>
              <a:t>πρόβλημα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D68468D-660C-45C5-BE6F-27243BA0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3" name="Ορθογώνιο 2"/>
          <p:cNvSpPr/>
          <p:nvPr/>
        </p:nvSpPr>
        <p:spPr>
          <a:xfrm>
            <a:off x="4788026" y="4675320"/>
            <a:ext cx="3888432" cy="141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1) Ποιο περιβαλλοντικής σημασίας θέμα κρύβει το πρόβλημα;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2) Προτείνετε αλλαγές στη διατύπωση του προβλήματος ώστε να γίνουν σαφέστερες/διαφανείς οι περιβαλλοντικές του διαστάσεις</a:t>
            </a:r>
            <a:r>
              <a:rPr lang="el-GR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7544" y="1070841"/>
            <a:ext cx="3888432" cy="409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/>
              <a:t>Όταν οργανικά απόβλητα ρίχνονται σε μια λίμνη, προκαλούνται χημικές αντιδράσεις που ελαττώνουν την περιεκτικότητα της λίμνης σε οξυγόνο.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Έστω ότι η συνάρτηση </a:t>
            </a:r>
            <a:r>
              <a:rPr lang="en-US" sz="1600" dirty="0"/>
              <a:t>f(t) </a:t>
            </a:r>
            <a:r>
              <a:rPr lang="el-GR" sz="1600" dirty="0"/>
              <a:t>του διπλανού γραφήματος περιγράφει την εξέλιξη της περιεκτικότητας (%) σε οξυγόνο της λίμνης </a:t>
            </a:r>
            <a:r>
              <a:rPr lang="en-US" sz="1600" dirty="0"/>
              <a:t>t </a:t>
            </a:r>
            <a:r>
              <a:rPr lang="el-GR" sz="1600" dirty="0"/>
              <a:t>ημέρες μετά τη ρίψη των οργανικών αποβλήτων.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dirty="0"/>
              <a:t> 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α) ποια είναι η περιεκτικότητα της λίμνης σε οξυγόνο μετά από 10 και 20 ημέρες;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β) υπολογίστε το όριο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41" y="3366020"/>
            <a:ext cx="2359781" cy="92661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66915"/>
            <a:ext cx="2675109" cy="2298189"/>
          </a:xfrm>
          <a:prstGeom prst="rect">
            <a:avLst/>
          </a:prstGeom>
        </p:spPr>
      </p:pic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157857" y="6085321"/>
            <a:ext cx="4414143" cy="469525"/>
          </a:xfrm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7030A0"/>
                </a:solidFill>
              </a:rPr>
              <a:t>Σχολικό βιβλίο ΕΠΑΛ, Γ’ Λυκείου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1" y="4774320"/>
            <a:ext cx="720080" cy="476086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2148D46F-D263-AFAE-4694-0B15BCC2AEC6}"/>
              </a:ext>
            </a:extLst>
          </p:cNvPr>
          <p:cNvSpPr txBox="1">
            <a:spLocks/>
          </p:cNvSpPr>
          <p:nvPr/>
        </p:nvSpPr>
        <p:spPr>
          <a:xfrm>
            <a:off x="5551308" y="1105219"/>
            <a:ext cx="328701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rgbClr val="00B0F0"/>
                </a:solidFill>
              </a:rPr>
              <a:t>Συζήτηση σε ομάδες</a:t>
            </a:r>
          </a:p>
        </p:txBody>
      </p:sp>
    </p:spTree>
    <p:extLst>
      <p:ext uri="{BB962C8B-B14F-4D97-AF65-F5344CB8AC3E}">
        <p14:creationId xmlns:p14="http://schemas.microsoft.com/office/powerpoint/2010/main" val="27421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A2A377-167B-4C00-A505-62D6A5A1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1435"/>
            <a:ext cx="8229600" cy="3930438"/>
          </a:xfrm>
        </p:spPr>
        <p:txBody>
          <a:bodyPr>
            <a:normAutofit/>
          </a:bodyPr>
          <a:lstStyle/>
          <a:p>
            <a:r>
              <a:rPr lang="el-GR" dirty="0"/>
              <a:t>Αναζητήστε στα σχολικά βιβλία (μαθηματικών και άλλων μαθημάτων) ένα πρόβλημα που να συνδέεται με ένα περιβαλλοντικής φύσης.</a:t>
            </a:r>
          </a:p>
          <a:p>
            <a:pPr marL="514350" indent="-514350">
              <a:buAutoNum type="arabicParenR"/>
            </a:pPr>
            <a:r>
              <a:rPr lang="el-GR" sz="2400" dirty="0"/>
              <a:t>Ποιο είναι το περιβαλλοντικής φύσης ζήτημα το οποίο άμεσα ή έμμεσα θίγεται στο πρόβλημα;</a:t>
            </a:r>
          </a:p>
          <a:p>
            <a:pPr marL="514350" indent="-514350">
              <a:buAutoNum type="arabicParenR"/>
            </a:pPr>
            <a:r>
              <a:rPr lang="el-GR" sz="2400" dirty="0"/>
              <a:t>Προτείνετε μια </a:t>
            </a:r>
            <a:r>
              <a:rPr lang="el-GR" sz="2400" dirty="0" err="1"/>
              <a:t>επαναδιατυπωση</a:t>
            </a:r>
            <a:r>
              <a:rPr lang="el-GR" sz="2400" dirty="0"/>
              <a:t> του προβλήματος ώστε να αναδειχθούν οι περιβαλλοντικές του διαστάσεις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E1C6ED-1BB8-479F-9C49-572131029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4155A41-62B8-42B5-939D-92AAA56E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58" y="374070"/>
            <a:ext cx="8433412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>6</a:t>
            </a:r>
            <a:r>
              <a:rPr lang="el-GR" baseline="30000" dirty="0"/>
              <a:t>η</a:t>
            </a:r>
            <a:r>
              <a:rPr lang="el-GR" dirty="0"/>
              <a:t> εργασία στην τάξη </a:t>
            </a:r>
          </a:p>
        </p:txBody>
      </p:sp>
    </p:spTree>
    <p:extLst>
      <p:ext uri="{BB962C8B-B14F-4D97-AF65-F5344CB8AC3E}">
        <p14:creationId xmlns:p14="http://schemas.microsoft.com/office/powerpoint/2010/main" val="394063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CA2539-E0A1-5E04-70D9-AB30E6C4D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6" y="765067"/>
            <a:ext cx="2363433" cy="2061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8C2B0-576A-A428-5FF2-166C575FC52D}"/>
              </a:ext>
            </a:extLst>
          </p:cNvPr>
          <p:cNvSpPr txBox="1"/>
          <p:nvPr/>
        </p:nvSpPr>
        <p:spPr>
          <a:xfrm>
            <a:off x="107504" y="4000651"/>
            <a:ext cx="5832648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https://www.footprintcalculator.org/home/en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https://icse.eu/materials/quarterly-problems/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https://icse.eu/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En-ROADS (climateinteractive.org)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https://www.uea.ac.uk/groups-and-centres/climatic-research-unit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46AC382C-516E-F210-61D7-12559D0292BA}"/>
              </a:ext>
            </a:extLst>
          </p:cNvPr>
          <p:cNvSpPr txBox="1">
            <a:spLocks/>
          </p:cNvSpPr>
          <p:nvPr/>
        </p:nvSpPr>
        <p:spPr>
          <a:xfrm>
            <a:off x="457201" y="2207143"/>
            <a:ext cx="3466728" cy="130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Σχετικοί σύνδεσμοι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74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28C6F-CC93-C047-8AD4-557182D9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7" y="136525"/>
            <a:ext cx="5988203" cy="484163"/>
          </a:xfrm>
        </p:spPr>
        <p:txBody>
          <a:bodyPr>
            <a:normAutofit fontScale="90000"/>
          </a:bodyPr>
          <a:lstStyle/>
          <a:p>
            <a:r>
              <a:rPr lang="el-GR" dirty="0"/>
              <a:t>Ενδεικτική 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45125-1B6E-8B59-18DF-0C175D09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9" y="890510"/>
            <a:ext cx="8959377" cy="5830965"/>
          </a:xfrm>
        </p:spPr>
        <p:txBody>
          <a:bodyPr>
            <a:normAutofit/>
          </a:bodyPr>
          <a:lstStyle/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Boylan, M., &amp; Coles, A. T., 2017, ‘Is another mathematics education possible? an introduction to a Special Issue on Mathematics Education and the Living world,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Philosophy of Mathematics Education Journal.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Evagorou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2011, ‘Discussing a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socioscientific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issue in a primary school classroom: The case of using a technology-supported environment in formal and nonformal settings.’ In T. Sadler (Ed.),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Socio-scientific issues in the classroom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133-160.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Hauge, K. H., &amp; Barwell, R. (2022). Education for post-normal times. In R.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Herheim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Werler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&amp; K. H. Hauge (Eds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Lived democracy in education: Young citizens’ democratic lives in kindergarten, school and higher education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(pp. 65–76). Routledge.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Maass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Doorman, M., Jonker, V., &amp;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Wijers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2019, “Promoting active citizenship in mathematics teaching.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ZDM, 51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(6), 991-1003.</a:t>
            </a:r>
            <a:r>
              <a:rPr lang="en-GB" sz="1800" dirty="0">
                <a:solidFill>
                  <a:srgbClr val="0563C2"/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https://doi.org/10.1007/s11858-019-01048-6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Owens, D. C., Herman, B. C.,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Oertli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T.,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Lannin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A., &amp; Sadler, T. D. (2019). Secondary science and mathematics teachers’ environmental issues engagement through socio-scientific reasoning.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Eurasia Journal of Mathematics, Science and Technology Education: Special Issue on Enhancing Environmental Literacy in K-12 Science Classrooms,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15(6) </a:t>
            </a:r>
            <a:r>
              <a:rPr lang="en-GB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https://doi.org/10.29333/ejmste/103561</a:t>
            </a:r>
            <a:endParaRPr lang="en-GB" sz="18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</a:rPr>
              <a:t>Skovsmose</a:t>
            </a:r>
            <a:r>
              <a:rPr lang="en-US" sz="1800" dirty="0">
                <a:latin typeface="Times New Roman" panose="02020603050405020304" pitchFamily="18" charset="0"/>
              </a:rPr>
              <a:t>, O. (1994). Towards a critical mathematics education. </a:t>
            </a:r>
            <a:r>
              <a:rPr lang="en-US" sz="1800" i="1" dirty="0">
                <a:latin typeface="Times New Roman" panose="02020603050405020304" pitchFamily="18" charset="0"/>
              </a:rPr>
              <a:t>Educational studies in mathematics, 27</a:t>
            </a:r>
            <a:r>
              <a:rPr lang="en-US" sz="1800" dirty="0">
                <a:latin typeface="Times New Roman" panose="02020603050405020304" pitchFamily="18" charset="0"/>
              </a:rPr>
              <a:t>(1), 35-57.</a:t>
            </a:r>
            <a:endParaRPr lang="el-GR" sz="1800" dirty="0">
              <a:latin typeface="Times New Roman" panose="02020603050405020304" pitchFamily="18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81DFC7-CC50-7082-E7F5-65A95A96E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1743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1C4DBF-9731-0515-44E2-4C8CDE6B3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απόψεις 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των ερευνητών της Διδακτικής των Μαθηματικών πάνω στο θέμα ‘</a:t>
            </a:r>
            <a:r>
              <a:rPr lang="el-GR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Μαθηματική εκπαίδευση και περιβαλλοντικής φύσης θεμάτων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</a:p>
          <a:p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8E58E68-CF3D-A720-EDE2-EB02E0D0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25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5"/>
            <a:ext cx="8507288" cy="6460827"/>
          </a:xfrm>
        </p:spPr>
        <p:txBody>
          <a:bodyPr>
            <a:noAutofit/>
          </a:bodyPr>
          <a:lstStyle/>
          <a:p>
            <a:r>
              <a:rPr lang="el-GR" sz="2400" dirty="0"/>
              <a:t>Όλοι βέβαια γνωρίζουμε ότι </a:t>
            </a:r>
            <a:r>
              <a:rPr lang="el-GR" sz="2400" dirty="0">
                <a:solidFill>
                  <a:srgbClr val="7030A0"/>
                </a:solidFill>
              </a:rPr>
              <a:t>μαθηματικά μοντέλα </a:t>
            </a:r>
            <a:r>
              <a:rPr lang="el-GR" sz="2400" dirty="0"/>
              <a:t>παίζουν ένα σημαντικό ρόλο </a:t>
            </a:r>
            <a:r>
              <a:rPr lang="el-GR" sz="2400" dirty="0">
                <a:solidFill>
                  <a:srgbClr val="7030A0"/>
                </a:solidFill>
              </a:rPr>
              <a:t>στο να περιγράφουν και να προβλέπουν</a:t>
            </a:r>
            <a:r>
              <a:rPr lang="el-GR" sz="2400" dirty="0"/>
              <a:t> του τι συμβαίνει γύρω μας </a:t>
            </a:r>
            <a:r>
              <a:rPr lang="en-US" sz="2400" dirty="0"/>
              <a:t> (</a:t>
            </a:r>
            <a:r>
              <a:rPr lang="en-US" sz="2400" dirty="0" err="1"/>
              <a:t>Barwell</a:t>
            </a:r>
            <a:r>
              <a:rPr lang="en-US" sz="2400" dirty="0"/>
              <a:t>, 2018) </a:t>
            </a:r>
          </a:p>
          <a:p>
            <a:pPr lvl="1"/>
            <a:r>
              <a:rPr lang="el-GR" sz="2000" dirty="0"/>
              <a:t>Παρόλα αυτά, η περιβαλλοντική κρίση φαίνεται να  έχει δημιουργήσει πολλές προκλήσεις (προβληματισμούς) στη Μαθηματική ερευνητική και εκπαιδευτική κοινότητα.</a:t>
            </a:r>
          </a:p>
          <a:p>
            <a:r>
              <a:rPr lang="el-GR" sz="2400" dirty="0"/>
              <a:t>Ερευνητές της Διδακτικής των Μαθηματικών απευθύνουν τις παρακάτω δύο ερωτήσεις</a:t>
            </a:r>
          </a:p>
          <a:p>
            <a:pPr lvl="1"/>
            <a:r>
              <a:rPr kumimoji="0" lang="en-US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lang="el-GR" altLang="el-GR" sz="2200" i="1" dirty="0">
                <a:solidFill>
                  <a:srgbClr val="202124"/>
                </a:solidFill>
              </a:rPr>
              <a:t>στην ερευνητική κοινότητα) 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αρόλο που αρκετοί ερευνητές της Διδακτικής των Μαθηματικών κινητοποιήθηκαν γρήγορα γύρω από την κρίση της πανδημίας COVID-19, υπάρχει μια σχετική έλλειψη ερευνητικής προσοχής στις οικολογικές κρίσεις που είναι γνωστή εδώ και πολλά χρόνια.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Γιατί;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Barwell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2022) </a:t>
            </a:r>
          </a:p>
          <a:p>
            <a:pPr lvl="1"/>
            <a:r>
              <a:rPr lang="el-GR" altLang="el-GR" sz="2200" i="1" dirty="0">
                <a:solidFill>
                  <a:srgbClr val="202124"/>
                </a:solidFill>
              </a:rPr>
              <a:t>(στην εκπαιδευτική κοινότητα) </a:t>
            </a:r>
            <a:r>
              <a:rPr lang="el-GR" altLang="el-GR" sz="2200" dirty="0">
                <a:solidFill>
                  <a:srgbClr val="FF0000"/>
                </a:solidFill>
              </a:rPr>
              <a:t>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οιος είναι ο ρόλος της μαθηματικής εκπαίδευσης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στην παγκόσμια περιβαλλοντική κρίση; 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2017).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l-GR" sz="2000" dirty="0">
              <a:solidFill>
                <a:srgbClr val="7030A0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3E7FC-5A7F-E6CE-436F-7855D5F2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2896D9-D57F-131C-D9C3-9D15433A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3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A4638-AC2D-4E19-B914-83851427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673"/>
            <a:ext cx="8507288" cy="656192"/>
          </a:xfrm>
        </p:spPr>
        <p:txBody>
          <a:bodyPr>
            <a:noAutofit/>
          </a:bodyPr>
          <a:lstStyle/>
          <a:p>
            <a:r>
              <a:rPr lang="el-GR" sz="3200" dirty="0"/>
              <a:t>Τα περιβαλλοντικής φύσης θέματα μέσα από την σκοπιά της </a:t>
            </a:r>
            <a:r>
              <a:rPr lang="el-GR" sz="3200" i="1" dirty="0">
                <a:solidFill>
                  <a:srgbClr val="7030A0"/>
                </a:solidFill>
              </a:rPr>
              <a:t>Κριτικής Μαθηματικής εκπαίδευσης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FEDFCC-4720-4858-BE4C-CC8E39A7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Λαμβάνοντας υπόψιν τις κοινωνικές, πολιτικές και ηθικές διαστάσεις των περιβαλλοντικής φύσης θεμάτων, πολλοί ερευνητές της Διδακτικής των Μαθηματικών υιοθετούν την θεωρητική οπτική της «</a:t>
            </a:r>
            <a:r>
              <a:rPr lang="el-GR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Κριτικής Μαθηματικής Εκπαίδευσης»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Skovsmose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1994).  </a:t>
            </a:r>
          </a:p>
          <a:p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Αυτή η </a:t>
            </a:r>
            <a:r>
              <a:rPr lang="el-GR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θεωρητική οπτική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έχει στόχο οι μαθητές -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ως μελλοντικοί πολίτες - να κατανοούν και να αξιολογούν με κριτικό πνεύμα τις κοινωνικές </a:t>
            </a:r>
            <a:r>
              <a:rPr lang="el-GR" sz="1800" dirty="0">
                <a:latin typeface="Segoe UI" panose="020B0502040204020203" pitchFamily="34" charset="0"/>
              </a:rPr>
              <a:t>διαστάσεις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των μαθηματικών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Γενικά, να βλέπουν με μαθηματική και συνάμα κριτική ματιά το κοινωνικό, πολιτισμικό και πολιτικό γίγνεσθαι</a:t>
            </a:r>
          </a:p>
          <a:p>
            <a:pPr marL="0" indent="0" algn="l">
              <a:buNone/>
            </a:pPr>
            <a:r>
              <a:rPr lang="el-GR" sz="1800" dirty="0">
                <a:latin typeface="Segoe UI" panose="020B0502040204020203" pitchFamily="34" charset="0"/>
              </a:rPr>
              <a:t>Η οπτική αυτή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προσπαθεί να καταργήσει τις παραδοσιακές σχέσεις αυθεντίας εκπαιδευτικού-μαθητή δίνοντας στους μαθητές ουσιαστικό έλεγχο της</a:t>
            </a:r>
          </a:p>
          <a:p>
            <a:pPr algn="l"/>
            <a:r>
              <a:rPr lang="el-GR" sz="1800" b="0" i="0" u="none" strike="noStrike" baseline="0" dirty="0">
                <a:latin typeface="Segoe UI" panose="020B0502040204020203" pitchFamily="34" charset="0"/>
              </a:rPr>
              <a:t>μαθησιακής τους διαδικασίας και της λήψης αποφάσεων στην τάξη. </a:t>
            </a:r>
          </a:p>
          <a:p>
            <a:pPr lvl="1"/>
            <a:r>
              <a:rPr lang="el-GR" sz="1400" b="0" i="0" u="none" strike="noStrike" baseline="0" dirty="0">
                <a:latin typeface="Segoe UI" panose="020B0502040204020203" pitchFamily="34" charset="0"/>
              </a:rPr>
              <a:t>Οι διδακτικές προσεγγίσεις θα πρέπει να περιλαμβάνουν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συζητήσεις</a:t>
            </a:r>
            <a:r>
              <a:rPr lang="el-GR" sz="1400" dirty="0">
                <a:solidFill>
                  <a:srgbClr val="7030A0"/>
                </a:solidFill>
                <a:latin typeface="Segoe UI" panose="020B0502040204020203" pitchFamily="34" charset="0"/>
              </a:rPr>
              <a:t> στην τάξη </a:t>
            </a:r>
            <a:r>
              <a:rPr lang="el-GR" sz="1400" dirty="0">
                <a:latin typeface="Segoe UI" panose="020B0502040204020203" pitchFamily="34" charset="0"/>
              </a:rPr>
              <a:t>και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αντιπαραθέσεις απόψεων </a:t>
            </a:r>
            <a:r>
              <a:rPr lang="el-GR" sz="1400" b="0" i="0" u="none" strike="noStrike" baseline="0" dirty="0">
                <a:latin typeface="Segoe UI" panose="020B0502040204020203" pitchFamily="34" charset="0"/>
              </a:rPr>
              <a:t>με επιχειρήματα.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6E14E8-849C-4BB2-9A6E-7F028B660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7AF9CA-289F-ACF1-6240-F0844493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37"/>
            <a:ext cx="142668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ο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17A3FD-0CF6-FAB3-2C54-D87A1CD35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1A25D-1F88-C5D4-AF08-91B2FF7A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8" y="1482691"/>
            <a:ext cx="3929393" cy="854968"/>
          </a:xfrm>
        </p:spPr>
        <p:txBody>
          <a:bodyPr>
            <a:noAutofit/>
          </a:bodyPr>
          <a:lstStyle/>
          <a:p>
            <a:r>
              <a:rPr lang="el-GR" sz="2400" dirty="0"/>
              <a:t>Από τη </a:t>
            </a:r>
            <a:r>
              <a:rPr lang="el-GR" sz="2400" dirty="0" err="1"/>
              <a:t>μοντελοποίηση</a:t>
            </a:r>
            <a:r>
              <a:rPr lang="el-GR" sz="2400" dirty="0"/>
              <a:t> αυθεντικών προβλημάτων… 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7C0EAF1-48D7-A639-AD0B-0233250E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88906"/>
            <a:ext cx="3312368" cy="254175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42953"/>
            <a:ext cx="1944202" cy="1418096"/>
          </a:xfrm>
          <a:prstGeom prst="rect">
            <a:avLst/>
          </a:prstGeom>
          <a:noFill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ACDACD9-74F1-20E1-700A-72232FB99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3" y="3428996"/>
            <a:ext cx="14" cy="8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107F10CF-E8A5-45E8-C14E-DED210229B2B}"/>
              </a:ext>
            </a:extLst>
          </p:cNvPr>
          <p:cNvSpPr txBox="1">
            <a:spLocks/>
          </p:cNvSpPr>
          <p:nvPr/>
        </p:nvSpPr>
        <p:spPr>
          <a:xfrm>
            <a:off x="4211960" y="2123728"/>
            <a:ext cx="4600575" cy="87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… στην </a:t>
            </a:r>
            <a:r>
              <a:rPr lang="el-GR" sz="2400" dirty="0">
                <a:solidFill>
                  <a:srgbClr val="7030A0"/>
                </a:solidFill>
              </a:rPr>
              <a:t>κριτική </a:t>
            </a:r>
            <a:r>
              <a:rPr lang="el-GR" sz="2400" dirty="0" err="1">
                <a:solidFill>
                  <a:srgbClr val="7030A0"/>
                </a:solidFill>
              </a:rPr>
              <a:t>μοντελοποίηση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</a:p>
          <a:p>
            <a:r>
              <a:rPr lang="el-GR" sz="2400" dirty="0"/>
              <a:t>(</a:t>
            </a:r>
            <a:r>
              <a:rPr lang="en-US" sz="2400" dirty="0"/>
              <a:t>critical modelling)</a:t>
            </a:r>
            <a:endParaRPr lang="el-GR" sz="24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A65CB5C5-3B41-6787-D83B-DC424AEABDF8}"/>
              </a:ext>
            </a:extLst>
          </p:cNvPr>
          <p:cNvSpPr txBox="1">
            <a:spLocks/>
          </p:cNvSpPr>
          <p:nvPr/>
        </p:nvSpPr>
        <p:spPr>
          <a:xfrm>
            <a:off x="282567" y="295606"/>
            <a:ext cx="392939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Από την μαθηματικό </a:t>
            </a:r>
            <a:r>
              <a:rPr lang="el-GR" sz="2400" dirty="0" err="1"/>
              <a:t>γραμματισμό</a:t>
            </a:r>
            <a:r>
              <a:rPr lang="el-GR" sz="2400" dirty="0"/>
              <a:t>… 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7669747-BE2F-DBC4-9AF1-84327835697E}"/>
              </a:ext>
            </a:extLst>
          </p:cNvPr>
          <p:cNvSpPr txBox="1">
            <a:spLocks/>
          </p:cNvSpPr>
          <p:nvPr/>
        </p:nvSpPr>
        <p:spPr>
          <a:xfrm>
            <a:off x="4045600" y="164624"/>
            <a:ext cx="4600575" cy="87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… στον </a:t>
            </a:r>
            <a:r>
              <a:rPr lang="el-GR" sz="2400" dirty="0">
                <a:solidFill>
                  <a:srgbClr val="7030A0"/>
                </a:solidFill>
              </a:rPr>
              <a:t>κριτικό μαθηματικό </a:t>
            </a:r>
            <a:r>
              <a:rPr lang="el-GR" sz="2400" dirty="0" err="1"/>
              <a:t>γραμματισμό</a:t>
            </a: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7EFE62-7173-7724-25DA-0C4B6CD1D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754" y="3356992"/>
            <a:ext cx="4519246" cy="32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5"/>
            <a:ext cx="8507288" cy="6460827"/>
          </a:xfrm>
        </p:spPr>
        <p:txBody>
          <a:bodyPr>
            <a:noAutofit/>
          </a:bodyPr>
          <a:lstStyle/>
          <a:p>
            <a:r>
              <a:rPr lang="el-GR" sz="2400" dirty="0"/>
              <a:t>Όλοι βέβαια γνωρίζουμε ότι </a:t>
            </a:r>
            <a:r>
              <a:rPr lang="el-GR" sz="2400" dirty="0">
                <a:solidFill>
                  <a:srgbClr val="7030A0"/>
                </a:solidFill>
              </a:rPr>
              <a:t>μαθηματικά μοντέλα </a:t>
            </a:r>
            <a:r>
              <a:rPr lang="el-GR" sz="2400" dirty="0"/>
              <a:t>παίζουν ένα σημαντικό ρόλο </a:t>
            </a:r>
            <a:r>
              <a:rPr lang="el-GR" sz="2400" dirty="0">
                <a:solidFill>
                  <a:srgbClr val="7030A0"/>
                </a:solidFill>
              </a:rPr>
              <a:t>στο να περιγράφουν και να προβλέπουν</a:t>
            </a:r>
            <a:r>
              <a:rPr lang="el-GR" sz="2400" dirty="0"/>
              <a:t> το τι συμβαίνει γύρω μας </a:t>
            </a:r>
            <a:r>
              <a:rPr lang="en-US" sz="2400" dirty="0"/>
              <a:t> (</a:t>
            </a:r>
            <a:r>
              <a:rPr lang="en-US" sz="2400" dirty="0" err="1"/>
              <a:t>Barwell</a:t>
            </a:r>
            <a:r>
              <a:rPr lang="en-US" sz="2400" dirty="0"/>
              <a:t>, 2018) </a:t>
            </a:r>
          </a:p>
          <a:p>
            <a:pPr lvl="1"/>
            <a:r>
              <a:rPr lang="el-GR" sz="2000" dirty="0"/>
              <a:t>Παρόλα αυτά, η </a:t>
            </a:r>
            <a:r>
              <a:rPr lang="el-GR" sz="2000" dirty="0">
                <a:solidFill>
                  <a:srgbClr val="00B050"/>
                </a:solidFill>
              </a:rPr>
              <a:t>περιβαλλοντική κρίση </a:t>
            </a:r>
            <a:r>
              <a:rPr lang="el-GR" sz="2000" dirty="0"/>
              <a:t>φαίνεται να  έχει δημιουργήσει πολλές προκλήσεις (προβληματισμούς) στη Μαθηματική ερευνητική και εκπαιδευτική κοινότητα.</a:t>
            </a:r>
          </a:p>
          <a:p>
            <a:r>
              <a:rPr lang="el-GR" sz="2400" dirty="0"/>
              <a:t>Ερευνητές της Διδακτικής των Μαθηματικών απευθύνουν τις παρακάτω </a:t>
            </a:r>
            <a:r>
              <a:rPr lang="el-GR" sz="2400" dirty="0">
                <a:solidFill>
                  <a:srgbClr val="FF0000"/>
                </a:solidFill>
              </a:rPr>
              <a:t>δύο </a:t>
            </a:r>
            <a:r>
              <a:rPr lang="el-GR" sz="2400" dirty="0" err="1">
                <a:solidFill>
                  <a:srgbClr val="FF0000"/>
                </a:solidFill>
              </a:rPr>
              <a:t>αναστοχαστικές</a:t>
            </a:r>
            <a:r>
              <a:rPr lang="el-GR" sz="2400" dirty="0">
                <a:solidFill>
                  <a:srgbClr val="FF0000"/>
                </a:solidFill>
              </a:rPr>
              <a:t> ερωτήσεις</a:t>
            </a:r>
          </a:p>
          <a:p>
            <a:pPr lvl="1"/>
            <a:r>
              <a:rPr kumimoji="0" lang="en-US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προς </a:t>
            </a:r>
            <a:r>
              <a:rPr lang="el-GR" altLang="el-GR" sz="2200" i="1" dirty="0">
                <a:solidFill>
                  <a:srgbClr val="202124"/>
                </a:solidFill>
              </a:rPr>
              <a:t>την ερευνητική κοινότητα) 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αρόλο που αρκετοί ερευνητές της Διδακτικής των Μαθηματικών κινητοποιήθηκαν γρήγορα γύρω από την κρίση της πανδημίας COVID-19, υπάρχει μια σχετική έλλειψη ερευνητικής προσοχής στις οικολογικές κρίσεις που είναι γνωστή εδώ και πολλά χρόνια.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Γιατί;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Barwell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2022) </a:t>
            </a:r>
          </a:p>
          <a:p>
            <a:pPr lvl="1"/>
            <a:r>
              <a:rPr lang="el-GR" altLang="el-GR" sz="2200" i="1" dirty="0">
                <a:solidFill>
                  <a:srgbClr val="202124"/>
                </a:solidFill>
              </a:rPr>
              <a:t>(προς την εκπαιδευτική κοινότητα) </a:t>
            </a:r>
            <a:r>
              <a:rPr lang="el-GR" altLang="el-GR" sz="2200" dirty="0">
                <a:solidFill>
                  <a:srgbClr val="FF0000"/>
                </a:solidFill>
              </a:rPr>
              <a:t>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οιος είναι ο ρόλος της μαθηματικής εκπαίδευσης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στην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παγκόσμια περιβαλλοντική κρίση;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2017).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l-GR" sz="2000" dirty="0">
              <a:solidFill>
                <a:srgbClr val="7030A0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3E7FC-5A7F-E6CE-436F-7855D5F2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2896D9-D57F-131C-D9C3-9D15433A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258ACC-12C3-7890-F771-F0EDECFE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ιδιαιτερότητες 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τέτοιου είδους θεμάτων 	</a:t>
            </a:r>
          </a:p>
          <a:p>
            <a:pPr lvl="1"/>
            <a: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ενδεχομένως να </a:t>
            </a:r>
            <a:r>
              <a:rPr lang="el-GR" sz="2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δρουν ανασταλτικά στη διδασκαλία τους στην τάξη των μαθηματικών</a:t>
            </a:r>
            <a: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l-GR" sz="3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5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904" y="95589"/>
            <a:ext cx="8229600" cy="612927"/>
          </a:xfrm>
        </p:spPr>
        <p:txBody>
          <a:bodyPr>
            <a:normAutofit/>
          </a:bodyPr>
          <a:lstStyle/>
          <a:p>
            <a:r>
              <a:rPr lang="el-GR" sz="2800" b="0" dirty="0">
                <a:solidFill>
                  <a:srgbClr val="00B050"/>
                </a:solidFill>
                <a:latin typeface="+mn-lt"/>
              </a:rPr>
              <a:t>Διαστάσεις περιβαλλοντικ</a:t>
            </a:r>
            <a:r>
              <a:rPr lang="el-GR" sz="2800" dirty="0">
                <a:solidFill>
                  <a:srgbClr val="00B050"/>
                </a:solidFill>
                <a:latin typeface="+mn-lt"/>
              </a:rPr>
              <a:t>ής φύσης θεμάτων </a:t>
            </a:r>
            <a:endParaRPr lang="de-DE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3"/>
            <a:ext cx="8568952" cy="59256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κοινωνικής φύσης ζητήματα 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αλλά έχουν και </a:t>
            </a:r>
            <a:r>
              <a:rPr lang="el-GR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επιστημονικές διαστάσεις από πεδία των ΦΕ</a:t>
            </a:r>
            <a:r>
              <a:rPr lang="en-US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Φυσική, Χημεία, Βιολογία κλπ.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Παραδείγματα: κλωνοποίηση, οι ανανεώσιμες πηγές ενέργειας, η ανακύκλωση, η τεχνητή γονιμοποίηση, η διαχείριση του νερού κ.ά.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l-G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να έχουν παγκόσμιο χαρακτήρα, όπως η κλιματική αλλαγή  ή τοπικό χαρακτήρα όπως ο προσδιορισμός της θέσης μιας ανεμογεννήτριας σε μια περιοχή.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λήψη αποφάσεων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συνεπώς την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επιχειρημάτων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την ανάγκη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τεκμηρίωσής των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Διατηρούν τα χαρακτηριστικά ενός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ανοικτού προβλήματος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Ασαφή διατύπωση (μη σαφή δεδομένα και ζητούμενα), πολλές και (αρκετές φορές) </a:t>
            </a:r>
            <a:r>
              <a:rPr lang="el-GR" sz="2200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αντικρουόμενες λύσεις</a:t>
            </a:r>
            <a:endParaRPr lang="en-US" sz="2400" i="1" u="sng" dirty="0"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131840" y="6675437"/>
            <a:ext cx="2895600" cy="365125"/>
          </a:xfrm>
        </p:spPr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54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1932</Words>
  <Application>Microsoft Office PowerPoint</Application>
  <PresentationFormat>Προβολή στην οθόνη (4:3)</PresentationFormat>
  <Paragraphs>153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4" baseType="lpstr">
      <vt:lpstr>FangSong</vt:lpstr>
      <vt:lpstr>Arial</vt:lpstr>
      <vt:lpstr>Avenir Book</vt:lpstr>
      <vt:lpstr>Calibri</vt:lpstr>
      <vt:lpstr>Courier New</vt:lpstr>
      <vt:lpstr>inherit</vt:lpstr>
      <vt:lpstr>ProximaNova</vt:lpstr>
      <vt:lpstr>Segoe UI</vt:lpstr>
      <vt:lpstr>Times New Roman</vt:lpstr>
      <vt:lpstr>TimesNewRoman</vt:lpstr>
      <vt:lpstr>Office Theme</vt:lpstr>
      <vt:lpstr>Αναζητώντας συνδέσεις ανάμεσα στα Μαθηματικά και σε περιβαλλοντικής φύσης θέματα</vt:lpstr>
      <vt:lpstr>Περιβαλλοντική/ οικολογική κρίση</vt:lpstr>
      <vt:lpstr>Παρουσίαση του PowerPoint</vt:lpstr>
      <vt:lpstr>Παρουσίαση του PowerPoint</vt:lpstr>
      <vt:lpstr>Τα περιβαλλοντικής φύσης θέματα μέσα από την σκοπιά της Κριτικής Μαθηματικής εκπαίδευσης</vt:lpstr>
      <vt:lpstr>Από τη μοντελοποίηση αυθεντικών προβλημάτων… </vt:lpstr>
      <vt:lpstr>Παρουσίαση του PowerPoint</vt:lpstr>
      <vt:lpstr>Παρουσίαση του PowerPoint</vt:lpstr>
      <vt:lpstr>Διαστάσεις περιβαλλοντικής φύσης θεμάτων </vt:lpstr>
      <vt:lpstr>Μαθηματικά   vs   περιβαλλοντικής φύσης θέματα </vt:lpstr>
      <vt:lpstr>Προκλήσεις για τους εκπαιδευτικούς</vt:lpstr>
      <vt:lpstr>Μέρος Β΄ </vt:lpstr>
      <vt:lpstr>1ο παράδειγμα:  Η υπερθέρμανση του πλανήτη</vt:lpstr>
      <vt:lpstr>Παρουσίαση του PowerPoint</vt:lpstr>
      <vt:lpstr>Παράδειγμα 2:  Το οικολογικό αποτύπωμα και η βιο-ικανότητα/βιοχωρητικότητα</vt:lpstr>
      <vt:lpstr>Παρουσίαση του PowerPoint</vt:lpstr>
      <vt:lpstr>Παρουσίαση του PowerPoint</vt:lpstr>
      <vt:lpstr>3ο παράδειγμα:  Τα υπαίθρια ντους στην παραλία</vt:lpstr>
      <vt:lpstr>Συζήτηση στην τάξη</vt:lpstr>
      <vt:lpstr>Περιβαλλοντικής φύσης θέματα που μπορεί να ‘κρύβονται’ σε ένα τυπικό σχολικό πρόβλημα</vt:lpstr>
      <vt:lpstr>6η εργασία στην τάξη </vt:lpstr>
      <vt:lpstr>Παρουσίαση του PowerPoint</vt:lpstr>
      <vt:lpstr>Ενδεικτική 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KALLIORAS ATHANASIOS</cp:lastModifiedBy>
  <cp:revision>615</cp:revision>
  <dcterms:created xsi:type="dcterms:W3CDTF">2016-12-02T10:45:38Z</dcterms:created>
  <dcterms:modified xsi:type="dcterms:W3CDTF">2026-04-18T19:46:22Z</dcterms:modified>
</cp:coreProperties>
</file>