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562" r:id="rId2"/>
    <p:sldId id="565" r:id="rId3"/>
    <p:sldId id="568" r:id="rId4"/>
    <p:sldId id="570" r:id="rId5"/>
    <p:sldId id="569" r:id="rId6"/>
    <p:sldId id="560" r:id="rId7"/>
    <p:sldId id="563" r:id="rId8"/>
    <p:sldId id="284" r:id="rId9"/>
    <p:sldId id="502" r:id="rId10"/>
    <p:sldId id="512" r:id="rId11"/>
    <p:sldId id="561" r:id="rId12"/>
    <p:sldId id="564" r:id="rId13"/>
    <p:sldId id="508" r:id="rId14"/>
    <p:sldId id="514" r:id="rId15"/>
    <p:sldId id="523" r:id="rId16"/>
    <p:sldId id="52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22439"/>
    <p:restoredTop sz="90909" autoAdjust="0"/>
  </p:normalViewPr>
  <p:slideViewPr>
    <p:cSldViewPr>
      <p:cViewPr varScale="1">
        <p:scale>
          <a:sx n="82" d="100"/>
          <a:sy n="82" d="100"/>
        </p:scale>
        <p:origin x="1987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70" y="-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15DE98-67C1-4B26-A280-ABDB793E853A}" type="datetimeFigureOut">
              <a:rPr lang="el-GR" smtClean="0"/>
              <a:pPr/>
              <a:t>22/4/2026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98DB8E-8E88-4153-900B-AAC8CBE9319E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687863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A82DF4-CAD2-7A4D-8A5D-9E2862810594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771B65-F0CE-094F-A75B-68E5B9CE89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775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0582F-FFD4-4210-803F-2A205DB0647B}" type="datetime1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BA794-3172-4C7F-9C3F-C151699B86B4}" type="datetime1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7F7AC-98EF-436F-A371-BB94B54F3B8B}" type="datetime1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25178-47C0-4155-8220-78AF8FFE9132}" type="datetime1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12A45-3E0A-4320-8ECF-E94FAB6FF302}" type="datetime1">
              <a:rPr lang="en-US" smtClean="0"/>
              <a:pPr/>
              <a:t>4/22/2026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B6521-5878-4C18-92B6-C97F1724825C}" type="datetime1">
              <a:rPr lang="en-US" smtClean="0"/>
              <a:pPr/>
              <a:t>4/22/2026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CA819-0868-4CC4-A201-DFDA61085492}" type="datetime1">
              <a:rPr lang="en-US" smtClean="0"/>
              <a:pPr/>
              <a:t>4/22/2026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71E24-9124-428E-A4FC-E453CEA8C7F1}" type="datetime1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8B246-470E-4BB7-ADBC-6ABB37FDE6A4}" type="datetime1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7E7AA-34A4-4C56-B845-9D69A9C4B5FC}" type="datetime1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648D0-85E1-4474-9528-EEB59C983D21}" type="datetime1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EF294-C517-4B0F-92A2-2EB268C8B824}" type="datetime1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8BVvImZcnkw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93C9609-95F3-BC61-F398-3A6D718235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0" y="838200"/>
            <a:ext cx="7772400" cy="2743200"/>
          </a:xfrm>
        </p:spPr>
        <p:txBody>
          <a:bodyPr>
            <a:noAutofit/>
          </a:bodyPr>
          <a:lstStyle/>
          <a:p>
            <a:br>
              <a:rPr lang="el-GR" sz="3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l-GR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Η κοινωνική στροφή στη Μαθηματική εκπαίδευση</a:t>
            </a:r>
            <a:br>
              <a:rPr lang="el-GR" sz="40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el-GR" sz="3200" b="1" dirty="0">
                <a:latin typeface="Aptos,Bold"/>
              </a:rPr>
            </a:br>
            <a:endParaRPr lang="en-US" sz="3200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1DADCA46-7C03-CD7C-2A51-5AB11AB082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76600" y="4783039"/>
            <a:ext cx="5562600" cy="1389161"/>
          </a:xfrm>
        </p:spPr>
        <p:txBody>
          <a:bodyPr>
            <a:normAutofit/>
          </a:bodyPr>
          <a:lstStyle/>
          <a:p>
            <a:r>
              <a:rPr lang="el-GR" sz="2400" kern="100" dirty="0">
                <a:solidFill>
                  <a:srgbClr val="7030A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Διαφοροποιημένη και συμπεριληπτική διδασκαλία στα μαθηματικά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425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E36CEBD-2079-8713-722F-02BA5AD47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Η κοινωνική στροφή στη Μαθηματική εκπαίδευση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71F7588-19A2-1180-28A9-9FDF31FE80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85000" lnSpcReduction="20000"/>
          </a:bodyPr>
          <a:lstStyle/>
          <a:p>
            <a:r>
              <a:rPr lang="el-GR" dirty="0"/>
              <a:t>Η «</a:t>
            </a:r>
            <a:r>
              <a:rPr lang="el-GR" i="1" dirty="0"/>
              <a:t>κοινωνική στροφή</a:t>
            </a:r>
            <a:r>
              <a:rPr lang="el-GR" dirty="0"/>
              <a:t>» (</a:t>
            </a:r>
            <a:r>
              <a:rPr lang="el-GR" dirty="0" err="1"/>
              <a:t>social</a:t>
            </a:r>
            <a:r>
              <a:rPr lang="el-GR" dirty="0"/>
              <a:t> </a:t>
            </a:r>
            <a:r>
              <a:rPr lang="el-GR" dirty="0" err="1"/>
              <a:t>turn</a:t>
            </a:r>
            <a:r>
              <a:rPr lang="el-GR" dirty="0"/>
              <a:t>) στη μαθηματική εκπαίδευση, που επισημάνθηκε από τον </a:t>
            </a:r>
            <a:r>
              <a:rPr lang="el-GR" dirty="0" err="1"/>
              <a:t>Lerman</a:t>
            </a:r>
            <a:r>
              <a:rPr lang="el-GR" dirty="0"/>
              <a:t> το 2000, αντιμετωπίζει τη μαθηματική εκπαίδευση ως κοινωνική δραστηριότητα και όχι μόνο ως ατομική γνωστική λειτουργία. </a:t>
            </a:r>
          </a:p>
          <a:p>
            <a:r>
              <a:rPr lang="el-GR" dirty="0"/>
              <a:t>Εστιάζει στο πώς το </a:t>
            </a:r>
            <a:r>
              <a:rPr lang="el-GR" b="1" i="1" dirty="0" err="1">
                <a:solidFill>
                  <a:schemeClr val="accent4"/>
                </a:solidFill>
              </a:rPr>
              <a:t>κοινωνικοπολιτισμικό</a:t>
            </a:r>
            <a:r>
              <a:rPr lang="el-GR" b="1" i="1" dirty="0">
                <a:solidFill>
                  <a:schemeClr val="accent4"/>
                </a:solidFill>
              </a:rPr>
              <a:t> υπόβαθρο</a:t>
            </a:r>
            <a:r>
              <a:rPr lang="el-GR" i="1" dirty="0">
                <a:solidFill>
                  <a:schemeClr val="accent4"/>
                </a:solidFill>
              </a:rPr>
              <a:t>, η γλώσσα, οι αλληλεπιδράσεις στην τάξη και οι κοινωνικές ανισότητες επηρεάζουν τη μαθηματική σκέψη</a:t>
            </a:r>
            <a:r>
              <a:rPr lang="el-GR" dirty="0"/>
              <a:t>.</a:t>
            </a:r>
          </a:p>
          <a:p>
            <a:pPr lvl="1"/>
            <a:r>
              <a:rPr lang="el-GR" dirty="0"/>
              <a:t>Σε μεταγενέστερη εργασία του υποστηρίζει ότι η δεκτικότητα της κοινότητας της μαθηματικής εκπαίδευσης στις κοινωνικές θεωρίες οφείλεται κατεξοχήν σε πολιτικές ανησυχίες ότι οι κοινωνικές ανισότητες αναπαράγονται μέσω των σχολικών μαθηματικών (</a:t>
            </a:r>
            <a:r>
              <a:rPr lang="el-GR" dirty="0" err="1"/>
              <a:t>Lerman</a:t>
            </a:r>
            <a:r>
              <a:rPr lang="el-GR" dirty="0"/>
              <a:t> 2006).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5ABACEA-D701-4BB9-C4A7-F41F07CA2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5562600" cy="1020762"/>
          </a:xfrm>
        </p:spPr>
        <p:txBody>
          <a:bodyPr>
            <a:normAutofit fontScale="90000"/>
          </a:bodyPr>
          <a:lstStyle/>
          <a:p>
            <a:r>
              <a:rPr lang="el-GR" dirty="0"/>
              <a:t>Ισότητα &amp; κοινωνική δικαιοσύνη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7D2F13F-C9EC-E064-BFDA-72AF63A630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92" y="1447185"/>
            <a:ext cx="5839408" cy="5410815"/>
          </a:xfrm>
        </p:spPr>
        <p:txBody>
          <a:bodyPr>
            <a:noAutofit/>
          </a:bodyPr>
          <a:lstStyle/>
          <a:p>
            <a:r>
              <a:rPr lang="el-GR" sz="2400" dirty="0"/>
              <a:t>Τόσο η ισότητα όσο και η κοινωνική δικαιοσύνη είναι ιδεολογικά φορτισμένες έννοιες. </a:t>
            </a:r>
          </a:p>
          <a:p>
            <a:r>
              <a:rPr lang="el-GR" sz="2400" dirty="0"/>
              <a:t>Ωστόσο, τι είναι δίκαιο για ένα άτομο σε ένα ορισμένο πλαίσιο δεν είναι απαραίτητα δίκαιο για ένα άλλο άτομο σε ένα διαφορετικό πλαίσιο (βλ. Εικόνα).</a:t>
            </a:r>
          </a:p>
          <a:p>
            <a:r>
              <a:rPr lang="el-GR" sz="2400" dirty="0"/>
              <a:t>Ισότητα και κοινωνική δικαιοσύνη σχετίζονται άμεσα με την εκπαίδευση στα μαθηματικά </a:t>
            </a:r>
          </a:p>
          <a:p>
            <a:pPr lvl="1"/>
            <a:r>
              <a:rPr lang="el-GR" sz="2400" dirty="0"/>
              <a:t>τα σχολικά μαθηματικά και η διδασκαλία τους μπορούν να συμβάλουν στην ανάπτυξη μιας πιο δίκαιης κοινωνίας</a:t>
            </a:r>
            <a:endParaRPr lang="en-US" sz="2400" dirty="0"/>
          </a:p>
        </p:txBody>
      </p:sp>
      <p:pic>
        <p:nvPicPr>
          <p:cNvPr id="5" name="Θέση περιεχομένου 5">
            <a:extLst>
              <a:ext uri="{FF2B5EF4-FFF2-40B4-BE49-F238E27FC236}">
                <a16:creationId xmlns:a16="http://schemas.microsoft.com/office/drawing/2014/main" id="{9356AA73-C74F-654D-BD23-499B8657C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0034" y="910191"/>
            <a:ext cx="3169166" cy="274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2475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Θέση περιεχομένου 6">
            <a:extLst>
              <a:ext uri="{FF2B5EF4-FFF2-40B4-BE49-F238E27FC236}">
                <a16:creationId xmlns:a16="http://schemas.microsoft.com/office/drawing/2014/main" id="{A7BCCC91-FD98-B8FA-38AB-5FC75096196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81000" y="304800"/>
            <a:ext cx="8610600" cy="4081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el-GR" sz="2400" b="0" i="0" u="none" strike="noStrike" baseline="0" dirty="0">
                <a:latin typeface="TimesNewRomanPSMT"/>
              </a:rPr>
              <a:t>Οι </a:t>
            </a:r>
            <a:r>
              <a:rPr lang="el-GR" sz="2400" b="0" i="1" u="none" strike="noStrike" baseline="0" dirty="0">
                <a:latin typeface="TimesNewRomanPSMT"/>
              </a:rPr>
              <a:t>τέσσερις διαστάσεις της κοινωνικής δικαιοσύνης</a:t>
            </a:r>
            <a:r>
              <a:rPr lang="en-US" sz="2400" b="0" i="1" u="none" strike="noStrike" baseline="0" dirty="0">
                <a:latin typeface="TimesNewRomanPSMT"/>
              </a:rPr>
              <a:t> </a:t>
            </a:r>
            <a:r>
              <a:rPr lang="el-GR" sz="2400" i="1" dirty="0">
                <a:latin typeface="TimesNewRomanPSMT"/>
              </a:rPr>
              <a:t>στη μαθηματική εκπαίδευση</a:t>
            </a:r>
            <a:r>
              <a:rPr lang="el-GR" sz="2400" b="0" i="0" u="none" strike="noStrike" baseline="0" dirty="0">
                <a:latin typeface="TimesNewRomanPSMT"/>
              </a:rPr>
              <a:t> (</a:t>
            </a:r>
            <a:r>
              <a:rPr lang="el-GR" sz="2400" b="0" i="0" u="none" strike="noStrike" baseline="0" dirty="0" err="1">
                <a:latin typeface="TimesNewRomanPSMT"/>
              </a:rPr>
              <a:t>Gutiérrez</a:t>
            </a:r>
            <a:r>
              <a:rPr lang="el-GR" sz="2400" b="0" i="0" u="none" strike="noStrike" baseline="0" dirty="0">
                <a:latin typeface="TimesNewRomanPSMT"/>
              </a:rPr>
              <a:t>, 2008, σ.360</a:t>
            </a:r>
            <a:r>
              <a:rPr lang="el-GR" sz="2400" b="0" i="0" u="none" strike="noStrike" baseline="0" dirty="0">
                <a:latin typeface="Times New Roman" panose="02020603050405020304" pitchFamily="18" charset="0"/>
              </a:rPr>
              <a:t>): </a:t>
            </a:r>
          </a:p>
          <a:p>
            <a:pPr algn="l"/>
            <a:r>
              <a:rPr lang="el-GR" sz="2400" b="0" i="0" u="none" strike="noStrike" baseline="0" dirty="0">
                <a:latin typeface="TimesNewRomanPSMT"/>
              </a:rPr>
              <a:t>α) η </a:t>
            </a:r>
            <a:r>
              <a:rPr lang="el-GR" sz="2400" b="0" i="1" u="none" strike="noStrike" baseline="0" dirty="0">
                <a:latin typeface="TimesNewRomanPSMT"/>
              </a:rPr>
              <a:t>πρόσβαση</a:t>
            </a:r>
            <a:r>
              <a:rPr lang="el-GR" sz="2400" b="0" i="1" u="none" strike="noStrike" baseline="0" dirty="0">
                <a:latin typeface="Times New Roman" panose="02020603050405020304" pitchFamily="18" charset="0"/>
              </a:rPr>
              <a:t>, </a:t>
            </a:r>
            <a:r>
              <a:rPr lang="el-GR" sz="2400" b="0" i="0" u="none" strike="noStrike" baseline="0" dirty="0">
                <a:latin typeface="TimesNewRomanPSMT"/>
              </a:rPr>
              <a:t>δηλαδή οι διαθέσιμοι πόροι για χρήση με σκοπό τα ποιοτικά μαθηματικά, </a:t>
            </a:r>
          </a:p>
          <a:p>
            <a:pPr algn="l"/>
            <a:r>
              <a:rPr lang="el-GR" sz="2400" b="0" i="0" u="none" strike="noStrike" baseline="0" dirty="0">
                <a:latin typeface="TimesNewRomanPSMT"/>
              </a:rPr>
              <a:t>β) το </a:t>
            </a:r>
            <a:r>
              <a:rPr lang="el-GR" sz="2400" b="0" i="1" u="none" strike="noStrike" baseline="0" dirty="0">
                <a:latin typeface="TimesNewRomanPSMT"/>
              </a:rPr>
              <a:t>επίτευγμα</a:t>
            </a:r>
            <a:r>
              <a:rPr lang="el-GR" sz="2400" b="0" i="1" u="none" strike="noStrike" baseline="0" dirty="0">
                <a:latin typeface="Times New Roman" panose="02020603050405020304" pitchFamily="18" charset="0"/>
              </a:rPr>
              <a:t>, </a:t>
            </a:r>
            <a:r>
              <a:rPr lang="el-GR" sz="2400" b="0" i="0" u="none" strike="noStrike" baseline="0" dirty="0">
                <a:latin typeface="TimesNewRomanPSMT"/>
              </a:rPr>
              <a:t>δηλαδή οι τυποποιημένες βαθμολογίες τεστ και τα ποσοστά συμμετοχής, </a:t>
            </a:r>
          </a:p>
          <a:p>
            <a:pPr algn="l"/>
            <a:r>
              <a:rPr lang="el-GR" sz="2400" b="0" i="0" u="none" strike="noStrike" baseline="0" dirty="0">
                <a:latin typeface="TimesNewRomanPSMT"/>
              </a:rPr>
              <a:t>γ) η </a:t>
            </a:r>
            <a:r>
              <a:rPr lang="el-GR" sz="2400" b="0" i="1" u="none" strike="noStrike" baseline="0" dirty="0">
                <a:latin typeface="TimesNewRomanPSMT"/>
              </a:rPr>
              <a:t>ταυτότητα, </a:t>
            </a:r>
            <a:r>
              <a:rPr lang="el-GR" sz="2400" b="0" i="0" u="none" strike="noStrike" baseline="0" dirty="0">
                <a:latin typeface="TimesNewRomanPSMT"/>
              </a:rPr>
              <a:t>δηλαδή η διατήρηση πολιτισμικών, γλωσσικών, οικογενειακών σχέσεων, </a:t>
            </a:r>
          </a:p>
          <a:p>
            <a:pPr algn="l"/>
            <a:r>
              <a:rPr lang="el-GR" sz="2400" b="0" i="0" u="none" strike="noStrike" baseline="0" dirty="0">
                <a:latin typeface="TimesNewRomanPSMT"/>
              </a:rPr>
              <a:t>και δ) η </a:t>
            </a:r>
            <a:r>
              <a:rPr lang="el-GR" sz="2400" b="0" i="1" u="none" strike="noStrike" baseline="0" dirty="0">
                <a:latin typeface="TimesNewRomanPSMT"/>
              </a:rPr>
              <a:t>εξουσία, </a:t>
            </a:r>
            <a:r>
              <a:rPr lang="el-GR" sz="2400" b="0" i="0" u="none" strike="noStrike" baseline="0" dirty="0">
                <a:latin typeface="TimesNewRomanPSMT"/>
              </a:rPr>
              <a:t>δηλαδή ο φορέας που επηρεάζει τις αλλαγές στο σχολείο ή την κοινωνία.</a:t>
            </a:r>
            <a:endParaRPr 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2E248F-0CCF-C506-3332-01BAAC999EB2}"/>
              </a:ext>
            </a:extLst>
          </p:cNvPr>
          <p:cNvSpPr txBox="1"/>
          <p:nvPr/>
        </p:nvSpPr>
        <p:spPr>
          <a:xfrm>
            <a:off x="152400" y="4687869"/>
            <a:ext cx="88392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l-GR" sz="2000" b="0" i="0" u="none" strike="noStrike" baseline="0" dirty="0">
                <a:latin typeface="TimesNewRomanPSMT"/>
              </a:rPr>
              <a:t>Η </a:t>
            </a:r>
            <a:r>
              <a:rPr lang="el-GR" sz="2000" b="1" i="0" u="none" strike="noStrike" baseline="0" dirty="0">
                <a:latin typeface="TimesNewRomanPSMT"/>
              </a:rPr>
              <a:t>ισότητα</a:t>
            </a:r>
            <a:r>
              <a:rPr lang="el-GR" sz="2000" b="0" i="0" u="none" strike="noStrike" baseline="0" dirty="0">
                <a:latin typeface="TimesNewRomanPSMT"/>
              </a:rPr>
              <a:t> αφορά το να προσφέρεται, σε όλους τους μαθητές</a:t>
            </a:r>
            <a:r>
              <a:rPr lang="el-GR" sz="2000" b="0" i="0" u="none" strike="noStrike" baseline="0" dirty="0">
                <a:latin typeface="Times New Roman" panose="02020603050405020304" pitchFamily="18" charset="0"/>
              </a:rPr>
              <a:t>, </a:t>
            </a:r>
            <a:r>
              <a:rPr lang="el-GR" sz="2000" b="0" i="0" u="none" strike="noStrike" baseline="0" dirty="0">
                <a:latin typeface="TimesNewRomanPSMT"/>
              </a:rPr>
              <a:t>το ίδιο ποσό ενός «αγαθού»</a:t>
            </a:r>
            <a:r>
              <a:rPr lang="el-GR" sz="2000" b="0" i="0" u="none" strike="noStrike" baseline="0" dirty="0">
                <a:latin typeface="Times New Roman" panose="02020603050405020304" pitchFamily="18" charset="0"/>
              </a:rPr>
              <a:t>, </a:t>
            </a:r>
            <a:r>
              <a:rPr lang="el-GR" sz="2000" b="0" i="0" u="none" strike="noStrike" baseline="0" dirty="0">
                <a:latin typeface="TimesNewRomanPSMT"/>
              </a:rPr>
              <a:t>δηλαδή πόροι, υποστήριξη, κ.λπ., ενώ η </a:t>
            </a:r>
            <a:r>
              <a:rPr lang="el-GR" sz="2000" b="1" i="0" u="none" strike="noStrike" baseline="0" dirty="0">
                <a:latin typeface="TimesNewRomanPSMT"/>
              </a:rPr>
              <a:t>δικαιοσύνη </a:t>
            </a:r>
            <a:r>
              <a:rPr lang="el-GR" sz="2000" b="0" i="0" u="none" strike="noStrike" baseline="0" dirty="0">
                <a:latin typeface="TimesNewRomanPSMT"/>
              </a:rPr>
              <a:t>προϋποθέτει την αναγνώριση ότι διαφορετικά άτομα έχουν διαφορετικές μαθησιακές ανάγκες επομένως, παρέχεται </a:t>
            </a:r>
            <a:r>
              <a:rPr lang="el-GR" sz="2000" b="1" i="0" u="none" strike="noStrike" baseline="0" dirty="0">
                <a:latin typeface="TimesNewRomanPSMT"/>
              </a:rPr>
              <a:t>διαφοροποιημένη υποστήριξη</a:t>
            </a:r>
            <a:r>
              <a:rPr lang="el-GR" sz="2000" b="0" i="0" u="none" strike="noStrike" baseline="0" dirty="0">
                <a:latin typeface="Times New Roman" panose="02020603050405020304" pitchFamily="18" charset="0"/>
              </a:rPr>
              <a:t>, </a:t>
            </a:r>
            <a:r>
              <a:rPr lang="el-GR" sz="2000" b="0" i="0" u="none" strike="noStrike" baseline="0" dirty="0">
                <a:latin typeface="TimesNewRomanPSMT"/>
              </a:rPr>
              <a:t>έτσι ώστε κάθε μαθητής να μπορεί να φτάσει έναν στόχο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01329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A3D6F3C-E279-0295-B279-06E8DFFA7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3600" dirty="0"/>
              <a:t>Μέθοδοι και πρακτικές διδασκαλίας που προάγουν την ισότητα και κοινωνική δικαιοσύνη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5CB25BE-6126-770B-812E-541B3BE92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l-GR" dirty="0"/>
              <a:t>✓ Παροχή ίσων ευκαιριών για όλους, συμπερίληψη</a:t>
            </a:r>
          </a:p>
          <a:p>
            <a:r>
              <a:rPr lang="el-GR" dirty="0"/>
              <a:t>✓ Διαμοιρασμός εξουσίας στην τάξη μεταξύ εκπαιδευτικού και μαθητών</a:t>
            </a:r>
          </a:p>
          <a:p>
            <a:r>
              <a:rPr lang="el-GR" dirty="0"/>
              <a:t>✓ Αναγνώριση της ιδιαίτερης ταυτότητας εκπαιδευτικού και μαθητή</a:t>
            </a:r>
          </a:p>
          <a:p>
            <a:r>
              <a:rPr lang="el-GR" dirty="0"/>
              <a:t>✓ Αναγνώριση των κοινωνικών, πολιτισμικών και πολιτικών παραμέτρων στη διδακτική πράξη</a:t>
            </a:r>
          </a:p>
          <a:p>
            <a:r>
              <a:rPr lang="el-GR" dirty="0"/>
              <a:t>✓ Το περιεχόμενο της διδασκαλίας είναι προσαρμοσμένο με βάση τις ανάγκες των μαθητών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6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Τι είναι </a:t>
            </a:r>
            <a:r>
              <a:rPr lang="el-GR" dirty="0">
                <a:solidFill>
                  <a:srgbClr val="7030A0"/>
                </a:solidFill>
              </a:rPr>
              <a:t>συμπερίληψη;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l-GR" b="1" dirty="0">
                <a:solidFill>
                  <a:srgbClr val="00B050"/>
                </a:solidFill>
              </a:rPr>
              <a:t>Συμπερίληψη </a:t>
            </a:r>
            <a:r>
              <a:rPr lang="el-GR" dirty="0"/>
              <a:t>σημαίνει ότι </a:t>
            </a:r>
            <a:r>
              <a:rPr lang="el-GR" u="sng" dirty="0">
                <a:solidFill>
                  <a:srgbClr val="00B050"/>
                </a:solidFill>
              </a:rPr>
              <a:t>όλοι οι μαθητές</a:t>
            </a:r>
            <a:r>
              <a:rPr lang="el-GR" dirty="0">
                <a:solidFill>
                  <a:srgbClr val="00B050"/>
                </a:solidFill>
              </a:rPr>
              <a:t>, </a:t>
            </a:r>
            <a:r>
              <a:rPr lang="el-GR" dirty="0"/>
              <a:t>ανεξάρτητα από τις ικανότητες, τις αδυναμίες ή τις ειδικές ανάγκες τους, </a:t>
            </a:r>
            <a:r>
              <a:rPr lang="el-GR" b="1" dirty="0">
                <a:solidFill>
                  <a:srgbClr val="00B050"/>
                </a:solidFill>
              </a:rPr>
              <a:t>γίνονται μέρος της ίδιας σχολικής κοινότητας. </a:t>
            </a:r>
          </a:p>
          <a:p>
            <a:pPr lvl="1"/>
            <a:r>
              <a:rPr lang="el-GR" dirty="0"/>
              <a:t>Φοιτούν σε τάξεις γενικής εκπαίδευσης </a:t>
            </a:r>
          </a:p>
          <a:p>
            <a:pPr lvl="1"/>
            <a:r>
              <a:rPr lang="el-GR" dirty="0"/>
              <a:t>Συναναστρέφονται τους συνομήλικους τους</a:t>
            </a:r>
          </a:p>
          <a:p>
            <a:pPr lvl="1"/>
            <a:r>
              <a:rPr lang="el-GR" dirty="0"/>
              <a:t>τους παρέχονται οι αναγκαίες υπηρεσίες και η απαραίτητη υποστήριξη για να μάθουν.</a:t>
            </a:r>
            <a:endParaRPr lang="en-US" dirty="0"/>
          </a:p>
          <a:p>
            <a:pPr lvl="1"/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92835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D6D8C08-606B-E495-485B-B2C5EC783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>
                <a:solidFill>
                  <a:srgbClr val="7030A0"/>
                </a:solidFill>
              </a:rPr>
              <a:t>Συμπερίληψη</a:t>
            </a:r>
            <a:r>
              <a:rPr lang="el-GR" dirty="0"/>
              <a:t> είναι… </a:t>
            </a:r>
            <a:endParaRPr lang="en-US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C2838C2-F640-2E99-322A-7E656787A3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287962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l-GR" sz="4200" dirty="0"/>
              <a:t>μια </a:t>
            </a:r>
            <a:r>
              <a:rPr lang="el-GR" sz="4200" b="1" dirty="0">
                <a:solidFill>
                  <a:srgbClr val="00B050"/>
                </a:solidFill>
              </a:rPr>
              <a:t>ατέρμονη αναζήτηση </a:t>
            </a:r>
            <a:r>
              <a:rPr lang="el-GR" sz="4200" b="1" dirty="0"/>
              <a:t>για </a:t>
            </a:r>
            <a:r>
              <a:rPr lang="el-GR" sz="4200" dirty="0"/>
              <a:t>να βρεθούν καλύτεροι τρόποι ανταπόκρισης στη</a:t>
            </a:r>
            <a:r>
              <a:rPr lang="el-GR" sz="4200" b="1" dirty="0">
                <a:solidFill>
                  <a:srgbClr val="00B050"/>
                </a:solidFill>
              </a:rPr>
              <a:t> διαφορετικότητα των μαθητών ως προς τις μαθησιακές τους ικανότητες, το πολιτισμικό τους υπόβαθρο, τα ενδιαφέροντά τους</a:t>
            </a:r>
            <a:r>
              <a:rPr lang="el-GR" sz="4200" dirty="0"/>
              <a:t>.</a:t>
            </a:r>
          </a:p>
          <a:p>
            <a:pPr lvl="1">
              <a:lnSpc>
                <a:spcPct val="1150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l-GR" sz="4200" dirty="0"/>
              <a:t> Έχει να κάνει με το να μάθεις πώς να ζεις με τη διαφορετικότητα και να μάθεις πώς να μαθαίνεις από τη διαφορετικότητα.</a:t>
            </a:r>
            <a:endParaRPr lang="en-US" sz="4200" dirty="0"/>
          </a:p>
          <a:p>
            <a:pPr>
              <a:lnSpc>
                <a:spcPct val="1150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l-GR" sz="4200" b="1" dirty="0"/>
              <a:t>η </a:t>
            </a:r>
            <a:r>
              <a:rPr lang="el-GR" sz="4200" b="1" dirty="0">
                <a:solidFill>
                  <a:srgbClr val="00B050"/>
                </a:solidFill>
              </a:rPr>
              <a:t>συλλογή και η αξιολόγηση πληροφοριών </a:t>
            </a:r>
            <a:r>
              <a:rPr lang="el-GR" sz="4200" dirty="0"/>
              <a:t>από μια μεγάλη ποικιλία πηγών προκειμένου να προγραμματιστούν βελτιώσεις σε επίπεδο θεσμικό και σε επίπεδο διδακτικών πρακτικών</a:t>
            </a:r>
          </a:p>
          <a:p>
            <a:pPr>
              <a:lnSpc>
                <a:spcPct val="115000"/>
              </a:lnSpc>
              <a:spcAft>
                <a:spcPts val="80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l-GR" sz="4200" b="1" dirty="0"/>
              <a:t>η </a:t>
            </a:r>
            <a:r>
              <a:rPr lang="el-GR" sz="4200" b="1" dirty="0">
                <a:solidFill>
                  <a:srgbClr val="00B050"/>
                </a:solidFill>
              </a:rPr>
              <a:t>εξασφάλιση της ενεργούς συμμετοχής </a:t>
            </a:r>
            <a:r>
              <a:rPr lang="el-GR" sz="4200" dirty="0"/>
              <a:t>και της </a:t>
            </a:r>
            <a:r>
              <a:rPr lang="el-GR" sz="4200" b="1" dirty="0">
                <a:solidFill>
                  <a:srgbClr val="00B050"/>
                </a:solidFill>
              </a:rPr>
              <a:t>βελτίωσης των επιδόσεων </a:t>
            </a:r>
            <a:r>
              <a:rPr lang="el-GR" sz="4200" dirty="0"/>
              <a:t>όλων των μαθητών και των μαθητριών της τάξης.</a:t>
            </a:r>
          </a:p>
          <a:p>
            <a:pPr marL="0" indent="0" algn="r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i="1" dirty="0"/>
              <a:t>Figueiras et al., 2016; </a:t>
            </a:r>
            <a:r>
              <a:rPr lang="en-US" sz="2900" i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Roos, 2019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202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7634" y="914400"/>
            <a:ext cx="6588732" cy="724564"/>
          </a:xfrm>
        </p:spPr>
        <p:txBody>
          <a:bodyPr>
            <a:noAutofit/>
          </a:bodyPr>
          <a:lstStyle/>
          <a:p>
            <a:r>
              <a:rPr lang="el-GR" sz="3600" dirty="0">
                <a:solidFill>
                  <a:srgbClr val="7030A0"/>
                </a:solidFill>
              </a:rPr>
              <a:t>Γιατί χρειαζόμαστε τη διαφοροποιημένη διδασκαλία; </a:t>
            </a:r>
            <a:br>
              <a:rPr lang="en-US" sz="2800" dirty="0">
                <a:ea typeface="Calibri"/>
                <a:cs typeface="Times New Roman"/>
              </a:rPr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7634" y="1862826"/>
            <a:ext cx="6318702" cy="3471174"/>
          </a:xfrm>
        </p:spPr>
        <p:txBody>
          <a:bodyPr vert="horz" lIns="0" tIns="34290" rIns="0" bIns="34290" rtlCol="0" anchor="t"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l-GR" sz="2400" dirty="0"/>
              <a:t>Οι μαθητές διαφέρουν σε σχέση με</a:t>
            </a:r>
          </a:p>
          <a:p>
            <a:pPr marL="376238" indent="-103585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l-GR" sz="1800" dirty="0"/>
              <a:t>  Προϋπάρχουσες γνώσεις</a:t>
            </a:r>
          </a:p>
          <a:p>
            <a:pPr marL="376238" indent="-103585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l-GR" sz="1800" dirty="0"/>
              <a:t>  Κουλτούρα</a:t>
            </a:r>
          </a:p>
          <a:p>
            <a:pPr marL="376238" indent="-103585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l-GR" sz="1800" dirty="0"/>
              <a:t>  Γλώσσα</a:t>
            </a:r>
          </a:p>
          <a:p>
            <a:pPr marL="376238" indent="-103585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l-GR" sz="1800" dirty="0"/>
              <a:t>  Γένος/φύλο</a:t>
            </a:r>
          </a:p>
          <a:p>
            <a:pPr marL="376238" indent="-103585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l-GR" sz="1800" dirty="0"/>
              <a:t>  Ενδιαφέροντα</a:t>
            </a:r>
          </a:p>
          <a:p>
            <a:pPr marL="376238" indent="-103585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l-GR" sz="1800" dirty="0"/>
              <a:t>  Ετοιμότητα</a:t>
            </a:r>
          </a:p>
          <a:p>
            <a:pPr marL="376238" indent="-103585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l-GR" sz="1800" dirty="0"/>
              <a:t>  Στυλ μάθησης</a:t>
            </a:r>
          </a:p>
          <a:p>
            <a:pPr marL="376238" indent="-103585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l-GR" sz="1800" dirty="0"/>
              <a:t>  Ρυθμό μάθησης</a:t>
            </a:r>
          </a:p>
          <a:p>
            <a:pPr marL="376238" indent="-103346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l-GR" sz="1800" dirty="0"/>
              <a:t>  Αυτογνωσία </a:t>
            </a:r>
          </a:p>
          <a:p>
            <a:pPr marL="376238" indent="-103346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l-GR" sz="1800" dirty="0"/>
              <a:t> Αυτοπεποίθηση</a:t>
            </a:r>
          </a:p>
          <a:p>
            <a:pPr marL="376238" indent="-103346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l-GR" sz="1800" dirty="0"/>
              <a:t> Ανεξαρτησία στη διαδικασία της μάθησης </a:t>
            </a:r>
            <a:endParaRPr lang="el-GR" sz="1800" dirty="0"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C7B15-8524-42B7-B951-3B9CFF451536}" type="slidenum">
              <a:rPr lang="el-GR" smtClean="0"/>
              <a:pPr/>
              <a:t>8</a:t>
            </a:fld>
            <a:endParaRPr lang="el-GR"/>
          </a:p>
        </p:txBody>
      </p:sp>
      <p:sp>
        <p:nvSpPr>
          <p:cNvPr id="5" name="Rounded Rectangle 4"/>
          <p:cNvSpPr/>
          <p:nvPr/>
        </p:nvSpPr>
        <p:spPr>
          <a:xfrm>
            <a:off x="838200" y="5534975"/>
            <a:ext cx="8001000" cy="85881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000" dirty="0"/>
              <a:t>Αυτές οι διαφορές επηρεάζουν τον τρόπο με τον οποίο μαθαίνουν οι μαθητές και την υποστήριξη που χρειάζονται σε διάφορα σημεία της μαθησιακής διαδικασίας</a:t>
            </a:r>
            <a:r>
              <a:rPr lang="el-GR" sz="2000" b="1" dirty="0"/>
              <a:t>.</a:t>
            </a:r>
            <a:endParaRPr lang="en-US" sz="20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906" y="2402886"/>
            <a:ext cx="2687448" cy="1620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8043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7992" y="533400"/>
            <a:ext cx="6172200" cy="792162"/>
          </a:xfrm>
        </p:spPr>
        <p:txBody>
          <a:bodyPr>
            <a:normAutofit fontScale="90000"/>
          </a:bodyPr>
          <a:lstStyle/>
          <a:p>
            <a:r>
              <a:rPr lang="el-GR" dirty="0"/>
              <a:t>Τι είναι </a:t>
            </a:r>
            <a:r>
              <a:rPr lang="el-GR" dirty="0">
                <a:solidFill>
                  <a:srgbClr val="7030A0"/>
                </a:solidFill>
              </a:rPr>
              <a:t>η διαφοροποιημένη διδασκαλία; 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04800" y="1463110"/>
            <a:ext cx="8686800" cy="525780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el-GR" sz="2300" dirty="0"/>
              <a:t>Η </a:t>
            </a:r>
            <a:r>
              <a:rPr lang="el-GR" sz="2300" b="1" dirty="0">
                <a:solidFill>
                  <a:srgbClr val="00B050"/>
                </a:solidFill>
              </a:rPr>
              <a:t>διαφοροποιημένη διδασκαλία </a:t>
            </a:r>
            <a:r>
              <a:rPr lang="el-GR" sz="2300" dirty="0"/>
              <a:t>είναι μια θεωρία διδασκαλίας βασισμένη στην αρχή ότι </a:t>
            </a:r>
            <a:r>
              <a:rPr lang="el-GR" sz="2300" b="1" dirty="0"/>
              <a:t>οι διδακτικές προσεγγίσεις πρέπει να ποικίλουν και να προσαρμόζονται σε σχέση με τους ατομικό προφίλ των μαθητών της κάθε τάξης.</a:t>
            </a:r>
            <a:endParaRPr lang="en-US" sz="2300" b="1" dirty="0"/>
          </a:p>
          <a:p>
            <a:pPr lvl="1">
              <a:spcBef>
                <a:spcPts val="0"/>
              </a:spcBef>
            </a:pPr>
            <a:r>
              <a:rPr lang="el-GR" sz="2300" dirty="0"/>
              <a:t>Μέσω της διαφοροποιημένης διδασκαλίας, οι μαθητές </a:t>
            </a:r>
            <a:r>
              <a:rPr lang="el-GR" sz="2300" dirty="0">
                <a:solidFill>
                  <a:srgbClr val="00B050"/>
                </a:solidFill>
              </a:rPr>
              <a:t>θα φτάσουν στον ίδιο τόπο, αλλά θα ακολουθήσουν διαφορετικές διαδρομές.</a:t>
            </a:r>
          </a:p>
          <a:p>
            <a:pPr marL="457200" lvl="1" indent="0">
              <a:spcBef>
                <a:spcPts val="0"/>
              </a:spcBef>
              <a:buNone/>
            </a:pPr>
            <a:endParaRPr lang="en-US" sz="2300" dirty="0"/>
          </a:p>
          <a:p>
            <a:pPr marL="457200" lvl="1" indent="0">
              <a:spcBef>
                <a:spcPts val="0"/>
              </a:spcBef>
              <a:buNone/>
            </a:pPr>
            <a:r>
              <a:rPr lang="el-GR" sz="2300" dirty="0"/>
              <a:t>Βασίζεται στην </a:t>
            </a:r>
            <a:r>
              <a:rPr lang="el-GR" sz="2300" dirty="0">
                <a:solidFill>
                  <a:srgbClr val="00B050"/>
                </a:solidFill>
              </a:rPr>
              <a:t>ευέλικτη ομαδοποίηση, </a:t>
            </a:r>
            <a:endParaRPr lang="en-US" sz="2300" dirty="0">
              <a:solidFill>
                <a:srgbClr val="00B050"/>
              </a:solidFill>
            </a:endParaRPr>
          </a:p>
          <a:p>
            <a:pPr lvl="1">
              <a:spcBef>
                <a:spcPts val="0"/>
              </a:spcBef>
            </a:pPr>
            <a:r>
              <a:rPr lang="el-GR" sz="2300" dirty="0"/>
              <a:t>αναγνωρίζοντας ότι όλοι οι μαθητές μπορεί να έχουν δυνατότητες σε ορισμένους τομείς και αδυναμίες σε άλλους. </a:t>
            </a:r>
          </a:p>
          <a:p>
            <a:pPr lvl="1">
              <a:spcBef>
                <a:spcPts val="0"/>
              </a:spcBef>
            </a:pPr>
            <a:r>
              <a:rPr lang="el-GR" sz="2300" dirty="0"/>
              <a:t>	Στοχεύει στην ενίσχυση της συμμετοχής του συνόλου των μαθητών στη μαθησιακή διαδικασία. </a:t>
            </a:r>
          </a:p>
          <a:p>
            <a:pPr marL="457200" lvl="1" indent="0" algn="r"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400" i="1" kern="0" dirty="0">
                <a:ea typeface="TimesNewRomanPSMT"/>
              </a:rPr>
              <a:t>Tomlinson, 2001</a:t>
            </a:r>
            <a:endParaRPr lang="el-GR" sz="2400" i="1" dirty="0"/>
          </a:p>
          <a:p>
            <a:pPr lvl="1">
              <a:spcBef>
                <a:spcPts val="0"/>
              </a:spcBef>
              <a:spcAft>
                <a:spcPts val="600"/>
              </a:spcAft>
            </a:pPr>
            <a:endParaRPr lang="el-GR" sz="2600" dirty="0"/>
          </a:p>
          <a:p>
            <a:pPr marL="457200" lvl="1" indent="0">
              <a:buNone/>
            </a:pPr>
            <a:endParaRPr lang="el-GR" sz="2600" dirty="0"/>
          </a:p>
          <a:p>
            <a:pPr marL="0" indent="0" algn="r">
              <a:buNone/>
            </a:pPr>
            <a:endParaRPr lang="el-GR" sz="2000" i="1" kern="0" dirty="0">
              <a:effectLst/>
              <a:ea typeface="TimesNewRomanPSMT"/>
            </a:endParaRPr>
          </a:p>
          <a:p>
            <a:pPr marL="0" indent="0" algn="r">
              <a:buNone/>
            </a:pPr>
            <a:endParaRPr lang="el-GR" sz="2000" i="1" kern="0" dirty="0">
              <a:ea typeface="TimesNewRomanPSMT"/>
            </a:endParaRPr>
          </a:p>
          <a:p>
            <a:pPr marL="0" indent="0" algn="r">
              <a:buNone/>
            </a:pPr>
            <a:endParaRPr lang="el-GR" sz="2000" i="1" kern="0" dirty="0">
              <a:effectLst/>
              <a:ea typeface="TimesNewRomanPSMT"/>
            </a:endParaRPr>
          </a:p>
        </p:txBody>
      </p:sp>
      <p:pic>
        <p:nvPicPr>
          <p:cNvPr id="5" name="Picture 2051" descr="Image result for classroom">
            <a:extLst>
              <a:ext uri="{FF2B5EF4-FFF2-40B4-BE49-F238E27FC236}">
                <a16:creationId xmlns:a16="http://schemas.microsoft.com/office/drawing/2014/main" id="{F5D2E7AF-7DCF-E1BD-23C5-5BAA97286D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612" y="182562"/>
            <a:ext cx="2168114" cy="121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99B0ACB3-166F-F9EE-A572-C543FDB2A5E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29400" y="3657600"/>
            <a:ext cx="1944984" cy="956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2668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Παρανοήσεις σχετικά με τη διαφοροποίηση. </a:t>
            </a:r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>
          <a:xfrm>
            <a:off x="152400" y="2057400"/>
            <a:ext cx="8839200" cy="3276600"/>
          </a:xfrm>
        </p:spPr>
        <p:txBody>
          <a:bodyPr>
            <a:normAutofit/>
          </a:bodyPr>
          <a:lstStyle/>
          <a:p>
            <a:r>
              <a:rPr lang="el-GR" dirty="0"/>
              <a:t>Η διαφοροποίηση </a:t>
            </a:r>
            <a:r>
              <a:rPr lang="el-GR" u="sng" dirty="0"/>
              <a:t>δεν πρέπει </a:t>
            </a:r>
            <a:r>
              <a:rPr lang="el-GR" dirty="0"/>
              <a:t>να θεωρείται ως </a:t>
            </a:r>
            <a:r>
              <a:rPr lang="el-GR" u="sng" dirty="0"/>
              <a:t>εξατομικευμένη</a:t>
            </a:r>
            <a:r>
              <a:rPr lang="el-GR" dirty="0"/>
              <a:t> διδασκαλία. </a:t>
            </a:r>
          </a:p>
          <a:p>
            <a:r>
              <a:rPr lang="el-GR" dirty="0"/>
              <a:t>Παρέχοντας περισσότερες εργασίες σε μερικούς μαθητές και λιγότερες σε άλλους </a:t>
            </a:r>
            <a:r>
              <a:rPr lang="el-GR" u="sng" dirty="0"/>
              <a:t>δε σημαίνει </a:t>
            </a:r>
            <a:r>
              <a:rPr lang="el-GR" dirty="0"/>
              <a:t>ότι ένας εκπαιδευτικός έχει διαφοροποιήσει πραγματικά τη διδασκαλία του. </a:t>
            </a:r>
          </a:p>
        </p:txBody>
      </p:sp>
    </p:spTree>
    <p:extLst>
      <p:ext uri="{BB962C8B-B14F-4D97-AF65-F5344CB8AC3E}">
        <p14:creationId xmlns:p14="http://schemas.microsoft.com/office/powerpoint/2010/main" val="3904006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pPr lvl="0"/>
            <a:r>
              <a:rPr lang="el-GR" dirty="0"/>
              <a:t>Πώς οι δύο έννοιες ‘συνομιλούν’ στη διδασκαλία των μαθηματικών;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752600"/>
            <a:ext cx="8534400" cy="4830762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Η </a:t>
            </a:r>
            <a:r>
              <a:rPr lang="el-GR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συμπεριληπτική </a:t>
            </a: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και η </a:t>
            </a:r>
            <a:r>
              <a:rPr lang="el-GR" sz="28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διαφοροποιημένη διδασκαλία </a:t>
            </a: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συνδέονται στενά με την πορεία που έχει διανύσει η ιδέα της </a:t>
            </a:r>
            <a:r>
              <a:rPr lang="el-GR" sz="2800" i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«εκπαίδευσης χωρίς αποκλεισμούς», </a:t>
            </a:r>
          </a:p>
          <a:p>
            <a:pPr marL="742950" lvl="2" indent="-342900">
              <a:lnSpc>
                <a:spcPct val="80000"/>
              </a:lnSpc>
            </a:pP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Το αντίθετο της συμπερίληψης είναι ο 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αποκλεισμός</a:t>
            </a:r>
          </a:p>
          <a:p>
            <a:pPr marL="742950" lvl="2" indent="-342900">
              <a:lnSpc>
                <a:spcPct val="80000"/>
              </a:lnSpc>
            </a:pP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Το αντίθετο της διαφοροποιημένης διδασκαλίας είναι η </a:t>
            </a:r>
            <a:r>
              <a:rPr lang="el-GR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μονοδιάστατη διδασκαλία </a:t>
            </a:r>
            <a:r>
              <a:rPr lang="el-GR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που απευθύνεται σε όλους τους μαθητές με τον ίδιο τρόπο.</a:t>
            </a:r>
          </a:p>
          <a:p>
            <a:r>
              <a:rPr lang="el-GR" sz="2800" kern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Και οι δύο έννοιες </a:t>
            </a:r>
            <a:r>
              <a:rPr lang="el-GR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εδράζονται στις αρχές της </a:t>
            </a:r>
            <a:r>
              <a:rPr lang="el-GR" sz="28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κοινωνικής δικαιοσύνης, </a:t>
            </a:r>
          </a:p>
          <a:p>
            <a:pPr marL="742950" lvl="2" indent="-342900">
              <a:lnSpc>
                <a:spcPct val="80000"/>
              </a:lnSpc>
            </a:pP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ενώ προτείνουν πρακτικές δημιουργίας κλίματος αμοιβαίας αποδοχής και σεβασμού ανάμεσα σε όλα τα μέλη της σχολικής κοινότητας. </a:t>
            </a:r>
          </a:p>
        </p:txBody>
      </p:sp>
    </p:spTree>
    <p:extLst>
      <p:ext uri="{BB962C8B-B14F-4D97-AF65-F5344CB8AC3E}">
        <p14:creationId xmlns:p14="http://schemas.microsoft.com/office/powerpoint/2010/main" val="37075989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EC36B18-9A80-B4AF-8099-9F71EB2656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7451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l-G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Και οι δύο έννοιες αφορούν την ενίσχυση των διδακτικών πρακτικών προς την κατεύθυνση της έμφασης </a:t>
            </a:r>
          </a:p>
          <a:p>
            <a:pPr marL="742950" lvl="2" indent="-342900">
              <a:lnSpc>
                <a:spcPct val="80000"/>
              </a:lnSpc>
            </a:pPr>
            <a:r>
              <a:rPr lang="el-G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στην εννοιολογική κατανόηση, </a:t>
            </a:r>
          </a:p>
          <a:p>
            <a:pPr marL="742950" lvl="2" indent="-342900">
              <a:lnSpc>
                <a:spcPct val="80000"/>
              </a:lnSpc>
            </a:pPr>
            <a:r>
              <a:rPr lang="el-G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στην υποστήριξη της ανάπτυξης του μαθηματικού συλλογισμού</a:t>
            </a:r>
          </a:p>
          <a:p>
            <a:pPr marL="400050" lvl="2" indent="0">
              <a:lnSpc>
                <a:spcPct val="80000"/>
              </a:lnSpc>
              <a:buNone/>
            </a:pPr>
            <a:r>
              <a:rPr lang="el-G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της αξιοποίησης της διαφορετικότητας των μαθητών, </a:t>
            </a:r>
          </a:p>
          <a:p>
            <a:pPr marL="400050" lvl="2" indent="0">
              <a:lnSpc>
                <a:spcPct val="80000"/>
              </a:lnSpc>
              <a:buNone/>
            </a:pPr>
            <a:r>
              <a:rPr lang="el-GR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και της υπέρβασης εμποδίων τα οποία οδηγούν στη δημιουργία ανισοτήτων και αποκλεισμών</a:t>
            </a:r>
            <a:r>
              <a:rPr lang="el-G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6E2A58-F32C-38BF-1422-9C61E6B27D87}"/>
              </a:ext>
            </a:extLst>
          </p:cNvPr>
          <p:cNvSpPr txBox="1"/>
          <p:nvPr/>
        </p:nvSpPr>
        <p:spPr>
          <a:xfrm>
            <a:off x="6324600" y="6053855"/>
            <a:ext cx="2590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ptos" panose="020B0004020202020204" pitchFamily="34" charset="0"/>
              </a:rPr>
              <a:t>Figueiras et al., 2016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634717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</a:t>
            </a:r>
            <a:r>
              <a:rPr lang="el-GR" dirty="0"/>
              <a:t> κύκλος της διαφοροποιημένης διδασκαλίας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F4814ACB-2D26-0B67-2469-1677E8FE80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240" r="3905"/>
          <a:stretch/>
        </p:blipFill>
        <p:spPr>
          <a:xfrm>
            <a:off x="457200" y="1600201"/>
            <a:ext cx="8382000" cy="4983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1293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>
                <a:solidFill>
                  <a:srgbClr val="FF0000"/>
                </a:solidFill>
              </a:rPr>
              <a:t>Συζήτηση στην τάξη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21395" y="1600200"/>
            <a:ext cx="8610600" cy="4800599"/>
          </a:xfrm>
        </p:spPr>
        <p:txBody>
          <a:bodyPr/>
          <a:lstStyle/>
          <a:p>
            <a:r>
              <a:rPr lang="el-GR" dirty="0"/>
              <a:t>Εντοπίστε 3 τρόπους που προτείνονται ως πρακτικές διαφοροποιημένης διδασκαλίας στο βίντεο</a:t>
            </a:r>
          </a:p>
          <a:p>
            <a:r>
              <a:rPr lang="en-US" dirty="0">
                <a:hlinkClick r:id="rId2"/>
              </a:rPr>
              <a:t>https://www.youtube.com/watch?v=8BVvImZcnkw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186943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E554B-9964-44F5-9F21-0FE9DCC04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30362"/>
          </a:xfrm>
        </p:spPr>
        <p:txBody>
          <a:bodyPr>
            <a:normAutofit/>
          </a:bodyPr>
          <a:lstStyle/>
          <a:p>
            <a:r>
              <a:rPr lang="el-GR" sz="3200" dirty="0"/>
              <a:t>Διδακτικές πρακτικές που υποστηρίζουν ταυτόχρονα τη μαθηματική πρόκληση &amp; τη διαφοροποίηση  (1)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0BFE2-0FD0-4E99-9094-4BC2AF86B2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00" y="2057400"/>
            <a:ext cx="8763000" cy="4648200"/>
          </a:xfrm>
        </p:spPr>
        <p:txBody>
          <a:bodyPr>
            <a:normAutofit fontScale="70000" lnSpcReduction="20000"/>
          </a:bodyPr>
          <a:lstStyle/>
          <a:p>
            <a:r>
              <a:rPr lang="el-GR" dirty="0"/>
              <a:t>(α) </a:t>
            </a:r>
            <a:r>
              <a:rPr lang="el-GR" b="1" dirty="0"/>
              <a:t>Σχεδιασμός προβλημάτων με πολλαπλές λύσεις και διαφορετικούς τρόπους με τους οποίους μπορεί ο μαθητής να εμπλακεί.</a:t>
            </a:r>
          </a:p>
          <a:p>
            <a:pPr lvl="1"/>
            <a:r>
              <a:rPr lang="el-GR" dirty="0"/>
              <a:t>Σχεδιασμός μαθηματικού έργου που να είναι σύμφωνα με τις δυνατότητες των μαθητών αλλά που να εμπεριέχει μαθηματική πρόκληση.</a:t>
            </a:r>
          </a:p>
          <a:p>
            <a:endParaRPr lang="el-GR" b="1" dirty="0"/>
          </a:p>
          <a:p>
            <a:r>
              <a:rPr lang="el-GR" b="1" dirty="0"/>
              <a:t>(β) Χρησιμοποίηση διαφορετικών ειδών διδακτικά εργαλεία </a:t>
            </a:r>
            <a:r>
              <a:rPr lang="el-GR" dirty="0"/>
              <a:t>(π.χ. ψηφιακά, γραφικές αναπαραστάσεις, </a:t>
            </a:r>
            <a:r>
              <a:rPr lang="el-GR" dirty="0" err="1"/>
              <a:t>χειραπτικό</a:t>
            </a:r>
            <a:r>
              <a:rPr lang="el-GR" dirty="0"/>
              <a:t> υλικό) για την υποστήριξη πολλών επιλογών</a:t>
            </a:r>
            <a:r>
              <a:rPr lang="el-GR" dirty="0">
                <a:solidFill>
                  <a:srgbClr val="0070C0"/>
                </a:solidFill>
              </a:rPr>
              <a:t> </a:t>
            </a:r>
            <a:r>
              <a:rPr lang="el-GR" dirty="0"/>
              <a:t>κατανόησης μαθηματικών ιδεών και εννοιών.</a:t>
            </a:r>
          </a:p>
          <a:p>
            <a:endParaRPr lang="el-GR" dirty="0"/>
          </a:p>
          <a:p>
            <a:r>
              <a:rPr lang="el-GR" dirty="0"/>
              <a:t>(γ) </a:t>
            </a:r>
            <a:r>
              <a:rPr lang="el-GR" b="1" dirty="0"/>
              <a:t>Δημιουργία ενός μαθησιακού κλίματος χωρίς αποκλεισμούς</a:t>
            </a:r>
            <a:r>
              <a:rPr lang="el-GR" dirty="0"/>
              <a:t>, με την ενθάρρυνση των μαθητών να μοιράζονται τις σκέψεις τους και στις συζητήσεις σε ολόκληρη την τάξη και την αποφυγή </a:t>
            </a:r>
            <a:r>
              <a:rPr lang="el-GR" dirty="0" err="1"/>
              <a:t>αξιολογητικών</a:t>
            </a:r>
            <a:r>
              <a:rPr lang="el-GR" dirty="0"/>
              <a:t> σχόλιων.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09810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9AAFED-ACA7-4954-916B-9E9B8E8CD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457200"/>
            <a:ext cx="8991600" cy="1447800"/>
          </a:xfrm>
        </p:spPr>
        <p:txBody>
          <a:bodyPr>
            <a:normAutofit fontScale="90000"/>
          </a:bodyPr>
          <a:lstStyle/>
          <a:p>
            <a:r>
              <a:rPr lang="el-GR" dirty="0"/>
              <a:t>Διδακτικές πρακτικές που υποστηρίζουν μαθηματική πρόκληση &amp; διαφοροποίηση (2)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ECE0CF-5672-4172-A514-AC848704E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2438400"/>
            <a:ext cx="8686800" cy="3810000"/>
          </a:xfrm>
        </p:spPr>
        <p:txBody>
          <a:bodyPr>
            <a:normAutofit fontScale="70000" lnSpcReduction="20000"/>
          </a:bodyPr>
          <a:lstStyle/>
          <a:p>
            <a:r>
              <a:rPr lang="el-GR" b="1" dirty="0"/>
              <a:t>Πρόσκληση συζήτησης στην τάξη με βάση τις ιδέες όλων των μαθητών </a:t>
            </a:r>
            <a:r>
              <a:rPr lang="el-GR" i="1" dirty="0"/>
              <a:t>(π.χ. σύγκριση διαφορετικών προσεγγίσεων / λύσεων /αναπαραστάσεων)  </a:t>
            </a:r>
            <a:r>
              <a:rPr lang="el-GR" dirty="0"/>
              <a:t>και κλήση των μαθητών να συνδέσουν τις διαφορετικές λύσεις. </a:t>
            </a:r>
          </a:p>
          <a:p>
            <a:r>
              <a:rPr lang="el-GR" b="1" dirty="0"/>
              <a:t>Δημιουργία μιας κοινότητας παραγωγικής μάθησης </a:t>
            </a:r>
          </a:p>
          <a:p>
            <a:pPr lvl="1"/>
            <a:r>
              <a:rPr lang="el-GR" dirty="0"/>
              <a:t>προσκαλώντας διαφορετικούς μαθητές να συμβάλουν στη συζήτηση. </a:t>
            </a:r>
            <a:endParaRPr lang="en-US" dirty="0"/>
          </a:p>
          <a:p>
            <a:pPr lvl="1"/>
            <a:r>
              <a:rPr lang="el-GR" dirty="0"/>
              <a:t>ζητώντας από τους μαθητές να διατυπώσουν με δικά τους λόγια ή και να σχολιάσουν τον συλλογισμό του συμμαθητή τους.</a:t>
            </a:r>
          </a:p>
          <a:p>
            <a:pPr lvl="1"/>
            <a:r>
              <a:rPr lang="el-GR" dirty="0"/>
              <a:t>δημιουργώντας ένα ασφαλές περιβάλλον στην τάξη </a:t>
            </a:r>
            <a:r>
              <a:rPr lang="el-GR" i="1" dirty="0"/>
              <a:t>(όταν ένας μαθητής δυσκολεύεται ζητά από άλλους μαθητές να τον βοηθήσουν)</a:t>
            </a:r>
          </a:p>
          <a:p>
            <a:pPr lvl="1"/>
            <a:r>
              <a:rPr lang="el-GR" dirty="0"/>
              <a:t>ενθάρρυνση των σιωπηλών μαθητών να συμμετάσχουν στη συζήτηση</a:t>
            </a:r>
          </a:p>
          <a:p>
            <a:pPr lvl="1"/>
            <a:r>
              <a:rPr lang="el-GR" dirty="0"/>
              <a:t>Ενθάρρυνση των μαθητών να εκφράσουν τις απορίες τους.</a:t>
            </a:r>
          </a:p>
        </p:txBody>
      </p:sp>
    </p:spTree>
    <p:extLst>
      <p:ext uri="{BB962C8B-B14F-4D97-AF65-F5344CB8AC3E}">
        <p14:creationId xmlns:p14="http://schemas.microsoft.com/office/powerpoint/2010/main" val="2894269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5075</TotalTime>
  <Words>1157</Words>
  <Application>Microsoft Office PowerPoint</Application>
  <PresentationFormat>Προβολή στην οθόνη (4:3)</PresentationFormat>
  <Paragraphs>94</Paragraphs>
  <Slides>16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7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16</vt:i4>
      </vt:variant>
    </vt:vector>
  </HeadingPairs>
  <TitlesOfParts>
    <vt:vector size="24" baseType="lpstr">
      <vt:lpstr>Aptos</vt:lpstr>
      <vt:lpstr>Aptos,Bold</vt:lpstr>
      <vt:lpstr>Arial</vt:lpstr>
      <vt:lpstr>Calibri</vt:lpstr>
      <vt:lpstr>Times New Roman</vt:lpstr>
      <vt:lpstr>TimesNewRomanPSMT</vt:lpstr>
      <vt:lpstr>Wingdings</vt:lpstr>
      <vt:lpstr>Office Theme</vt:lpstr>
      <vt:lpstr> Η κοινωνική στροφή στη Μαθηματική εκπαίδευση  </vt:lpstr>
      <vt:lpstr>Η κοινωνική στροφή στη Μαθηματική εκπαίδευση</vt:lpstr>
      <vt:lpstr>Ισότητα &amp; κοινωνική δικαιοσύνη</vt:lpstr>
      <vt:lpstr>Παρουσίαση του PowerPoint</vt:lpstr>
      <vt:lpstr>Μέθοδοι και πρακτικές διδασκαλίας που προάγουν την ισότητα και κοινωνική δικαιοσύνη</vt:lpstr>
      <vt:lpstr>Τι είναι συμπερίληψη;</vt:lpstr>
      <vt:lpstr>Συμπερίληψη είναι… </vt:lpstr>
      <vt:lpstr>Γιατί χρειαζόμαστε τη διαφοροποιημένη διδασκαλία;  </vt:lpstr>
      <vt:lpstr>Τι είναι η διαφοροποιημένη διδασκαλία; </vt:lpstr>
      <vt:lpstr>Παρανοήσεις σχετικά με τη διαφοροποίηση. </vt:lpstr>
      <vt:lpstr>Πώς οι δύο έννοιες ‘συνομιλούν’ στη διδασκαλία των μαθηματικών;</vt:lpstr>
      <vt:lpstr>Παρουσίαση του PowerPoint</vt:lpstr>
      <vt:lpstr>O κύκλος της διαφοροποιημένης διδασκαλίας</vt:lpstr>
      <vt:lpstr>Συζήτηση στην τάξη</vt:lpstr>
      <vt:lpstr>Διδακτικές πρακτικές που υποστηρίζουν ταυτόχρονα τη μαθηματική πρόκληση &amp; τη διαφοροποίηση  (1)</vt:lpstr>
      <vt:lpstr>Διδακτικές πρακτικές που υποστηρίζουν μαθηματική πρόκληση &amp; διαφοροποίηση (2)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IO 6: Pedagogical approaches to mathematics and science teaching in multicultural classrooms</dc:title>
  <dc:creator>Despoina</dc:creator>
  <cp:lastModifiedBy>Chrissavgi Triantafillou</cp:lastModifiedBy>
  <cp:revision>635</cp:revision>
  <dcterms:created xsi:type="dcterms:W3CDTF">2016-12-02T10:45:38Z</dcterms:created>
  <dcterms:modified xsi:type="dcterms:W3CDTF">2026-04-22T20:12:54Z</dcterms:modified>
</cp:coreProperties>
</file>