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7"/>
  </p:notesMasterIdLst>
  <p:sldIdLst>
    <p:sldId id="256" r:id="rId2"/>
    <p:sldId id="289" r:id="rId3"/>
    <p:sldId id="295" r:id="rId4"/>
    <p:sldId id="298" r:id="rId5"/>
    <p:sldId id="296" r:id="rId6"/>
    <p:sldId id="280" r:id="rId7"/>
    <p:sldId id="297" r:id="rId8"/>
    <p:sldId id="299" r:id="rId9"/>
    <p:sldId id="300" r:id="rId10"/>
    <p:sldId id="291" r:id="rId11"/>
    <p:sldId id="281" r:id="rId12"/>
    <p:sldId id="275" r:id="rId13"/>
    <p:sldId id="283" r:id="rId14"/>
    <p:sldId id="269" r:id="rId15"/>
    <p:sldId id="265" r:id="rId16"/>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368" autoAdjust="0"/>
    <p:restoredTop sz="94662" autoAdjust="0"/>
  </p:normalViewPr>
  <p:slideViewPr>
    <p:cSldViewPr>
      <p:cViewPr varScale="1">
        <p:scale>
          <a:sx n="105" d="100"/>
          <a:sy n="105" d="100"/>
        </p:scale>
        <p:origin x="1812"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dirty="0"/>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C0A4C47-461D-4B41-937D-5A774E6917C1}" type="datetimeFigureOut">
              <a:rPr lang="el-GR" smtClean="0"/>
              <a:pPr/>
              <a:t>30/10/2023</a:t>
            </a:fld>
            <a:endParaRPr lang="el-GR" dirty="0"/>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dirty="0"/>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dirty="0"/>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0ACF088-44F1-4E5B-9139-2F3FD55DE0B3}" type="slidenum">
              <a:rPr lang="el-GR" smtClean="0"/>
              <a:pPr/>
              <a:t>‹#›</a:t>
            </a:fld>
            <a:endParaRPr lang="el-GR" dirty="0"/>
          </a:p>
        </p:txBody>
      </p:sp>
    </p:spTree>
    <p:extLst>
      <p:ext uri="{BB962C8B-B14F-4D97-AF65-F5344CB8AC3E}">
        <p14:creationId xmlns:p14="http://schemas.microsoft.com/office/powerpoint/2010/main" val="7486436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10ACF088-44F1-4E5B-9139-2F3FD55DE0B3}" type="slidenum">
              <a:rPr lang="el-GR" smtClean="0"/>
              <a:pPr/>
              <a:t>1</a:t>
            </a:fld>
            <a:endParaRPr lang="el-GR" dirty="0"/>
          </a:p>
        </p:txBody>
      </p:sp>
    </p:spTree>
    <p:extLst>
      <p:ext uri="{BB962C8B-B14F-4D97-AF65-F5344CB8AC3E}">
        <p14:creationId xmlns:p14="http://schemas.microsoft.com/office/powerpoint/2010/main" val="19871065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n-US" dirty="0"/>
              <a:t>Posing</a:t>
            </a:r>
            <a:r>
              <a:rPr lang="en-US" baseline="0" dirty="0"/>
              <a:t> problems through   investigations dynamic geometry environment </a:t>
            </a:r>
            <a:endParaRPr lang="el-GR" dirty="0"/>
          </a:p>
        </p:txBody>
      </p:sp>
      <p:sp>
        <p:nvSpPr>
          <p:cNvPr id="4" name="Θέση αριθμού διαφάνειας 3"/>
          <p:cNvSpPr>
            <a:spLocks noGrp="1"/>
          </p:cNvSpPr>
          <p:nvPr>
            <p:ph type="sldNum" sz="quarter" idx="10"/>
          </p:nvPr>
        </p:nvSpPr>
        <p:spPr/>
        <p:txBody>
          <a:bodyPr/>
          <a:lstStyle/>
          <a:p>
            <a:fld id="{10ACF088-44F1-4E5B-9139-2F3FD55DE0B3}" type="slidenum">
              <a:rPr lang="el-GR" smtClean="0"/>
              <a:pPr/>
              <a:t>4</a:t>
            </a:fld>
            <a:endParaRPr lang="el-GR" dirty="0"/>
          </a:p>
        </p:txBody>
      </p:sp>
    </p:spTree>
    <p:extLst>
      <p:ext uri="{BB962C8B-B14F-4D97-AF65-F5344CB8AC3E}">
        <p14:creationId xmlns:p14="http://schemas.microsoft.com/office/powerpoint/2010/main" val="14105006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a:t>  ευχέρεια   ευελιξία  πρωτοτυπία     δημιουργικότητα  = ευελιξία </a:t>
            </a:r>
            <a:r>
              <a:rPr lang="el-GR" dirty="0" err="1"/>
              <a:t>επι</a:t>
            </a:r>
            <a:r>
              <a:rPr lang="el-GR" dirty="0"/>
              <a:t> πρωτοτυπία  Ορθότητα</a:t>
            </a:r>
            <a:r>
              <a:rPr lang="el-GR" baseline="0" dirty="0"/>
              <a:t> πολυπλοκότητα  βοηθητικές κατασκευές  </a:t>
            </a:r>
            <a:endParaRPr lang="el-GR" dirty="0"/>
          </a:p>
        </p:txBody>
      </p:sp>
      <p:sp>
        <p:nvSpPr>
          <p:cNvPr id="4" name="Θέση αριθμού διαφάνειας 3"/>
          <p:cNvSpPr>
            <a:spLocks noGrp="1"/>
          </p:cNvSpPr>
          <p:nvPr>
            <p:ph type="sldNum" sz="quarter" idx="10"/>
          </p:nvPr>
        </p:nvSpPr>
        <p:spPr/>
        <p:txBody>
          <a:bodyPr/>
          <a:lstStyle/>
          <a:p>
            <a:fld id="{10ACF088-44F1-4E5B-9139-2F3FD55DE0B3}" type="slidenum">
              <a:rPr lang="el-GR" smtClean="0"/>
              <a:pPr/>
              <a:t>5</a:t>
            </a:fld>
            <a:endParaRPr lang="el-GR" dirty="0"/>
          </a:p>
        </p:txBody>
      </p:sp>
    </p:spTree>
    <p:extLst>
      <p:ext uri="{BB962C8B-B14F-4D97-AF65-F5344CB8AC3E}">
        <p14:creationId xmlns:p14="http://schemas.microsoft.com/office/powerpoint/2010/main" val="21494357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10ACF088-44F1-4E5B-9139-2F3FD55DE0B3}" type="slidenum">
              <a:rPr lang="el-GR" smtClean="0"/>
              <a:pPr/>
              <a:t>15</a:t>
            </a:fld>
            <a:endParaRPr lang="el-GR" dirty="0"/>
          </a:p>
        </p:txBody>
      </p:sp>
    </p:spTree>
    <p:extLst>
      <p:ext uri="{BB962C8B-B14F-4D97-AF65-F5344CB8AC3E}">
        <p14:creationId xmlns:p14="http://schemas.microsoft.com/office/powerpoint/2010/main" val="40568530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bg>
      <p:bgRef idx="1002">
        <a:schemeClr val="bg2"/>
      </p:bgRef>
    </p:bg>
    <p:spTree>
      <p:nvGrpSpPr>
        <p:cNvPr id="1" name=""/>
        <p:cNvGrpSpPr/>
        <p:nvPr/>
      </p:nvGrpSpPr>
      <p:grpSpPr>
        <a:xfrm>
          <a:off x="0" y="0"/>
          <a:ext cx="0" cy="0"/>
          <a:chOff x="0" y="0"/>
          <a:chExt cx="0" cy="0"/>
        </a:xfrm>
      </p:grpSpPr>
      <p:sp>
        <p:nvSpPr>
          <p:cNvPr id="9" name="8 - Τίτλος"/>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a:t>Kλικ για επεξεργασία του τίτλου</a:t>
            </a:r>
            <a:endParaRPr kumimoji="0" lang="en-US"/>
          </a:p>
        </p:txBody>
      </p:sp>
      <p:sp>
        <p:nvSpPr>
          <p:cNvPr id="17" name="16 - Υπότιτλος"/>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a:t>Κάντε κλικ για να επεξεργαστείτε τον υπότιτλο του υποδείγματος</a:t>
            </a:r>
            <a:endParaRPr kumimoji="0" lang="en-US"/>
          </a:p>
        </p:txBody>
      </p:sp>
      <p:sp>
        <p:nvSpPr>
          <p:cNvPr id="30" name="29 - Θέση ημερομηνίας"/>
          <p:cNvSpPr>
            <a:spLocks noGrp="1"/>
          </p:cNvSpPr>
          <p:nvPr>
            <p:ph type="dt" sz="half" idx="10"/>
          </p:nvPr>
        </p:nvSpPr>
        <p:spPr/>
        <p:txBody>
          <a:bodyPr/>
          <a:lstStyle/>
          <a:p>
            <a:fld id="{4F53BEDF-E6C5-4690-8B88-78FE8BEBA274}" type="datetimeFigureOut">
              <a:rPr lang="el-GR" smtClean="0"/>
              <a:pPr/>
              <a:t>30/10/2023</a:t>
            </a:fld>
            <a:endParaRPr lang="el-GR" dirty="0"/>
          </a:p>
        </p:txBody>
      </p:sp>
      <p:sp>
        <p:nvSpPr>
          <p:cNvPr id="19" name="18 - Θέση υποσέλιδου"/>
          <p:cNvSpPr>
            <a:spLocks noGrp="1"/>
          </p:cNvSpPr>
          <p:nvPr>
            <p:ph type="ftr" sz="quarter" idx="11"/>
          </p:nvPr>
        </p:nvSpPr>
        <p:spPr/>
        <p:txBody>
          <a:bodyPr/>
          <a:lstStyle/>
          <a:p>
            <a:endParaRPr lang="el-GR" dirty="0"/>
          </a:p>
        </p:txBody>
      </p:sp>
      <p:sp>
        <p:nvSpPr>
          <p:cNvPr id="27" name="26 - Θέση αριθμού διαφάνειας"/>
          <p:cNvSpPr>
            <a:spLocks noGrp="1"/>
          </p:cNvSpPr>
          <p:nvPr>
            <p:ph type="sldNum" sz="quarter" idx="12"/>
          </p:nvPr>
        </p:nvSpPr>
        <p:spPr/>
        <p:txBody>
          <a:bodyPr/>
          <a:lstStyle/>
          <a:p>
            <a:fld id="{60148CC9-C7AB-4FF1-9FA4-911A5CB5A296}" type="slidenum">
              <a:rPr lang="el-GR" smtClean="0"/>
              <a:pPr/>
              <a:t>‹#›</a:t>
            </a:fld>
            <a:endParaRPr lang="el-GR"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fld id="{4F53BEDF-E6C5-4690-8B88-78FE8BEBA274}" type="datetimeFigureOut">
              <a:rPr lang="el-GR" smtClean="0"/>
              <a:pPr/>
              <a:t>30/10/2023</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60148CC9-C7AB-4FF1-9FA4-911A5CB5A296}" type="slidenum">
              <a:rPr lang="el-GR" smtClean="0"/>
              <a:pPr/>
              <a:t>‹#›</a:t>
            </a:fld>
            <a:endParaRPr lang="el-G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914401"/>
            <a:ext cx="2057400" cy="5211763"/>
          </a:xfrm>
        </p:spPr>
        <p:txBody>
          <a:bodyPr vert="eaVert"/>
          <a:lstStyle/>
          <a:p>
            <a:r>
              <a:rPr kumimoji="0" lang="el-GR"/>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914401"/>
            <a:ext cx="6019800" cy="5211763"/>
          </a:xfrm>
        </p:spPr>
        <p:txBody>
          <a:bodyPr vert="eaVer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fld id="{4F53BEDF-E6C5-4690-8B88-78FE8BEBA274}" type="datetimeFigureOut">
              <a:rPr lang="el-GR" smtClean="0"/>
              <a:pPr/>
              <a:t>30/10/2023</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60148CC9-C7AB-4FF1-9FA4-911A5CB5A296}" type="slidenum">
              <a:rPr lang="el-GR" smtClean="0"/>
              <a:pPr/>
              <a:t>‹#›</a:t>
            </a:fld>
            <a:endParaRPr lang="el-G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3" name="2 - Θέση περιεχομένου"/>
          <p:cNvSpPr>
            <a:spLocks noGrp="1"/>
          </p:cNvSpPr>
          <p:nvPr>
            <p:ph idx="1"/>
          </p:nvPr>
        </p:nvSpPr>
        <p:spPr/>
        <p:txBody>
          <a:body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fld id="{4F53BEDF-E6C5-4690-8B88-78FE8BEBA274}" type="datetimeFigureOut">
              <a:rPr lang="el-GR" smtClean="0"/>
              <a:pPr/>
              <a:t>30/10/2023</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60148CC9-C7AB-4FF1-9FA4-911A5CB5A296}" type="slidenum">
              <a:rPr lang="el-GR" smtClean="0"/>
              <a:pPr/>
              <a:t>‹#›</a:t>
            </a:fld>
            <a:endParaRPr lang="el-G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2">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a:t>Kλικ για επεξεργασία του τίτλου</a:t>
            </a:r>
            <a:endParaRPr kumimoji="0" lang="en-US"/>
          </a:p>
        </p:txBody>
      </p:sp>
      <p:sp>
        <p:nvSpPr>
          <p:cNvPr id="3" name="2 - Θέση κειμένου"/>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4F53BEDF-E6C5-4690-8B88-78FE8BEBA274}" type="datetimeFigureOut">
              <a:rPr lang="el-GR" smtClean="0"/>
              <a:pPr/>
              <a:t>30/10/2023</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60148CC9-C7AB-4FF1-9FA4-911A5CB5A296}" type="slidenum">
              <a:rPr lang="el-GR" smtClean="0"/>
              <a:pPr/>
              <a:t>‹#›</a:t>
            </a:fld>
            <a:endParaRPr lang="el-GR"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704088"/>
            <a:ext cx="8229600" cy="1143000"/>
          </a:xfrm>
        </p:spPr>
        <p:txBody>
          <a:bodyPr/>
          <a:lstStyle/>
          <a:p>
            <a:r>
              <a:rPr kumimoji="0" lang="el-GR"/>
              <a:t>Kλικ για επεξεργασία του τίτλου</a:t>
            </a:r>
            <a:endParaRPr kumimoji="0" lang="en-US"/>
          </a:p>
        </p:txBody>
      </p:sp>
      <p:sp>
        <p:nvSpPr>
          <p:cNvPr id="3" name="2 - Θέση περιεχομένου"/>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περιεχομένου"/>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4 - Θέση ημερομηνίας"/>
          <p:cNvSpPr>
            <a:spLocks noGrp="1"/>
          </p:cNvSpPr>
          <p:nvPr>
            <p:ph type="dt" sz="half" idx="10"/>
          </p:nvPr>
        </p:nvSpPr>
        <p:spPr/>
        <p:txBody>
          <a:bodyPr/>
          <a:lstStyle/>
          <a:p>
            <a:fld id="{4F53BEDF-E6C5-4690-8B88-78FE8BEBA274}" type="datetimeFigureOut">
              <a:rPr lang="el-GR" smtClean="0"/>
              <a:pPr/>
              <a:t>30/10/2023</a:t>
            </a:fld>
            <a:endParaRPr lang="el-GR" dirty="0"/>
          </a:p>
        </p:txBody>
      </p:sp>
      <p:sp>
        <p:nvSpPr>
          <p:cNvPr id="6" name="5 - Θέση υποσέλιδου"/>
          <p:cNvSpPr>
            <a:spLocks noGrp="1"/>
          </p:cNvSpPr>
          <p:nvPr>
            <p:ph type="ftr" sz="quarter" idx="11"/>
          </p:nvPr>
        </p:nvSpPr>
        <p:spPr/>
        <p:txBody>
          <a:bodyPr/>
          <a:lstStyle/>
          <a:p>
            <a:endParaRPr lang="el-GR" dirty="0"/>
          </a:p>
        </p:txBody>
      </p:sp>
      <p:sp>
        <p:nvSpPr>
          <p:cNvPr id="7" name="6 - Θέση αριθμού διαφάνειας"/>
          <p:cNvSpPr>
            <a:spLocks noGrp="1"/>
          </p:cNvSpPr>
          <p:nvPr>
            <p:ph type="sldNum" sz="quarter" idx="12"/>
          </p:nvPr>
        </p:nvSpPr>
        <p:spPr/>
        <p:txBody>
          <a:bodyPr/>
          <a:lstStyle/>
          <a:p>
            <a:fld id="{60148CC9-C7AB-4FF1-9FA4-911A5CB5A296}" type="slidenum">
              <a:rPr lang="el-GR" smtClean="0"/>
              <a:pPr/>
              <a:t>‹#›</a:t>
            </a:fld>
            <a:endParaRPr lang="el-G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704088"/>
            <a:ext cx="8229600" cy="1143000"/>
          </a:xfrm>
        </p:spPr>
        <p:txBody>
          <a:bodyPr tIns="45720" anchor="b"/>
          <a:lstStyle>
            <a:lvl1pPr>
              <a:defRPr/>
            </a:lvl1pPr>
          </a:lstStyle>
          <a:p>
            <a:r>
              <a:rPr kumimoji="0" lang="el-GR"/>
              <a:t>Kλικ για επεξεργασία του τίτλου</a:t>
            </a:r>
            <a:endParaRPr kumimoji="0" lang="en-US"/>
          </a:p>
        </p:txBody>
      </p:sp>
      <p:sp>
        <p:nvSpPr>
          <p:cNvPr id="3" name="2 - Θέση κειμένου"/>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a:t>Kλικ για επεξεργασία των στυλ του υποδείγματος</a:t>
            </a:r>
          </a:p>
        </p:txBody>
      </p:sp>
      <p:sp>
        <p:nvSpPr>
          <p:cNvPr id="4" name="3 - Θέση κειμένου"/>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a:t>Kλικ για επεξεργασία των στυλ του υποδείγματος</a:t>
            </a:r>
          </a:p>
        </p:txBody>
      </p:sp>
      <p:sp>
        <p:nvSpPr>
          <p:cNvPr id="5" name="4 - Θέση περιεχομένου"/>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6" name="5 - Θέση περιεχομένου"/>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7" name="6 - Θέση ημερομηνίας"/>
          <p:cNvSpPr>
            <a:spLocks noGrp="1"/>
          </p:cNvSpPr>
          <p:nvPr>
            <p:ph type="dt" sz="half" idx="10"/>
          </p:nvPr>
        </p:nvSpPr>
        <p:spPr/>
        <p:txBody>
          <a:bodyPr/>
          <a:lstStyle/>
          <a:p>
            <a:fld id="{4F53BEDF-E6C5-4690-8B88-78FE8BEBA274}" type="datetimeFigureOut">
              <a:rPr lang="el-GR" smtClean="0"/>
              <a:pPr/>
              <a:t>30/10/2023</a:t>
            </a:fld>
            <a:endParaRPr lang="el-GR" dirty="0"/>
          </a:p>
        </p:txBody>
      </p:sp>
      <p:sp>
        <p:nvSpPr>
          <p:cNvPr id="8" name="7 - Θέση υποσέλιδου"/>
          <p:cNvSpPr>
            <a:spLocks noGrp="1"/>
          </p:cNvSpPr>
          <p:nvPr>
            <p:ph type="ftr" sz="quarter" idx="11"/>
          </p:nvPr>
        </p:nvSpPr>
        <p:spPr/>
        <p:txBody>
          <a:bodyPr/>
          <a:lstStyle/>
          <a:p>
            <a:endParaRPr lang="el-GR" dirty="0"/>
          </a:p>
        </p:txBody>
      </p:sp>
      <p:sp>
        <p:nvSpPr>
          <p:cNvPr id="9" name="8 - Θέση αριθμού διαφάνειας"/>
          <p:cNvSpPr>
            <a:spLocks noGrp="1"/>
          </p:cNvSpPr>
          <p:nvPr>
            <p:ph type="sldNum" sz="quarter" idx="12"/>
          </p:nvPr>
        </p:nvSpPr>
        <p:spPr/>
        <p:txBody>
          <a:bodyPr/>
          <a:lstStyle/>
          <a:p>
            <a:fld id="{60148CC9-C7AB-4FF1-9FA4-911A5CB5A296}" type="slidenum">
              <a:rPr lang="el-GR" smtClean="0"/>
              <a:pPr/>
              <a:t>‹#›</a:t>
            </a:fld>
            <a:endParaRPr lang="el-G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l-GR"/>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4F53BEDF-E6C5-4690-8B88-78FE8BEBA274}" type="datetimeFigureOut">
              <a:rPr lang="el-GR" smtClean="0"/>
              <a:pPr/>
              <a:t>30/10/2023</a:t>
            </a:fld>
            <a:endParaRPr lang="el-GR" dirty="0"/>
          </a:p>
        </p:txBody>
      </p:sp>
      <p:sp>
        <p:nvSpPr>
          <p:cNvPr id="4" name="3 - Θέση υποσέλιδου"/>
          <p:cNvSpPr>
            <a:spLocks noGrp="1"/>
          </p:cNvSpPr>
          <p:nvPr>
            <p:ph type="ftr" sz="quarter" idx="11"/>
          </p:nvPr>
        </p:nvSpPr>
        <p:spPr/>
        <p:txBody>
          <a:bodyPr/>
          <a:lstStyle/>
          <a:p>
            <a:endParaRPr lang="el-GR" dirty="0"/>
          </a:p>
        </p:txBody>
      </p:sp>
      <p:sp>
        <p:nvSpPr>
          <p:cNvPr id="5" name="4 - Θέση αριθμού διαφάνειας"/>
          <p:cNvSpPr>
            <a:spLocks noGrp="1"/>
          </p:cNvSpPr>
          <p:nvPr>
            <p:ph type="sldNum" sz="quarter" idx="12"/>
          </p:nvPr>
        </p:nvSpPr>
        <p:spPr/>
        <p:txBody>
          <a:bodyPr/>
          <a:lstStyle/>
          <a:p>
            <a:fld id="{60148CC9-C7AB-4FF1-9FA4-911A5CB5A296}" type="slidenum">
              <a:rPr lang="el-GR" smtClean="0"/>
              <a:pPr/>
              <a:t>‹#›</a:t>
            </a:fld>
            <a:endParaRPr lang="el-G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4F53BEDF-E6C5-4690-8B88-78FE8BEBA274}" type="datetimeFigureOut">
              <a:rPr lang="el-GR" smtClean="0"/>
              <a:pPr/>
              <a:t>30/10/2023</a:t>
            </a:fld>
            <a:endParaRPr lang="el-GR" dirty="0"/>
          </a:p>
        </p:txBody>
      </p:sp>
      <p:sp>
        <p:nvSpPr>
          <p:cNvPr id="3" name="2 - Θέση υποσέλιδου"/>
          <p:cNvSpPr>
            <a:spLocks noGrp="1"/>
          </p:cNvSpPr>
          <p:nvPr>
            <p:ph type="ftr" sz="quarter" idx="11"/>
          </p:nvPr>
        </p:nvSpPr>
        <p:spPr/>
        <p:txBody>
          <a:bodyPr/>
          <a:lstStyle/>
          <a:p>
            <a:endParaRPr lang="el-GR" dirty="0"/>
          </a:p>
        </p:txBody>
      </p:sp>
      <p:sp>
        <p:nvSpPr>
          <p:cNvPr id="4" name="3 - Θέση αριθμού διαφάνειας"/>
          <p:cNvSpPr>
            <a:spLocks noGrp="1"/>
          </p:cNvSpPr>
          <p:nvPr>
            <p:ph type="sldNum" sz="quarter" idx="12"/>
          </p:nvPr>
        </p:nvSpPr>
        <p:spPr/>
        <p:txBody>
          <a:bodyPr/>
          <a:lstStyle/>
          <a:p>
            <a:fld id="{60148CC9-C7AB-4FF1-9FA4-911A5CB5A296}" type="slidenum">
              <a:rPr lang="el-GR" smtClean="0"/>
              <a:pPr/>
              <a:t>‹#›</a:t>
            </a:fld>
            <a:endParaRPr lang="el-G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l-GR"/>
              <a:t>Kλικ για επεξεργασία του τίτλου</a:t>
            </a:r>
            <a:endParaRPr kumimoji="0" lang="en-US"/>
          </a:p>
        </p:txBody>
      </p:sp>
      <p:sp>
        <p:nvSpPr>
          <p:cNvPr id="3" name="2 - Θέση κειμένου"/>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l-GR"/>
              <a:t>Kλικ για επεξεργασία των στυλ του υποδείγματος</a:t>
            </a:r>
          </a:p>
        </p:txBody>
      </p:sp>
      <p:sp>
        <p:nvSpPr>
          <p:cNvPr id="4" name="3 - Θέση περιεχομένου"/>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4 - Θέση ημερομηνίας"/>
          <p:cNvSpPr>
            <a:spLocks noGrp="1"/>
          </p:cNvSpPr>
          <p:nvPr>
            <p:ph type="dt" sz="half" idx="10"/>
          </p:nvPr>
        </p:nvSpPr>
        <p:spPr/>
        <p:txBody>
          <a:bodyPr/>
          <a:lstStyle/>
          <a:p>
            <a:fld id="{4F53BEDF-E6C5-4690-8B88-78FE8BEBA274}" type="datetimeFigureOut">
              <a:rPr lang="el-GR" smtClean="0"/>
              <a:pPr/>
              <a:t>30/10/2023</a:t>
            </a:fld>
            <a:endParaRPr lang="el-GR" dirty="0"/>
          </a:p>
        </p:txBody>
      </p:sp>
      <p:sp>
        <p:nvSpPr>
          <p:cNvPr id="6" name="5 - Θέση υποσέλιδου"/>
          <p:cNvSpPr>
            <a:spLocks noGrp="1"/>
          </p:cNvSpPr>
          <p:nvPr>
            <p:ph type="ftr" sz="quarter" idx="11"/>
          </p:nvPr>
        </p:nvSpPr>
        <p:spPr/>
        <p:txBody>
          <a:bodyPr/>
          <a:lstStyle/>
          <a:p>
            <a:endParaRPr lang="el-GR" dirty="0"/>
          </a:p>
        </p:txBody>
      </p:sp>
      <p:sp>
        <p:nvSpPr>
          <p:cNvPr id="7" name="6 - Θέση αριθμού διαφάνειας"/>
          <p:cNvSpPr>
            <a:spLocks noGrp="1"/>
          </p:cNvSpPr>
          <p:nvPr>
            <p:ph type="sldNum" sz="quarter" idx="12"/>
          </p:nvPr>
        </p:nvSpPr>
        <p:spPr/>
        <p:txBody>
          <a:bodyPr/>
          <a:lstStyle/>
          <a:p>
            <a:fld id="{60148CC9-C7AB-4FF1-9FA4-911A5CB5A296}" type="slidenum">
              <a:rPr lang="el-GR" smtClean="0"/>
              <a:pPr/>
              <a:t>‹#›</a:t>
            </a:fld>
            <a:endParaRPr lang="el-G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9" name="8 - Ψαλίδισμα και στρογγύλεμα μίας γωνίας του ορθογωνίου"/>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11 - Ορθογώνιο τρίγωνο"/>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1 - Τίτλος"/>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l-GR"/>
              <a:t>Kλικ για επεξεργασία του τίτλου</a:t>
            </a:r>
            <a:endParaRPr kumimoji="0" lang="en-US"/>
          </a:p>
        </p:txBody>
      </p:sp>
      <p:sp>
        <p:nvSpPr>
          <p:cNvPr id="4" name="3 - Θέση κειμένου"/>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4F53BEDF-E6C5-4690-8B88-78FE8BEBA274}" type="datetimeFigureOut">
              <a:rPr lang="el-GR" smtClean="0"/>
              <a:pPr/>
              <a:t>30/10/2023</a:t>
            </a:fld>
            <a:endParaRPr lang="el-GR" dirty="0"/>
          </a:p>
        </p:txBody>
      </p:sp>
      <p:sp>
        <p:nvSpPr>
          <p:cNvPr id="6" name="5 - Θέση υποσέλιδου"/>
          <p:cNvSpPr>
            <a:spLocks noGrp="1"/>
          </p:cNvSpPr>
          <p:nvPr>
            <p:ph type="ftr" sz="quarter" idx="11"/>
          </p:nvPr>
        </p:nvSpPr>
        <p:spPr/>
        <p:txBody>
          <a:bodyPr/>
          <a:lstStyle/>
          <a:p>
            <a:endParaRPr lang="el-GR" dirty="0"/>
          </a:p>
        </p:txBody>
      </p:sp>
      <p:sp>
        <p:nvSpPr>
          <p:cNvPr id="7" name="6 - Θέση αριθμού διαφάνειας"/>
          <p:cNvSpPr>
            <a:spLocks noGrp="1"/>
          </p:cNvSpPr>
          <p:nvPr>
            <p:ph type="sldNum" sz="quarter" idx="12"/>
          </p:nvPr>
        </p:nvSpPr>
        <p:spPr>
          <a:xfrm>
            <a:off x="8077200" y="6356350"/>
            <a:ext cx="609600" cy="365125"/>
          </a:xfrm>
        </p:spPr>
        <p:txBody>
          <a:bodyPr/>
          <a:lstStyle/>
          <a:p>
            <a:fld id="{60148CC9-C7AB-4FF1-9FA4-911A5CB5A296}" type="slidenum">
              <a:rPr lang="el-GR" smtClean="0"/>
              <a:pPr/>
              <a:t>‹#›</a:t>
            </a:fld>
            <a:endParaRPr lang="el-GR" dirty="0"/>
          </a:p>
        </p:txBody>
      </p:sp>
      <p:sp>
        <p:nvSpPr>
          <p:cNvPr id="3" name="2 - Θέση εικόνας"/>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l-GR" dirty="0"/>
              <a:t>Κάντε κλικ στο εικονίδιο για να προσθέσετε μια εικόνα</a:t>
            </a:r>
            <a:endParaRPr kumimoji="0" lang="en-US" dirty="0"/>
          </a:p>
        </p:txBody>
      </p:sp>
      <p:sp>
        <p:nvSpPr>
          <p:cNvPr id="10" name="9 - Ελεύθερη σχεδίαση"/>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10 - Ελεύθερη σχεδίαση"/>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 Ελεύθερη σχεδίαση"/>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7 - Ελεύθερη σχεδίαση"/>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8 - Θέση τίτλου"/>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l-GR"/>
              <a:t>Kλικ για επεξεργασία του τίτλου</a:t>
            </a:r>
            <a:endParaRPr kumimoji="0" lang="en-US"/>
          </a:p>
        </p:txBody>
      </p:sp>
      <p:sp>
        <p:nvSpPr>
          <p:cNvPr id="30" name="29 - Θέση κειμένου"/>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l-GR"/>
              <a:t>Kλικ για επεξεργασία των στυλ του υποδείγματος</a:t>
            </a:r>
          </a:p>
          <a:p>
            <a:pPr lvl="1" eaLnBrk="1" latinLnBrk="0" hangingPunct="1"/>
            <a:r>
              <a:rPr kumimoji="0" lang="el-GR"/>
              <a:t>Δεύτερου επιπέδου</a:t>
            </a:r>
          </a:p>
          <a:p>
            <a:pPr lvl="2" eaLnBrk="1" latinLnBrk="0" hangingPunct="1"/>
            <a:r>
              <a:rPr kumimoji="0" lang="el-GR"/>
              <a:t>Τρίτου επιπέδου</a:t>
            </a:r>
          </a:p>
          <a:p>
            <a:pPr lvl="3" eaLnBrk="1" latinLnBrk="0" hangingPunct="1"/>
            <a:r>
              <a:rPr kumimoji="0" lang="el-GR"/>
              <a:t>Τέταρτου επιπέδου</a:t>
            </a:r>
          </a:p>
          <a:p>
            <a:pPr lvl="4" eaLnBrk="1" latinLnBrk="0" hangingPunct="1"/>
            <a:r>
              <a:rPr kumimoji="0" lang="el-GR"/>
              <a:t>Πέμπτου επιπέδου</a:t>
            </a:r>
            <a:endParaRPr kumimoji="0" lang="en-US"/>
          </a:p>
        </p:txBody>
      </p:sp>
      <p:sp>
        <p:nvSpPr>
          <p:cNvPr id="10" name="9 - Θέση ημερομηνίας"/>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4F53BEDF-E6C5-4690-8B88-78FE8BEBA274}" type="datetimeFigureOut">
              <a:rPr lang="el-GR" smtClean="0"/>
              <a:pPr/>
              <a:t>30/10/2023</a:t>
            </a:fld>
            <a:endParaRPr lang="el-GR" dirty="0"/>
          </a:p>
        </p:txBody>
      </p:sp>
      <p:sp>
        <p:nvSpPr>
          <p:cNvPr id="22" name="21 - Θέση υποσέλιδου"/>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l-GR" dirty="0"/>
          </a:p>
        </p:txBody>
      </p:sp>
      <p:sp>
        <p:nvSpPr>
          <p:cNvPr id="18" name="17 - Θέση αριθμού διαφάνειας"/>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60148CC9-C7AB-4FF1-9FA4-911A5CB5A296}" type="slidenum">
              <a:rPr lang="el-GR" smtClean="0"/>
              <a:pPr/>
              <a:t>‹#›</a:t>
            </a:fld>
            <a:endParaRPr lang="el-GR" dirty="0"/>
          </a:p>
        </p:txBody>
      </p:sp>
      <p:grpSp>
        <p:nvGrpSpPr>
          <p:cNvPr id="2" name="1 - Ομάδα"/>
          <p:cNvGrpSpPr/>
          <p:nvPr/>
        </p:nvGrpSpPr>
        <p:grpSpPr>
          <a:xfrm>
            <a:off x="-19017" y="202408"/>
            <a:ext cx="9180548" cy="649224"/>
            <a:chOff x="-19045" y="216550"/>
            <a:chExt cx="9180548" cy="649224"/>
          </a:xfrm>
        </p:grpSpPr>
        <p:sp>
          <p:nvSpPr>
            <p:cNvPr id="12" name="11 - Ελεύθερη σχεδίαση"/>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12 - Ελεύθερη σχεδίαση"/>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br>
              <a:rPr lang="el-GR" dirty="0"/>
            </a:br>
            <a:r>
              <a:rPr lang="el-GR" dirty="0"/>
              <a:t> </a:t>
            </a:r>
            <a:br>
              <a:rPr lang="el-GR" dirty="0"/>
            </a:br>
            <a:endParaRPr lang="el-GR" dirty="0"/>
          </a:p>
        </p:txBody>
      </p:sp>
      <p:sp>
        <p:nvSpPr>
          <p:cNvPr id="3" name="2 - Υπότιτλος"/>
          <p:cNvSpPr>
            <a:spLocks noGrp="1"/>
          </p:cNvSpPr>
          <p:nvPr>
            <p:ph type="body" idx="1"/>
          </p:nvPr>
        </p:nvSpPr>
        <p:spPr>
          <a:xfrm>
            <a:off x="530352" y="836712"/>
            <a:ext cx="7772400" cy="3528392"/>
          </a:xfrm>
        </p:spPr>
        <p:txBody>
          <a:bodyPr>
            <a:normAutofit fontScale="40000" lnSpcReduction="20000"/>
          </a:bodyPr>
          <a:lstStyle/>
          <a:p>
            <a:endParaRPr lang="el-GR" sz="12300" dirty="0"/>
          </a:p>
          <a:p>
            <a:r>
              <a:rPr lang="el-GR" sz="12300" dirty="0"/>
              <a:t>      </a:t>
            </a:r>
            <a:endParaRPr lang="en-US" sz="12300" dirty="0"/>
          </a:p>
          <a:p>
            <a:r>
              <a:rPr lang="el-GR" sz="5700" dirty="0"/>
              <a:t>ΔΙΔΑΣΚΟΥΣΑ  Χ.ΤΡΙΑΝΤΑΦΥΛΛΟΥ</a:t>
            </a:r>
          </a:p>
          <a:p>
            <a:endParaRPr lang="el-GR" sz="5700" dirty="0"/>
          </a:p>
          <a:p>
            <a:r>
              <a:rPr lang="el-GR" sz="5700" dirty="0"/>
              <a:t>ΜΕΤΑΠΤΥΧΙΑΚΟΙ ΦΟΙΤΗΤΕΣ  </a:t>
            </a:r>
          </a:p>
          <a:p>
            <a:r>
              <a:rPr lang="el-GR" sz="5700" dirty="0"/>
              <a:t>ΜΟΥΖΑΚΗΣ ΒΑΣΙΛΗΣ   </a:t>
            </a:r>
          </a:p>
          <a:p>
            <a:r>
              <a:rPr lang="el-GR" sz="5700" dirty="0"/>
              <a:t>ΠΑΝΟΥΣΟΠΟΥΛΟΥ ΑΓΓΕΛΙΚΗ </a:t>
            </a:r>
            <a:endParaRPr lang="el-GR" dirty="0"/>
          </a:p>
          <a:p>
            <a:endParaRPr lang="el-GR" dirty="0"/>
          </a:p>
        </p:txBody>
      </p:sp>
      <p:sp>
        <p:nvSpPr>
          <p:cNvPr id="4" name="Θέση περιεχομένου 3"/>
          <p:cNvSpPr txBox="1">
            <a:spLocks/>
          </p:cNvSpPr>
          <p:nvPr/>
        </p:nvSpPr>
        <p:spPr>
          <a:xfrm>
            <a:off x="852156" y="5157192"/>
            <a:ext cx="7128792" cy="1440160"/>
          </a:xfrm>
          <a:prstGeom prst="rect">
            <a:avLst/>
          </a:prstGeom>
        </p:spPr>
        <p:txBody>
          <a:bodyPr vert="horz">
            <a:normAutofit/>
          </a:bodyPr>
          <a:lst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r>
              <a:rPr lang="en-US" sz="2000" dirty="0"/>
              <a:t> </a:t>
            </a:r>
            <a:r>
              <a:rPr lang="el-GR" sz="2000" dirty="0" err="1"/>
              <a:t>Elgrably</a:t>
            </a:r>
            <a:r>
              <a:rPr lang="el-GR" sz="2000" dirty="0"/>
              <a:t>, Η., &amp; </a:t>
            </a:r>
            <a:r>
              <a:rPr lang="el-GR" sz="2000" dirty="0" err="1"/>
              <a:t>Leikin</a:t>
            </a:r>
            <a:r>
              <a:rPr lang="el-GR" sz="2000" dirty="0"/>
              <a:t>, R. (2021). Η δημιουργικότητα  ως συνάρτηση της εμπειρίας επίλυσης προβλημάτων: θέτει νέα προβλήματα μέσω ερευνών. </a:t>
            </a:r>
            <a:r>
              <a:rPr lang="el-GR" sz="2000" i="1" dirty="0"/>
              <a:t>ZDM – Εκπαίδευση Μαθηματικών</a:t>
            </a:r>
            <a:r>
              <a:rPr lang="el-GR" sz="2000" dirty="0"/>
              <a:t> , 1-14.</a:t>
            </a:r>
          </a:p>
          <a:p>
            <a:endParaRPr lang="el-GR" sz="2000" dirty="0"/>
          </a:p>
        </p:txBody>
      </p:sp>
    </p:spTree>
  </p:cSld>
  <p:clrMapOvr>
    <a:masterClrMapping/>
  </p:clrMapOvr>
  <p:transition>
    <p:dissolv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19100" y="1412776"/>
            <a:ext cx="8305800" cy="924712"/>
          </a:xfrm>
        </p:spPr>
        <p:txBody>
          <a:bodyPr>
            <a:normAutofit fontScale="90000"/>
          </a:bodyPr>
          <a:lstStyle/>
          <a:p>
            <a:r>
              <a:rPr lang="el-GR" sz="1800" dirty="0"/>
              <a:t>Ο </a:t>
            </a:r>
            <a:r>
              <a:rPr lang="en-US" sz="1800" dirty="0"/>
              <a:t>Dave</a:t>
            </a:r>
            <a:r>
              <a:rPr lang="el-GR" sz="1800" dirty="0"/>
              <a:t> μετά την διατύπωση της 4</a:t>
            </a:r>
            <a:r>
              <a:rPr lang="el-GR" sz="1800" baseline="30000" dirty="0"/>
              <a:t>ης</a:t>
            </a:r>
            <a:r>
              <a:rPr lang="el-GR" sz="1800" dirty="0"/>
              <a:t> ιδιότητας και την εξοικείωση του με το </a:t>
            </a:r>
            <a:r>
              <a:rPr lang="en-CA" sz="1800" dirty="0"/>
              <a:t>DGE </a:t>
            </a:r>
            <a:r>
              <a:rPr lang="el-GR" sz="1800" dirty="0"/>
              <a:t>ρωτά γελώντας </a:t>
            </a:r>
            <a:r>
              <a:rPr lang="en-US" sz="1800" dirty="0"/>
              <a:t>:</a:t>
            </a:r>
            <a:r>
              <a:rPr lang="el-GR" sz="1800" dirty="0"/>
              <a:t> </a:t>
            </a:r>
            <a:br>
              <a:rPr lang="el-GR" sz="1800" dirty="0"/>
            </a:br>
            <a:r>
              <a:rPr lang="el-GR" sz="1800" dirty="0"/>
              <a:t> «Μπορώ να κάνω ότι νομίζω, έτσι δεν είναι;»</a:t>
            </a:r>
            <a:br>
              <a:rPr lang="el-GR" sz="1800" dirty="0"/>
            </a:br>
            <a:r>
              <a:rPr lang="en-US" sz="1800" dirty="0"/>
              <a:t> </a:t>
            </a:r>
            <a:r>
              <a:rPr lang="el-GR" sz="1800" dirty="0"/>
              <a:t>Συνεχίζοντας τις ανακαλύψεις του έφτασε σε σχήματα ιδιαίτερης πολυπλοκότητας </a:t>
            </a:r>
            <a:r>
              <a:rPr lang="en-CA" sz="1800" dirty="0"/>
              <a:t> 12 </a:t>
            </a:r>
            <a:r>
              <a:rPr lang="el-GR" sz="1800" dirty="0"/>
              <a:t>ιδιοτήτων.   </a:t>
            </a:r>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3608" y="2996952"/>
            <a:ext cx="6768752" cy="37523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Τίτλος 1"/>
          <p:cNvSpPr txBox="1">
            <a:spLocks/>
          </p:cNvSpPr>
          <p:nvPr/>
        </p:nvSpPr>
        <p:spPr>
          <a:xfrm>
            <a:off x="4211960" y="181812"/>
            <a:ext cx="3456384" cy="1143000"/>
          </a:xfrm>
          <a:prstGeom prst="rect">
            <a:avLst/>
          </a:prstGeom>
        </p:spPr>
        <p:txBody>
          <a:bodyPr vert="horz" lIns="0" tIns="45720" rIns="0" bIns="0" anchor="b">
            <a:normAutofit fontScale="90000"/>
            <a:scene3d>
              <a:camera prst="orthographicFront"/>
              <a:lightRig rig="freezing" dir="t">
                <a:rot lat="0" lon="0" rev="5640000"/>
              </a:lightRig>
            </a:scene3d>
            <a:sp3d prstMaterial="flat">
              <a:contourClr>
                <a:schemeClr val="tx2"/>
              </a:contourClr>
            </a:sp3d>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r>
              <a:rPr lang="el-GR" sz="3200" b="1" dirty="0"/>
              <a:t>ΕΝΔΕΙΚΤΙΚΕΣ</a:t>
            </a:r>
            <a:r>
              <a:rPr lang="en-US" sz="3200" b="1" dirty="0"/>
              <a:t> </a:t>
            </a:r>
            <a:r>
              <a:rPr lang="el-GR" sz="3200" b="1" dirty="0"/>
              <a:t>ΕΡΓΑΣΙΕΣ ΤΟΥ </a:t>
            </a:r>
            <a:r>
              <a:rPr lang="en-US" sz="3200" b="1" dirty="0"/>
              <a:t>DAVE (MO) (3)</a:t>
            </a:r>
            <a:endParaRPr lang="el-GR" sz="3200" b="1" dirty="0"/>
          </a:p>
        </p:txBody>
      </p:sp>
    </p:spTree>
    <p:extLst>
      <p:ext uri="{BB962C8B-B14F-4D97-AF65-F5344CB8AC3E}">
        <p14:creationId xmlns:p14="http://schemas.microsoft.com/office/powerpoint/2010/main" val="41086916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7544" y="764704"/>
            <a:ext cx="8064896" cy="504056"/>
          </a:xfrm>
        </p:spPr>
        <p:txBody>
          <a:bodyPr>
            <a:normAutofit fontScale="90000"/>
          </a:bodyPr>
          <a:lstStyle/>
          <a:p>
            <a:r>
              <a:rPr lang="el-GR" sz="3200" b="1" dirty="0"/>
              <a:t>ΠΙΝΑΚΑΣ</a:t>
            </a:r>
            <a:r>
              <a:rPr lang="el-GR" sz="3200" dirty="0"/>
              <a:t> </a:t>
            </a:r>
            <a:r>
              <a:rPr lang="el-GR" sz="3200" b="1" dirty="0"/>
              <a:t>ΑΞΙΟΛΟΓΗΣΗΣ ΤΟΥ </a:t>
            </a:r>
            <a:r>
              <a:rPr lang="en-US" sz="3200" b="1" dirty="0"/>
              <a:t>DAVE </a:t>
            </a:r>
            <a:r>
              <a:rPr lang="el-GR" sz="3200" b="1" dirty="0"/>
              <a:t>       (</a:t>
            </a:r>
            <a:r>
              <a:rPr lang="el-GR" sz="3200" b="1" dirty="0">
                <a:solidFill>
                  <a:srgbClr val="002060"/>
                </a:solidFill>
              </a:rPr>
              <a:t>Ευχέρεια</a:t>
            </a:r>
            <a:r>
              <a:rPr lang="el-GR" sz="3200" b="1" dirty="0">
                <a:solidFill>
                  <a:srgbClr val="FF0000"/>
                </a:solidFill>
              </a:rPr>
              <a:t> 12</a:t>
            </a:r>
            <a:r>
              <a:rPr lang="el-GR" sz="3200" b="1" dirty="0"/>
              <a:t>)</a:t>
            </a:r>
            <a:endParaRPr lang="el-GR" sz="3200" b="1" dirty="0">
              <a:solidFill>
                <a:srgbClr val="FF0000"/>
              </a:solidFill>
            </a:endParaRPr>
          </a:p>
        </p:txBody>
      </p:sp>
      <p:sp>
        <p:nvSpPr>
          <p:cNvPr id="3" name="Θέση περιεχομένου 2"/>
          <p:cNvSpPr>
            <a:spLocks noGrp="1"/>
          </p:cNvSpPr>
          <p:nvPr>
            <p:ph idx="1"/>
          </p:nvPr>
        </p:nvSpPr>
        <p:spPr/>
        <p:txBody>
          <a:bodyPr/>
          <a:lstStyle/>
          <a:p>
            <a:endParaRPr lang="el-GR"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1359120"/>
            <a:ext cx="8352928" cy="53285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364566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 </a:t>
            </a:r>
            <a:r>
              <a:rPr lang="el-GR" sz="2800" b="1" dirty="0"/>
              <a:t>ΑΠΟΤΕΛΕΣΜΑΤΑ</a:t>
            </a:r>
            <a:r>
              <a:rPr lang="el-GR" sz="2800" dirty="0"/>
              <a:t> </a:t>
            </a:r>
            <a:r>
              <a:rPr lang="el-GR" sz="2800" b="1" dirty="0"/>
              <a:t>ΤΗΣ</a:t>
            </a:r>
            <a:r>
              <a:rPr lang="el-GR" sz="2800" dirty="0"/>
              <a:t> </a:t>
            </a:r>
            <a:r>
              <a:rPr lang="el-GR" sz="2800" b="1" dirty="0"/>
              <a:t>ΕΡΕΥΝΑΣ</a:t>
            </a:r>
            <a:endParaRPr lang="el-GR" b="1" dirty="0"/>
          </a:p>
        </p:txBody>
      </p:sp>
      <p:sp>
        <p:nvSpPr>
          <p:cNvPr id="4" name="Θέση περιεχομένου 3"/>
          <p:cNvSpPr>
            <a:spLocks noGrp="1"/>
          </p:cNvSpPr>
          <p:nvPr>
            <p:ph idx="1"/>
          </p:nvPr>
        </p:nvSpPr>
        <p:spPr/>
        <p:txBody>
          <a:bodyPr/>
          <a:lstStyle/>
          <a:p>
            <a:r>
              <a:rPr lang="el-GR" dirty="0"/>
              <a:t>Η ομάδα των </a:t>
            </a:r>
            <a:r>
              <a:rPr lang="el-GR" b="1" dirty="0"/>
              <a:t>MO</a:t>
            </a:r>
            <a:r>
              <a:rPr lang="el-GR" dirty="0"/>
              <a:t> φάνηκαν να έχουν σημαντικά </a:t>
            </a:r>
            <a:r>
              <a:rPr lang="el-GR" b="1" dirty="0"/>
              <a:t>καλύτερα</a:t>
            </a:r>
            <a:r>
              <a:rPr lang="el-GR" dirty="0"/>
              <a:t> </a:t>
            </a:r>
            <a:r>
              <a:rPr lang="el-GR" b="1" dirty="0"/>
              <a:t>αποτελέσματα</a:t>
            </a:r>
            <a:r>
              <a:rPr lang="el-GR" dirty="0"/>
              <a:t> από τους συμμετέχοντες στο </a:t>
            </a:r>
            <a:r>
              <a:rPr lang="el-GR" b="1" dirty="0"/>
              <a:t>MM </a:t>
            </a:r>
            <a:r>
              <a:rPr lang="el-GR" dirty="0"/>
              <a:t>σε όλους τους τομείς.</a:t>
            </a:r>
          </a:p>
          <a:p>
            <a:r>
              <a:rPr lang="el-GR" dirty="0"/>
              <a:t>Οι </a:t>
            </a:r>
            <a:r>
              <a:rPr lang="el-GR" b="1" dirty="0"/>
              <a:t>χαμηλότερες</a:t>
            </a:r>
            <a:r>
              <a:rPr lang="el-GR" dirty="0"/>
              <a:t> βαθμολογίες σε όλα τα εξεταζόμενα κριτήρια στους </a:t>
            </a:r>
            <a:r>
              <a:rPr lang="el-GR" b="1" dirty="0"/>
              <a:t>MO</a:t>
            </a:r>
            <a:r>
              <a:rPr lang="el-GR" dirty="0"/>
              <a:t> ήταν </a:t>
            </a:r>
            <a:r>
              <a:rPr lang="el-GR" b="1" dirty="0"/>
              <a:t>υψηλότερες</a:t>
            </a:r>
            <a:r>
              <a:rPr lang="el-GR" dirty="0"/>
              <a:t> από τις </a:t>
            </a:r>
            <a:r>
              <a:rPr lang="el-GR" b="1" dirty="0"/>
              <a:t>υψηλότερες</a:t>
            </a:r>
            <a:r>
              <a:rPr lang="el-GR" dirty="0"/>
              <a:t> βαθμολογίες των </a:t>
            </a:r>
            <a:r>
              <a:rPr lang="el-GR" b="1" dirty="0"/>
              <a:t>MM</a:t>
            </a:r>
            <a:r>
              <a:rPr lang="el-GR" dirty="0"/>
              <a:t> στις εργασίες PPI.</a:t>
            </a:r>
          </a:p>
          <a:p>
            <a:pPr marL="0" indent="0">
              <a:buNone/>
            </a:pPr>
            <a:endParaRPr lang="el-GR" dirty="0"/>
          </a:p>
          <a:p>
            <a:pPr marL="0" indent="0">
              <a:buNone/>
            </a:pPr>
            <a:r>
              <a:rPr lang="el-GR" dirty="0"/>
              <a:t>  Όπως φαίνεται χαρακτηριστικά στον παρακάτω πίνακα</a:t>
            </a:r>
          </a:p>
        </p:txBody>
      </p:sp>
    </p:spTree>
    <p:extLst>
      <p:ext uri="{BB962C8B-B14F-4D97-AF65-F5344CB8AC3E}">
        <p14:creationId xmlns:p14="http://schemas.microsoft.com/office/powerpoint/2010/main" val="26022068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616" y="332656"/>
            <a:ext cx="7632848" cy="61417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2 - Ορθογώνιο"/>
          <p:cNvSpPr/>
          <p:nvPr/>
        </p:nvSpPr>
        <p:spPr>
          <a:xfrm>
            <a:off x="1643042" y="832094"/>
            <a:ext cx="438215" cy="202540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 name="3 - Ορθογώνιο"/>
          <p:cNvSpPr/>
          <p:nvPr/>
        </p:nvSpPr>
        <p:spPr>
          <a:xfrm>
            <a:off x="1643042" y="3929066"/>
            <a:ext cx="500066" cy="150019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 name="5 - Ορθογώνιο"/>
          <p:cNvSpPr/>
          <p:nvPr/>
        </p:nvSpPr>
        <p:spPr>
          <a:xfrm>
            <a:off x="5002616" y="714356"/>
            <a:ext cx="1143008" cy="42862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 name="6 - Ορθογώνιο"/>
          <p:cNvSpPr/>
          <p:nvPr/>
        </p:nvSpPr>
        <p:spPr>
          <a:xfrm>
            <a:off x="3618168" y="714356"/>
            <a:ext cx="1143008" cy="42862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 name="7 - Ορθογώνιο"/>
          <p:cNvSpPr/>
          <p:nvPr/>
        </p:nvSpPr>
        <p:spPr>
          <a:xfrm>
            <a:off x="2322697" y="832094"/>
            <a:ext cx="1143008" cy="42862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9" name="8 - Ορθογώνιο"/>
          <p:cNvSpPr/>
          <p:nvPr/>
        </p:nvSpPr>
        <p:spPr>
          <a:xfrm>
            <a:off x="2039180" y="3285210"/>
            <a:ext cx="857256" cy="35719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0" name="9 - Ορθογώνιο"/>
          <p:cNvSpPr/>
          <p:nvPr/>
        </p:nvSpPr>
        <p:spPr>
          <a:xfrm>
            <a:off x="3753692" y="3285210"/>
            <a:ext cx="1000132" cy="35719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1" name="10 - Ορθογώνιο"/>
          <p:cNvSpPr/>
          <p:nvPr/>
        </p:nvSpPr>
        <p:spPr>
          <a:xfrm>
            <a:off x="5353064" y="3296569"/>
            <a:ext cx="1000132" cy="35719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2" name="11 - Ορθογώνιο"/>
          <p:cNvSpPr/>
          <p:nvPr/>
        </p:nvSpPr>
        <p:spPr>
          <a:xfrm>
            <a:off x="7095341" y="3152779"/>
            <a:ext cx="1000132" cy="35719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3" name="12 - Αριστερό βέλος"/>
          <p:cNvSpPr/>
          <p:nvPr/>
        </p:nvSpPr>
        <p:spPr>
          <a:xfrm>
            <a:off x="7809721" y="1350143"/>
            <a:ext cx="571504" cy="35719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4" name="13 - Αριστερό βέλος"/>
          <p:cNvSpPr/>
          <p:nvPr/>
        </p:nvSpPr>
        <p:spPr>
          <a:xfrm>
            <a:off x="7809721" y="1928802"/>
            <a:ext cx="571504" cy="35719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29154517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95536" y="1124744"/>
            <a:ext cx="8305800" cy="4248472"/>
          </a:xfrm>
        </p:spPr>
        <p:txBody>
          <a:bodyPr>
            <a:normAutofit fontScale="90000"/>
          </a:bodyPr>
          <a:lstStyle/>
          <a:p>
            <a:r>
              <a:rPr lang="el-GR" sz="3200" b="1" dirty="0"/>
              <a:t>ΒΑΣΙΚΑ ΣΥΜΠΕΡΑΣΜΑΤΑ </a:t>
            </a:r>
            <a:br>
              <a:rPr lang="el-GR" sz="3200" b="1" dirty="0"/>
            </a:br>
            <a:br>
              <a:rPr lang="el-GR" sz="2200" b="1" dirty="0"/>
            </a:br>
            <a:r>
              <a:rPr lang="el-GR" sz="2700" dirty="0"/>
              <a:t>Η έρευνα απέδειξε ότι </a:t>
            </a:r>
            <a:r>
              <a:rPr lang="en-US" sz="2700" dirty="0"/>
              <a:t>:</a:t>
            </a:r>
            <a:r>
              <a:rPr lang="el-GR" sz="2700" b="1" dirty="0"/>
              <a:t> </a:t>
            </a:r>
            <a:br>
              <a:rPr lang="el-GR" sz="2200" b="1" dirty="0"/>
            </a:br>
            <a:br>
              <a:rPr lang="el-GR" sz="2200" b="1" dirty="0"/>
            </a:br>
            <a:r>
              <a:rPr lang="el-GR" sz="2700" b="1" dirty="0"/>
              <a:t>1) </a:t>
            </a:r>
            <a:r>
              <a:rPr lang="el-GR" sz="2700" dirty="0"/>
              <a:t>η </a:t>
            </a:r>
            <a:r>
              <a:rPr lang="el-GR" sz="2700" i="1" dirty="0"/>
              <a:t>εξειδίκευση ΚΜΠ</a:t>
            </a:r>
            <a:r>
              <a:rPr lang="el-GR" sz="2700" b="1" i="1" dirty="0">
                <a:solidFill>
                  <a:srgbClr val="002060"/>
                </a:solidFill>
              </a:rPr>
              <a:t> </a:t>
            </a:r>
            <a:r>
              <a:rPr lang="el-GR" sz="2700" i="1" dirty="0"/>
              <a:t>σε υψηλό επίπεδο (MO) </a:t>
            </a:r>
            <a:r>
              <a:rPr lang="el-GR" sz="2700" b="1" i="1" dirty="0"/>
              <a:t>επηρεάζει θετικά </a:t>
            </a:r>
            <a:r>
              <a:rPr lang="el-GR" sz="2700" i="1" dirty="0"/>
              <a:t>τις δεξιότητες απόδειξης και τα συστατικά της δημιουργικότητας</a:t>
            </a:r>
            <a:r>
              <a:rPr lang="el-GR" sz="2700" b="1" dirty="0"/>
              <a:t> </a:t>
            </a:r>
            <a:br>
              <a:rPr lang="el-GR" sz="2700" b="1" dirty="0"/>
            </a:br>
            <a:br>
              <a:rPr lang="el-GR" sz="2200" b="1" dirty="0"/>
            </a:br>
            <a:r>
              <a:rPr lang="el-GR" sz="2700" b="1" dirty="0"/>
              <a:t>2) </a:t>
            </a:r>
            <a:r>
              <a:rPr lang="el-GR" sz="2700" dirty="0"/>
              <a:t>τα </a:t>
            </a:r>
            <a:r>
              <a:rPr lang="el-GR" sz="2700" i="1" dirty="0"/>
              <a:t>πανεπιστημιακά μαθηματικά μαθήματα </a:t>
            </a:r>
            <a:r>
              <a:rPr lang="el-GR" sz="2700" b="1" i="1" dirty="0"/>
              <a:t>δεν αναπτύσσουν </a:t>
            </a:r>
            <a:r>
              <a:rPr lang="el-GR" sz="2700" i="1" dirty="0"/>
              <a:t>δημιουργικές μαθηματικές ικανότητες και δεξιότητες όσο  θα περιμέναμε και δεν εμπλέκουν τους φοιτητές σε δραστηριότητες ΚΜΠ</a:t>
            </a:r>
            <a:r>
              <a:rPr lang="en-US" sz="2700" i="1" dirty="0"/>
              <a:t>.</a:t>
            </a:r>
            <a:br>
              <a:rPr lang="el-GR" sz="2700" i="1" dirty="0"/>
            </a:br>
            <a:br>
              <a:rPr lang="el-GR" sz="2700" b="1" i="1" dirty="0"/>
            </a:br>
            <a:r>
              <a:rPr lang="el-GR" sz="2400" b="1" dirty="0"/>
              <a:t> </a:t>
            </a:r>
            <a:endParaRPr lang="el-GR" sz="2400" dirty="0"/>
          </a:p>
        </p:txBody>
      </p:sp>
    </p:spTree>
    <p:extLst>
      <p:ext uri="{BB962C8B-B14F-4D97-AF65-F5344CB8AC3E}">
        <p14:creationId xmlns:p14="http://schemas.microsoft.com/office/powerpoint/2010/main" val="12074297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lstStyle/>
          <a:p>
            <a:r>
              <a:rPr lang="el-GR" dirty="0"/>
              <a:t>Σας ευχαριστούμε !!!</a:t>
            </a:r>
          </a:p>
        </p:txBody>
      </p:sp>
      <p:sp>
        <p:nvSpPr>
          <p:cNvPr id="3" name="2 - Υπότιτλος"/>
          <p:cNvSpPr>
            <a:spLocks noGrp="1"/>
          </p:cNvSpPr>
          <p:nvPr>
            <p:ph type="subTitle" idx="1"/>
          </p:nvPr>
        </p:nvSpPr>
        <p:spPr/>
        <p:txBody>
          <a:bodyPr>
            <a:normAutofit/>
          </a:bodyPr>
          <a:lstStyle/>
          <a:p>
            <a:r>
              <a:rPr lang="el-GR" dirty="0"/>
              <a:t> </a:t>
            </a:r>
          </a:p>
          <a:p>
            <a:endParaRPr lang="el-GR" dirty="0"/>
          </a:p>
        </p:txBody>
      </p:sp>
    </p:spTree>
  </p:cSld>
  <p:clrMapOvr>
    <a:masterClrMapping/>
  </p:clrMapOvr>
  <p:transition>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7544" y="908720"/>
            <a:ext cx="8229600" cy="710952"/>
          </a:xfrm>
        </p:spPr>
        <p:txBody>
          <a:bodyPr>
            <a:normAutofit fontScale="90000"/>
          </a:bodyPr>
          <a:lstStyle/>
          <a:p>
            <a:r>
              <a:rPr lang="el-GR" dirty="0"/>
              <a:t>Ερευνητικό θέμα</a:t>
            </a:r>
          </a:p>
        </p:txBody>
      </p:sp>
      <p:sp>
        <p:nvSpPr>
          <p:cNvPr id="3" name="Θέση περιεχομένου 2"/>
          <p:cNvSpPr>
            <a:spLocks noGrp="1"/>
          </p:cNvSpPr>
          <p:nvPr>
            <p:ph idx="1"/>
          </p:nvPr>
        </p:nvSpPr>
        <p:spPr>
          <a:xfrm>
            <a:off x="323528" y="1700808"/>
            <a:ext cx="8229600" cy="1512168"/>
          </a:xfrm>
        </p:spPr>
        <p:txBody>
          <a:bodyPr>
            <a:normAutofit fontScale="92500"/>
          </a:bodyPr>
          <a:lstStyle/>
          <a:p>
            <a:r>
              <a:rPr lang="el-GR" sz="2800" dirty="0"/>
              <a:t>Η μελέτη  αφορά  τη </a:t>
            </a:r>
            <a:r>
              <a:rPr lang="el-GR" sz="2800" b="1" dirty="0">
                <a:solidFill>
                  <a:srgbClr val="002060"/>
                </a:solidFill>
              </a:rPr>
              <a:t>μαθηματική δημιουργικότητα </a:t>
            </a:r>
            <a:r>
              <a:rPr lang="el-GR" sz="2800" dirty="0"/>
              <a:t>, τις </a:t>
            </a:r>
            <a:r>
              <a:rPr lang="el-GR" sz="2800" b="1" dirty="0">
                <a:solidFill>
                  <a:srgbClr val="002060"/>
                </a:solidFill>
              </a:rPr>
              <a:t>αποδεικτικές δεξιότητες  </a:t>
            </a:r>
            <a:r>
              <a:rPr lang="el-GR" sz="2800" dirty="0"/>
              <a:t>και τη σχέση τους με την εμπειρία στην </a:t>
            </a:r>
            <a:r>
              <a:rPr lang="el-GR" sz="2800" b="1" dirty="0">
                <a:solidFill>
                  <a:srgbClr val="002060"/>
                </a:solidFill>
              </a:rPr>
              <a:t>επίλυση</a:t>
            </a:r>
            <a:r>
              <a:rPr lang="el-GR" sz="2800" dirty="0"/>
              <a:t> και </a:t>
            </a:r>
            <a:r>
              <a:rPr lang="el-GR" sz="2800" b="1" dirty="0">
                <a:solidFill>
                  <a:srgbClr val="002060"/>
                </a:solidFill>
              </a:rPr>
              <a:t>κατασκευή προβλήματος</a:t>
            </a:r>
          </a:p>
        </p:txBody>
      </p:sp>
      <p:sp>
        <p:nvSpPr>
          <p:cNvPr id="4" name="Τίτλος 1"/>
          <p:cNvSpPr txBox="1">
            <a:spLocks/>
          </p:cNvSpPr>
          <p:nvPr/>
        </p:nvSpPr>
        <p:spPr>
          <a:xfrm>
            <a:off x="467544" y="3152597"/>
            <a:ext cx="8229600" cy="782960"/>
          </a:xfrm>
          <a:prstGeom prst="rect">
            <a:avLst/>
          </a:prstGeom>
        </p:spPr>
        <p:txBody>
          <a:bodyPr vert="horz" lIns="0" rIns="0" bIns="0" anchor="b">
            <a:normAutofit fontScale="97500" lnSpcReduction="10000"/>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r>
              <a:rPr lang="el-GR" dirty="0"/>
              <a:t>Ερευνητικό ερώτημα</a:t>
            </a:r>
          </a:p>
        </p:txBody>
      </p:sp>
      <p:sp>
        <p:nvSpPr>
          <p:cNvPr id="5" name="Θέση περιεχομένου 2"/>
          <p:cNvSpPr txBox="1">
            <a:spLocks/>
          </p:cNvSpPr>
          <p:nvPr/>
        </p:nvSpPr>
        <p:spPr>
          <a:xfrm>
            <a:off x="0" y="4005064"/>
            <a:ext cx="8820472" cy="3903712"/>
          </a:xfrm>
          <a:prstGeom prst="rect">
            <a:avLst/>
          </a:prstGeom>
        </p:spPr>
        <p:txBody>
          <a:bodyPr vert="horz">
            <a:normAutofit/>
          </a:bodyPr>
          <a:lst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lvl="1"/>
            <a:r>
              <a:rPr lang="el-GR" sz="2800" dirty="0"/>
              <a:t>Πώς αξιολογείται  η μαθηματική δημιουργικότητα  και οι αποδεικτικές δεξιότητες σε άτομα με </a:t>
            </a:r>
            <a:r>
              <a:rPr lang="el-GR" sz="2800" b="1" dirty="0">
                <a:solidFill>
                  <a:srgbClr val="002060"/>
                </a:solidFill>
              </a:rPr>
              <a:t>διαφορετικά</a:t>
            </a:r>
            <a:r>
              <a:rPr lang="el-GR" sz="2800" dirty="0"/>
              <a:t> είδη </a:t>
            </a:r>
            <a:r>
              <a:rPr lang="el-GR" sz="2800" b="1" dirty="0">
                <a:solidFill>
                  <a:srgbClr val="002060"/>
                </a:solidFill>
              </a:rPr>
              <a:t>υψηλής εξειδίκευσης </a:t>
            </a:r>
            <a:r>
              <a:rPr lang="el-GR" sz="2800" dirty="0"/>
              <a:t>στα μαθηματικά; </a:t>
            </a:r>
            <a:endParaRPr lang="el-GR" sz="2800" dirty="0">
              <a:solidFill>
                <a:srgbClr val="FF0000"/>
              </a:solidFill>
            </a:endParaRPr>
          </a:p>
        </p:txBody>
      </p:sp>
    </p:spTree>
    <p:extLst>
      <p:ext uri="{BB962C8B-B14F-4D97-AF65-F5344CB8AC3E}">
        <p14:creationId xmlns:p14="http://schemas.microsoft.com/office/powerpoint/2010/main" val="10448791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4000" b="1" dirty="0">
                <a:solidFill>
                  <a:schemeClr val="tx2">
                    <a:lumMod val="75000"/>
                  </a:schemeClr>
                </a:solidFill>
              </a:rPr>
              <a:t>Η  ΑΝΑΓΚΗ ΜΕΛΕΤΗΣ</a:t>
            </a:r>
            <a:endParaRPr lang="el-GR" sz="4000" dirty="0"/>
          </a:p>
        </p:txBody>
      </p:sp>
      <p:sp>
        <p:nvSpPr>
          <p:cNvPr id="3" name="Θέση περιεχομένου 2"/>
          <p:cNvSpPr>
            <a:spLocks noGrp="1"/>
          </p:cNvSpPr>
          <p:nvPr>
            <p:ph idx="1"/>
          </p:nvPr>
        </p:nvSpPr>
        <p:spPr/>
        <p:txBody>
          <a:bodyPr>
            <a:normAutofit fontScale="92500" lnSpcReduction="10000"/>
          </a:bodyPr>
          <a:lstStyle/>
          <a:p>
            <a:r>
              <a:rPr lang="el-GR" sz="2800" dirty="0">
                <a:solidFill>
                  <a:schemeClr val="tx2">
                    <a:lumMod val="75000"/>
                  </a:schemeClr>
                </a:solidFill>
                <a:sym typeface="Symbol"/>
              </a:rPr>
              <a:t> Η πεποίθηση των ερευνητών είναι ότι η</a:t>
            </a:r>
            <a:r>
              <a:rPr lang="el-GR" sz="2800" dirty="0">
                <a:solidFill>
                  <a:schemeClr val="tx2">
                    <a:lumMod val="75000"/>
                  </a:schemeClr>
                </a:solidFill>
              </a:rPr>
              <a:t> </a:t>
            </a:r>
            <a:r>
              <a:rPr lang="el-GR" sz="2800" b="1" dirty="0">
                <a:solidFill>
                  <a:schemeClr val="tx2">
                    <a:lumMod val="75000"/>
                  </a:schemeClr>
                </a:solidFill>
              </a:rPr>
              <a:t>δημιουργική σκέψη </a:t>
            </a:r>
            <a:r>
              <a:rPr lang="el-GR" sz="2800" dirty="0">
                <a:solidFill>
                  <a:schemeClr val="tx2">
                    <a:lumMod val="75000"/>
                  </a:schemeClr>
                </a:solidFill>
              </a:rPr>
              <a:t>συνδέεται με την </a:t>
            </a:r>
            <a:r>
              <a:rPr lang="el-GR" sz="2800" b="1" dirty="0">
                <a:solidFill>
                  <a:schemeClr val="tx2">
                    <a:lumMod val="75000"/>
                  </a:schemeClr>
                </a:solidFill>
              </a:rPr>
              <a:t>ΚΜΠ</a:t>
            </a:r>
          </a:p>
          <a:p>
            <a:pPr marL="850392" lvl="1" indent="-457200">
              <a:buFont typeface="+mj-lt"/>
              <a:buAutoNum type="arabicPeriod"/>
            </a:pPr>
            <a:r>
              <a:rPr lang="el-GR" dirty="0">
                <a:solidFill>
                  <a:schemeClr val="tx2">
                    <a:lumMod val="75000"/>
                  </a:schemeClr>
                </a:solidFill>
              </a:rPr>
              <a:t> για την ενίσχυση της ικανότητας των ανθρώπων να αντιμετωπίζουν νέες και δύσκολες καταστάσεις</a:t>
            </a:r>
          </a:p>
          <a:p>
            <a:pPr marL="850392" lvl="1" indent="-457200">
              <a:buFont typeface="+mj-lt"/>
              <a:buAutoNum type="arabicPeriod"/>
            </a:pPr>
            <a:r>
              <a:rPr lang="el-GR" dirty="0">
                <a:solidFill>
                  <a:schemeClr val="tx2">
                    <a:lumMod val="75000"/>
                  </a:schemeClr>
                </a:solidFill>
              </a:rPr>
              <a:t>για την ευημερία κάθε ατόμου ως ένας </a:t>
            </a:r>
            <a:r>
              <a:rPr lang="el-GR" b="1" dirty="0">
                <a:solidFill>
                  <a:schemeClr val="tx2">
                    <a:lumMod val="75000"/>
                  </a:schemeClr>
                </a:solidFill>
              </a:rPr>
              <a:t>βασικός</a:t>
            </a:r>
            <a:r>
              <a:rPr lang="el-GR" dirty="0">
                <a:solidFill>
                  <a:schemeClr val="tx2">
                    <a:lumMod val="75000"/>
                  </a:schemeClr>
                </a:solidFill>
              </a:rPr>
              <a:t> </a:t>
            </a:r>
            <a:r>
              <a:rPr lang="el-GR" b="1" dirty="0">
                <a:solidFill>
                  <a:schemeClr val="tx2">
                    <a:lumMod val="75000"/>
                  </a:schemeClr>
                </a:solidFill>
              </a:rPr>
              <a:t>μηχανισμός</a:t>
            </a:r>
            <a:r>
              <a:rPr lang="el-GR" dirty="0">
                <a:solidFill>
                  <a:schemeClr val="tx2">
                    <a:lumMod val="75000"/>
                  </a:schemeClr>
                </a:solidFill>
              </a:rPr>
              <a:t> κοινωνικής, τεχνολογικής και επιστημονικής </a:t>
            </a:r>
            <a:r>
              <a:rPr lang="el-GR" b="1" dirty="0">
                <a:solidFill>
                  <a:schemeClr val="tx2">
                    <a:lumMod val="75000"/>
                  </a:schemeClr>
                </a:solidFill>
              </a:rPr>
              <a:t>εξέλιξης</a:t>
            </a:r>
          </a:p>
          <a:p>
            <a:pPr marL="850392" lvl="1" indent="-457200">
              <a:buFont typeface="+mj-lt"/>
              <a:buAutoNum type="arabicPeriod"/>
            </a:pPr>
            <a:endParaRPr lang="el-GR" sz="2800" b="1" dirty="0">
              <a:solidFill>
                <a:schemeClr val="tx2">
                  <a:lumMod val="75000"/>
                </a:schemeClr>
              </a:solidFill>
              <a:sym typeface="Symbol"/>
            </a:endParaRPr>
          </a:p>
          <a:p>
            <a:r>
              <a:rPr lang="el-GR" sz="2800" dirty="0"/>
              <a:t>Συμμετείχαν </a:t>
            </a:r>
            <a:r>
              <a:rPr lang="el-GR" sz="2800" b="1" dirty="0">
                <a:solidFill>
                  <a:srgbClr val="FF0000"/>
                </a:solidFill>
              </a:rPr>
              <a:t>2</a:t>
            </a:r>
            <a:r>
              <a:rPr lang="el-GR" sz="2800" dirty="0"/>
              <a:t> ομάδες με υψηλό Μαθηματικό υπόβαθρο αλλά με διαφορετικό είδος εκπαίδευσης </a:t>
            </a:r>
          </a:p>
          <a:p>
            <a:r>
              <a:rPr lang="el-GR" sz="2800" b="1" dirty="0">
                <a:solidFill>
                  <a:srgbClr val="002060"/>
                </a:solidFill>
              </a:rPr>
              <a:t>ΜΟ &amp; ΜΜ</a:t>
            </a:r>
            <a:endParaRPr lang="el-GR" sz="2800" dirty="0">
              <a:solidFill>
                <a:schemeClr val="tx2">
                  <a:lumMod val="75000"/>
                </a:schemeClr>
              </a:solidFill>
              <a:sym typeface="Symbol"/>
            </a:endParaRPr>
          </a:p>
        </p:txBody>
      </p:sp>
    </p:spTree>
    <p:extLst>
      <p:ext uri="{BB962C8B-B14F-4D97-AF65-F5344CB8AC3E}">
        <p14:creationId xmlns:p14="http://schemas.microsoft.com/office/powerpoint/2010/main" val="14422215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Θέση περιεχομένου 3"/>
          <p:cNvGraphicFramePr>
            <a:graphicFrameLocks noGrp="1"/>
          </p:cNvGraphicFramePr>
          <p:nvPr>
            <p:ph idx="1"/>
          </p:nvPr>
        </p:nvGraphicFramePr>
        <p:xfrm>
          <a:off x="500034" y="928670"/>
          <a:ext cx="8229600" cy="5547360"/>
        </p:xfrm>
        <a:graphic>
          <a:graphicData uri="http://schemas.openxmlformats.org/drawingml/2006/table">
            <a:tbl>
              <a:tblPr firstRow="1" bandRow="1">
                <a:tableStyleId>{5C22544A-7EE6-4342-B048-85BDC9FD1C3A}</a:tableStyleId>
              </a:tblPr>
              <a:tblGrid>
                <a:gridCol w="1944216">
                  <a:extLst>
                    <a:ext uri="{9D8B030D-6E8A-4147-A177-3AD203B41FA5}">
                      <a16:colId xmlns:a16="http://schemas.microsoft.com/office/drawing/2014/main" val="20000"/>
                    </a:ext>
                  </a:extLst>
                </a:gridCol>
                <a:gridCol w="3096344">
                  <a:extLst>
                    <a:ext uri="{9D8B030D-6E8A-4147-A177-3AD203B41FA5}">
                      <a16:colId xmlns:a16="http://schemas.microsoft.com/office/drawing/2014/main" val="20001"/>
                    </a:ext>
                  </a:extLst>
                </a:gridCol>
                <a:gridCol w="3189040">
                  <a:extLst>
                    <a:ext uri="{9D8B030D-6E8A-4147-A177-3AD203B41FA5}">
                      <a16:colId xmlns:a16="http://schemas.microsoft.com/office/drawing/2014/main" val="20002"/>
                    </a:ext>
                  </a:extLst>
                </a:gridCol>
              </a:tblGrid>
              <a:tr h="622891">
                <a:tc>
                  <a:txBody>
                    <a:bodyPr/>
                    <a:lstStyle/>
                    <a:p>
                      <a:r>
                        <a:rPr lang="el-GR" dirty="0"/>
                        <a:t>ΣΥΜΜΕΤΕΧΟΝΤΕΣ</a:t>
                      </a:r>
                    </a:p>
                  </a:txBody>
                  <a:tcPr/>
                </a:tc>
                <a:tc>
                  <a:txBody>
                    <a:bodyPr/>
                    <a:lstStyle/>
                    <a:p>
                      <a:r>
                        <a:rPr lang="el-GR" sz="1800" b="1" dirty="0"/>
                        <a:t>MO</a:t>
                      </a:r>
                      <a:r>
                        <a:rPr lang="en-US" sz="1800" b="1" dirty="0"/>
                        <a:t> </a:t>
                      </a:r>
                      <a:endParaRPr lang="el-GR" sz="1800" b="1" dirty="0"/>
                    </a:p>
                    <a:p>
                      <a:r>
                        <a:rPr lang="en-US" sz="1800" b="1" dirty="0"/>
                        <a:t>(</a:t>
                      </a:r>
                      <a:r>
                        <a:rPr lang="el-GR" sz="1800" b="1" dirty="0"/>
                        <a:t>Μ</a:t>
                      </a:r>
                      <a:r>
                        <a:rPr lang="en-US" sz="1800" b="1" dirty="0" err="1"/>
                        <a:t>athematical</a:t>
                      </a:r>
                      <a:r>
                        <a:rPr lang="en-US" sz="1800" b="1" dirty="0"/>
                        <a:t> </a:t>
                      </a:r>
                      <a:r>
                        <a:rPr lang="el-GR" sz="1800" b="1" dirty="0"/>
                        <a:t>Ο</a:t>
                      </a:r>
                      <a:r>
                        <a:rPr lang="en-US" sz="1800" b="1" dirty="0" err="1"/>
                        <a:t>lympiad</a:t>
                      </a:r>
                      <a:r>
                        <a:rPr lang="el-GR" sz="1800" b="1" dirty="0"/>
                        <a:t>)</a:t>
                      </a:r>
                    </a:p>
                    <a:p>
                      <a:r>
                        <a:rPr lang="el-GR" sz="1600" dirty="0"/>
                        <a:t>(εθνική ομάδα του Ισραήλ) </a:t>
                      </a:r>
                    </a:p>
                  </a:txBody>
                  <a:tcPr/>
                </a:tc>
                <a:tc>
                  <a:txBody>
                    <a:bodyPr/>
                    <a:lstStyle/>
                    <a:p>
                      <a:r>
                        <a:rPr lang="el-GR" sz="2000" b="1" dirty="0"/>
                        <a:t>MM </a:t>
                      </a:r>
                    </a:p>
                    <a:p>
                      <a:r>
                        <a:rPr lang="el-GR" sz="1800" dirty="0"/>
                        <a:t>(</a:t>
                      </a:r>
                      <a:r>
                        <a:rPr lang="el-GR" sz="1800" b="1" dirty="0"/>
                        <a:t>Μ</a:t>
                      </a:r>
                      <a:r>
                        <a:rPr lang="en-US" sz="1800" b="1" dirty="0" err="1"/>
                        <a:t>athematics</a:t>
                      </a:r>
                      <a:r>
                        <a:rPr lang="en-US" sz="1800" b="1" dirty="0"/>
                        <a:t> </a:t>
                      </a:r>
                      <a:r>
                        <a:rPr lang="el-GR" sz="1800" b="1" dirty="0"/>
                        <a:t>Μ</a:t>
                      </a:r>
                      <a:r>
                        <a:rPr lang="en-US" sz="1800" b="1" dirty="0" err="1"/>
                        <a:t>ajors</a:t>
                      </a:r>
                      <a:r>
                        <a:rPr lang="en-US" sz="1800" b="1" dirty="0"/>
                        <a:t> </a:t>
                      </a:r>
                      <a:r>
                        <a:rPr lang="el-GR" sz="1800" b="1" dirty="0"/>
                        <a:t>) </a:t>
                      </a:r>
                    </a:p>
                  </a:txBody>
                  <a:tcPr/>
                </a:tc>
                <a:extLst>
                  <a:ext uri="{0D108BD9-81ED-4DB2-BD59-A6C34878D82A}">
                    <a16:rowId xmlns:a16="http://schemas.microsoft.com/office/drawing/2014/main" val="10000"/>
                  </a:ext>
                </a:extLst>
              </a:tr>
              <a:tr h="837681">
                <a:tc>
                  <a:txBody>
                    <a:bodyPr/>
                    <a:lstStyle/>
                    <a:p>
                      <a:r>
                        <a:rPr lang="el-GR" dirty="0"/>
                        <a:t>ΕΚΠΑΙΔΕΥΣΗ</a:t>
                      </a:r>
                    </a:p>
                  </a:txBody>
                  <a:tcPr/>
                </a:tc>
                <a:tc>
                  <a:txBody>
                    <a:bodyPr/>
                    <a:lstStyle/>
                    <a:p>
                      <a:r>
                        <a:rPr lang="el-GR" sz="1800" dirty="0"/>
                        <a:t>στην ανάπτυξη του υψηλότερου επιπέδου δεξιοτήτων και στρατηγικών επίλυσης προβλημάτων.</a:t>
                      </a:r>
                      <a:endParaRPr lang="el-GR" sz="2000" dirty="0"/>
                    </a:p>
                  </a:txBody>
                  <a:tcPr/>
                </a:tc>
                <a:tc>
                  <a:txBody>
                    <a:bodyPr/>
                    <a:lstStyle/>
                    <a:p>
                      <a:r>
                        <a:rPr kumimoji="0" lang="el-GR" b="0" i="0" kern="1200" dirty="0">
                          <a:solidFill>
                            <a:schemeClr val="dk1"/>
                          </a:solidFill>
                          <a:effectLst/>
                          <a:latin typeface="+mn-lt"/>
                          <a:ea typeface="+mn-ea"/>
                          <a:cs typeface="+mn-cs"/>
                        </a:rPr>
                        <a:t>άριστες σπουδές μαθηματικών </a:t>
                      </a:r>
                      <a:endParaRPr lang="el-GR" dirty="0"/>
                    </a:p>
                  </a:txBody>
                  <a:tcPr/>
                </a:tc>
                <a:extLst>
                  <a:ext uri="{0D108BD9-81ED-4DB2-BD59-A6C34878D82A}">
                    <a16:rowId xmlns:a16="http://schemas.microsoft.com/office/drawing/2014/main" val="10001"/>
                  </a:ext>
                </a:extLst>
              </a:tr>
              <a:tr h="1030992">
                <a:tc>
                  <a:txBody>
                    <a:bodyPr/>
                    <a:lstStyle/>
                    <a:p>
                      <a:r>
                        <a:rPr lang="el-GR" dirty="0"/>
                        <a:t>ΕΠΙΛΟΓΗ</a:t>
                      </a:r>
                    </a:p>
                  </a:txBody>
                  <a:tcPr/>
                </a:tc>
                <a:tc>
                  <a:txBody>
                    <a:bodyPr/>
                    <a:lstStyle/>
                    <a:p>
                      <a:r>
                        <a:rPr kumimoji="0" lang="el-GR" b="0" i="0" kern="1200" dirty="0">
                          <a:solidFill>
                            <a:schemeClr val="dk1"/>
                          </a:solidFill>
                          <a:effectLst/>
                          <a:latin typeface="+mn-lt"/>
                          <a:ea typeface="+mn-ea"/>
                          <a:cs typeface="+mn-cs"/>
                        </a:rPr>
                        <a:t>εθελοντική συμμετοχή</a:t>
                      </a:r>
                      <a:r>
                        <a:rPr kumimoji="0" lang="el-GR" b="0" i="0" kern="1200" baseline="0" dirty="0">
                          <a:solidFill>
                            <a:schemeClr val="dk1"/>
                          </a:solidFill>
                          <a:effectLst/>
                          <a:latin typeface="+mn-lt"/>
                          <a:ea typeface="+mn-ea"/>
                          <a:cs typeface="+mn-cs"/>
                        </a:rPr>
                        <a:t> </a:t>
                      </a:r>
                      <a:r>
                        <a:rPr kumimoji="0" lang="el-GR" b="0" i="0" kern="1200" dirty="0">
                          <a:solidFill>
                            <a:schemeClr val="dk1"/>
                          </a:solidFill>
                          <a:effectLst/>
                          <a:latin typeface="+mn-lt"/>
                          <a:ea typeface="+mn-ea"/>
                          <a:cs typeface="+mn-cs"/>
                        </a:rPr>
                        <a:t>κατόπιν αιτήματος</a:t>
                      </a:r>
                      <a:r>
                        <a:rPr kumimoji="0" lang="el-GR" b="0" i="0" kern="1200" baseline="0" dirty="0">
                          <a:solidFill>
                            <a:schemeClr val="dk1"/>
                          </a:solidFill>
                          <a:effectLst/>
                          <a:latin typeface="+mn-lt"/>
                          <a:ea typeface="+mn-ea"/>
                          <a:cs typeface="+mn-cs"/>
                        </a:rPr>
                        <a:t> των ερευνητών</a:t>
                      </a:r>
                      <a:endParaRPr lang="el-GR" dirty="0"/>
                    </a:p>
                  </a:txBody>
                  <a:tcPr/>
                </a:tc>
                <a:tc>
                  <a:txBody>
                    <a:bodyPr/>
                    <a:lstStyle/>
                    <a:p>
                      <a:r>
                        <a:rPr lang="el-GR" sz="1800" dirty="0"/>
                        <a:t>Βαθμό πάνω</a:t>
                      </a:r>
                      <a:r>
                        <a:rPr lang="el-GR" sz="1800" baseline="0" dirty="0"/>
                        <a:t> από 90 σε εξετάσεις στην ΑΝΑΛΥΣΗ Ι, ΙΙ</a:t>
                      </a:r>
                      <a:r>
                        <a:rPr lang="el-GR" sz="1800" dirty="0"/>
                        <a:t>, στην  ΓΡΑΜΜΙΚΗ ΑΛΓΕΒΡΑ &amp; στην ΑΝΑΛΥΤΙΚΗ ΓΕΩΜΕΤΡΙΑ</a:t>
                      </a:r>
                    </a:p>
                  </a:txBody>
                  <a:tcPr/>
                </a:tc>
                <a:extLst>
                  <a:ext uri="{0D108BD9-81ED-4DB2-BD59-A6C34878D82A}">
                    <a16:rowId xmlns:a16="http://schemas.microsoft.com/office/drawing/2014/main" val="10002"/>
                  </a:ext>
                </a:extLst>
              </a:tr>
              <a:tr h="1288740">
                <a:tc>
                  <a:txBody>
                    <a:bodyPr/>
                    <a:lstStyle/>
                    <a:p>
                      <a:r>
                        <a:rPr lang="el-GR" dirty="0"/>
                        <a:t>ΠΡΟΕΤΟΙΜΑΣΙΑ</a:t>
                      </a:r>
                    </a:p>
                    <a:p>
                      <a:r>
                        <a:rPr lang="el-GR" dirty="0"/>
                        <a:t>ΓΙΑ</a:t>
                      </a:r>
                      <a:r>
                        <a:rPr lang="el-GR" baseline="0" dirty="0"/>
                        <a:t> ΤΗΝ ΣΥΜΜΕΤΟΧΗ ΣΤΗΝ ΕΡΕΥΝΑ</a:t>
                      </a:r>
                      <a:endParaRPr lang="el-GR" dirty="0"/>
                    </a:p>
                  </a:txBody>
                  <a:tcPr/>
                </a:tc>
                <a:tc>
                  <a:txBody>
                    <a:bodyPr/>
                    <a:lstStyle/>
                    <a:p>
                      <a:pPr marL="285750" indent="-285750">
                        <a:buFontTx/>
                        <a:buChar char="-"/>
                      </a:pPr>
                      <a:r>
                        <a:rPr lang="el-GR" sz="1800" b="1" dirty="0"/>
                        <a:t>δεν</a:t>
                      </a:r>
                      <a:r>
                        <a:rPr lang="el-GR" sz="1800" dirty="0"/>
                        <a:t> είχαν κατάρτιση στην επίλυση εργασιών PPI</a:t>
                      </a:r>
                    </a:p>
                    <a:p>
                      <a:pPr marL="285750" indent="-285750">
                        <a:buFontTx/>
                        <a:buChar char="-"/>
                      </a:pPr>
                      <a:r>
                        <a:rPr lang="el-GR" sz="1800" b="1" dirty="0"/>
                        <a:t>πολύ σύντομη </a:t>
                      </a:r>
                      <a:r>
                        <a:rPr lang="el-GR" sz="1800" dirty="0"/>
                        <a:t>εισαγωγή στις εργασίες PPI και τους τρόπους συνεργασίας με τη DGE(περιβάλλοντα δυναμικής γεωμετρίας)</a:t>
                      </a:r>
                      <a:endParaRPr lang="el-GR" dirty="0"/>
                    </a:p>
                  </a:txBody>
                  <a:tcPr/>
                </a:tc>
                <a:tc>
                  <a:txBody>
                    <a:bodyPr/>
                    <a:lstStyle/>
                    <a:p>
                      <a:pPr marL="285750" indent="-285750">
                        <a:buFontTx/>
                        <a:buChar char="-"/>
                      </a:pPr>
                      <a:r>
                        <a:rPr kumimoji="0" lang="el-GR" b="0" i="0" kern="1200" dirty="0">
                          <a:solidFill>
                            <a:schemeClr val="dk1"/>
                          </a:solidFill>
                          <a:effectLst/>
                          <a:latin typeface="+mn-lt"/>
                          <a:ea typeface="+mn-ea"/>
                          <a:cs typeface="+mn-cs"/>
                        </a:rPr>
                        <a:t>μάθημα </a:t>
                      </a:r>
                      <a:r>
                        <a:rPr kumimoji="0" lang="el-GR" sz="2400" b="1" i="0" kern="1200" dirty="0">
                          <a:solidFill>
                            <a:schemeClr val="dk1"/>
                          </a:solidFill>
                          <a:effectLst/>
                          <a:latin typeface="+mn-lt"/>
                          <a:ea typeface="+mn-ea"/>
                          <a:cs typeface="+mn-cs"/>
                        </a:rPr>
                        <a:t>52</a:t>
                      </a:r>
                      <a:r>
                        <a:rPr kumimoji="0" lang="el-GR" b="0" i="0" kern="1200" dirty="0">
                          <a:solidFill>
                            <a:schemeClr val="dk1"/>
                          </a:solidFill>
                          <a:effectLst/>
                          <a:latin typeface="+mn-lt"/>
                          <a:ea typeface="+mn-ea"/>
                          <a:cs typeface="+mn-cs"/>
                        </a:rPr>
                        <a:t> ωρών επίλυσης προβλημάτων (απόδειξη) στη γεωμετρία μέσω της συστηματικής απασχόλησης του PPI</a:t>
                      </a:r>
                    </a:p>
                    <a:p>
                      <a:pPr marL="0" indent="0">
                        <a:buFontTx/>
                        <a:buNone/>
                      </a:pPr>
                      <a:endParaRPr lang="el-GR" dirty="0"/>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6400657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571472" y="642918"/>
            <a:ext cx="8229600" cy="636680"/>
          </a:xfrm>
        </p:spPr>
        <p:txBody>
          <a:bodyPr>
            <a:normAutofit fontScale="90000"/>
          </a:bodyPr>
          <a:lstStyle/>
          <a:p>
            <a:r>
              <a:rPr lang="el-GR" sz="5400" b="1" dirty="0" err="1">
                <a:sym typeface="Symbol"/>
              </a:rPr>
              <a:t>Ερευνα</a:t>
            </a:r>
            <a:r>
              <a:rPr lang="el-GR" sz="5400" b="1" dirty="0">
                <a:sym typeface="Symbol"/>
              </a:rPr>
              <a:t> </a:t>
            </a:r>
            <a:endParaRPr lang="el-GR" dirty="0"/>
          </a:p>
        </p:txBody>
      </p:sp>
      <p:sp>
        <p:nvSpPr>
          <p:cNvPr id="3" name="Θέση περιεχομένου 2"/>
          <p:cNvSpPr>
            <a:spLocks noGrp="1"/>
          </p:cNvSpPr>
          <p:nvPr>
            <p:ph idx="1"/>
          </p:nvPr>
        </p:nvSpPr>
        <p:spPr>
          <a:xfrm>
            <a:off x="500034" y="1285860"/>
            <a:ext cx="8229600" cy="4911824"/>
          </a:xfrm>
        </p:spPr>
        <p:txBody>
          <a:bodyPr>
            <a:noAutofit/>
          </a:bodyPr>
          <a:lstStyle/>
          <a:p>
            <a:r>
              <a:rPr lang="el-GR" sz="2800" dirty="0"/>
              <a:t>Μελετήθηκαν οι  </a:t>
            </a:r>
            <a:r>
              <a:rPr lang="el-GR" sz="2800" b="1" dirty="0"/>
              <a:t>διαφορές</a:t>
            </a:r>
            <a:r>
              <a:rPr lang="el-GR" sz="2800" dirty="0"/>
              <a:t> μεταξύ συμμετεχόντων  </a:t>
            </a:r>
          </a:p>
          <a:p>
            <a:pPr marL="457200" indent="-457200">
              <a:buFont typeface="+mj-lt"/>
              <a:buAutoNum type="arabicPeriod"/>
            </a:pPr>
            <a:r>
              <a:rPr lang="el-GR" sz="2800" dirty="0"/>
              <a:t> στη </a:t>
            </a:r>
            <a:r>
              <a:rPr lang="el-GR" sz="2800" b="1" dirty="0">
                <a:solidFill>
                  <a:srgbClr val="FF0000"/>
                </a:solidFill>
              </a:rPr>
              <a:t>δημιουργικότητα</a:t>
            </a:r>
            <a:r>
              <a:rPr lang="el-GR" sz="2800" b="1" dirty="0"/>
              <a:t> </a:t>
            </a:r>
          </a:p>
          <a:p>
            <a:pPr marL="457200" indent="-457200">
              <a:buFont typeface="+mj-lt"/>
              <a:buAutoNum type="arabicPeriod"/>
            </a:pPr>
            <a:r>
              <a:rPr lang="el-GR" sz="2800" dirty="0"/>
              <a:t> στις </a:t>
            </a:r>
            <a:r>
              <a:rPr lang="el-GR" sz="2800" b="1" dirty="0">
                <a:solidFill>
                  <a:srgbClr val="FF0000"/>
                </a:solidFill>
              </a:rPr>
              <a:t>δεξιότητες </a:t>
            </a:r>
            <a:r>
              <a:rPr lang="en-US" sz="2800" b="1" dirty="0">
                <a:solidFill>
                  <a:srgbClr val="FF0000"/>
                </a:solidFill>
              </a:rPr>
              <a:t>PPI </a:t>
            </a:r>
            <a:r>
              <a:rPr lang="en-US" sz="2800" dirty="0"/>
              <a:t>(</a:t>
            </a:r>
            <a:r>
              <a:rPr lang="en-US" sz="2800" b="1" dirty="0">
                <a:solidFill>
                  <a:srgbClr val="FF0000"/>
                </a:solidFill>
              </a:rPr>
              <a:t>P</a:t>
            </a:r>
            <a:r>
              <a:rPr lang="en-US" sz="2800" dirty="0"/>
              <a:t>roblem-</a:t>
            </a:r>
            <a:r>
              <a:rPr lang="en-US" sz="2800" b="1" dirty="0">
                <a:solidFill>
                  <a:srgbClr val="FF0000"/>
                </a:solidFill>
              </a:rPr>
              <a:t>P</a:t>
            </a:r>
            <a:r>
              <a:rPr lang="en-US" sz="2800" dirty="0"/>
              <a:t>osing-through-</a:t>
            </a:r>
            <a:r>
              <a:rPr lang="en-US" sz="2800" b="1" dirty="0">
                <a:solidFill>
                  <a:srgbClr val="FF0000"/>
                </a:solidFill>
              </a:rPr>
              <a:t>I</a:t>
            </a:r>
            <a:r>
              <a:rPr lang="en-US" sz="2800" dirty="0"/>
              <a:t>nvestigations</a:t>
            </a:r>
            <a:r>
              <a:rPr lang="el-GR" sz="2800" dirty="0"/>
              <a:t> </a:t>
            </a:r>
            <a:r>
              <a:rPr lang="en-US" sz="2800" dirty="0"/>
              <a:t>= </a:t>
            </a:r>
            <a:r>
              <a:rPr lang="el-GR" sz="2800" dirty="0"/>
              <a:t>κατασκευή μαθηματικού προβλήματος μέσω διερευνήσεων)</a:t>
            </a:r>
            <a:br>
              <a:rPr lang="el-GR" sz="2800" dirty="0"/>
            </a:br>
            <a:endParaRPr lang="el-GR" sz="2800" dirty="0"/>
          </a:p>
          <a:p>
            <a:br>
              <a:rPr lang="el-GR" sz="2800" dirty="0"/>
            </a:br>
            <a:endParaRPr lang="el-GR" sz="2800" dirty="0"/>
          </a:p>
        </p:txBody>
      </p:sp>
    </p:spTree>
    <p:extLst>
      <p:ext uri="{BB962C8B-B14F-4D97-AF65-F5344CB8AC3E}">
        <p14:creationId xmlns:p14="http://schemas.microsoft.com/office/powerpoint/2010/main" val="5197522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10336" y="1412776"/>
            <a:ext cx="4633664" cy="21426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78726" y="3429000"/>
            <a:ext cx="4752615" cy="2880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Τίτλος 1"/>
          <p:cNvSpPr>
            <a:spLocks noGrp="1"/>
          </p:cNvSpPr>
          <p:nvPr>
            <p:ph type="title"/>
          </p:nvPr>
        </p:nvSpPr>
        <p:spPr>
          <a:xfrm>
            <a:off x="395536" y="620688"/>
            <a:ext cx="8229600" cy="524530"/>
          </a:xfrm>
        </p:spPr>
        <p:txBody>
          <a:bodyPr>
            <a:normAutofit fontScale="90000"/>
          </a:bodyPr>
          <a:lstStyle/>
          <a:p>
            <a:r>
              <a:rPr lang="el-GR" sz="3200" b="1" dirty="0"/>
              <a:t>ΕΡΕΥΝΗΤΙΚΟ ΠΛΑΙΣΙΟ</a:t>
            </a:r>
          </a:p>
        </p:txBody>
      </p:sp>
      <p:sp>
        <p:nvSpPr>
          <p:cNvPr id="3" name="Θέση περιεχομένου 2"/>
          <p:cNvSpPr>
            <a:spLocks noGrp="1"/>
          </p:cNvSpPr>
          <p:nvPr>
            <p:ph idx="1"/>
          </p:nvPr>
        </p:nvSpPr>
        <p:spPr>
          <a:xfrm>
            <a:off x="251520" y="1196752"/>
            <a:ext cx="4258816" cy="5400600"/>
          </a:xfrm>
        </p:spPr>
        <p:txBody>
          <a:bodyPr>
            <a:normAutofit fontScale="92500" lnSpcReduction="10000"/>
          </a:bodyPr>
          <a:lstStyle/>
          <a:p>
            <a:r>
              <a:rPr lang="el-GR" sz="2200" dirty="0"/>
              <a:t>Διερεύνηση γεωμετρικού σχήματος  σε </a:t>
            </a:r>
            <a:r>
              <a:rPr lang="en-US" sz="2200" dirty="0"/>
              <a:t>DGE </a:t>
            </a:r>
            <a:r>
              <a:rPr lang="el-GR" sz="2200" dirty="0"/>
              <a:t> προκειμένου να βρεθούν νέες  [</a:t>
            </a:r>
            <a:r>
              <a:rPr lang="el-GR" sz="2200" dirty="0">
                <a:solidFill>
                  <a:srgbClr val="FF0000"/>
                </a:solidFill>
              </a:rPr>
              <a:t>τουλάχιστον 2</a:t>
            </a:r>
            <a:r>
              <a:rPr lang="el-GR" sz="2200" dirty="0"/>
              <a:t>] </a:t>
            </a:r>
            <a:r>
              <a:rPr lang="el-GR" sz="2200" b="1" dirty="0">
                <a:solidFill>
                  <a:srgbClr val="7030A0"/>
                </a:solidFill>
              </a:rPr>
              <a:t>μη</a:t>
            </a:r>
            <a:r>
              <a:rPr lang="el-GR" sz="2200" dirty="0"/>
              <a:t> </a:t>
            </a:r>
            <a:r>
              <a:rPr lang="el-GR" sz="2200" b="1" dirty="0">
                <a:solidFill>
                  <a:srgbClr val="7030A0"/>
                </a:solidFill>
              </a:rPr>
              <a:t>ασήμαντες </a:t>
            </a:r>
            <a:r>
              <a:rPr lang="el-GR" sz="2200" dirty="0"/>
              <a:t>ιδιότητες</a:t>
            </a:r>
            <a:r>
              <a:rPr lang="el-GR" sz="2200" b="1" dirty="0">
                <a:solidFill>
                  <a:srgbClr val="7030A0"/>
                </a:solidFill>
              </a:rPr>
              <a:t> </a:t>
            </a:r>
            <a:r>
              <a:rPr lang="el-GR" sz="2200" dirty="0"/>
              <a:t>του σχήματος και σχετικών σχημάτων που κατασκευάζονται χρησιμοποιώντας βοηθητικές κατασκευές.</a:t>
            </a:r>
            <a:endParaRPr lang="en-US" sz="2200" dirty="0"/>
          </a:p>
          <a:p>
            <a:pPr marL="0" indent="0">
              <a:buNone/>
            </a:pPr>
            <a:r>
              <a:rPr lang="el-GR" sz="2200" dirty="0"/>
              <a:t>   </a:t>
            </a:r>
            <a:r>
              <a:rPr lang="el-GR" sz="2200" i="1" dirty="0"/>
              <a:t> </a:t>
            </a:r>
            <a:r>
              <a:rPr lang="el-GR" sz="1900" b="1" i="1" dirty="0">
                <a:solidFill>
                  <a:srgbClr val="7030A0"/>
                </a:solidFill>
              </a:rPr>
              <a:t>Μια </a:t>
            </a:r>
            <a:r>
              <a:rPr lang="el-GR" sz="1900" b="1" i="1" u="sng" dirty="0">
                <a:solidFill>
                  <a:srgbClr val="7030A0"/>
                </a:solidFill>
              </a:rPr>
              <a:t>μη-ασήμαντη</a:t>
            </a:r>
            <a:r>
              <a:rPr lang="el-GR" sz="1900" b="1" i="1" dirty="0">
                <a:solidFill>
                  <a:srgbClr val="7030A0"/>
                </a:solidFill>
              </a:rPr>
              <a:t> ιδιότητα ορίζεται ως μία για την οποία η   απόδειξη περιλαμβάνει τουλάχιστον 3 στάδια .</a:t>
            </a:r>
            <a:endParaRPr lang="en-US" sz="1900" b="1" i="1" dirty="0">
              <a:solidFill>
                <a:srgbClr val="7030A0"/>
              </a:solidFill>
            </a:endParaRPr>
          </a:p>
          <a:p>
            <a:pPr marL="0" indent="0">
              <a:buNone/>
            </a:pPr>
            <a:endParaRPr lang="el-GR" sz="2200" b="1" dirty="0">
              <a:solidFill>
                <a:srgbClr val="7030A0"/>
              </a:solidFill>
            </a:endParaRPr>
          </a:p>
          <a:p>
            <a:r>
              <a:rPr lang="el-GR" sz="2200" dirty="0"/>
              <a:t>Κατασκευή &amp; επίλυση [</a:t>
            </a:r>
            <a:r>
              <a:rPr lang="el-GR" sz="2200" dirty="0">
                <a:solidFill>
                  <a:srgbClr val="FF0000"/>
                </a:solidFill>
              </a:rPr>
              <a:t>τουλάχιστον 2</a:t>
            </a:r>
            <a:r>
              <a:rPr lang="el-GR" sz="2200" dirty="0"/>
              <a:t>] νέων προβλημάτων που να βασίζονται στα προβλήματα που δόθηκαν από τους ερευνητές στους συμμετέχοντες</a:t>
            </a:r>
            <a:r>
              <a:rPr lang="en-US" sz="2200" dirty="0"/>
              <a:t>.</a:t>
            </a:r>
            <a:endParaRPr lang="el-GR" dirty="0"/>
          </a:p>
        </p:txBody>
      </p:sp>
      <p:cxnSp>
        <p:nvCxnSpPr>
          <p:cNvPr id="7" name="Ευθεία γραμμή σύνδεσης 6"/>
          <p:cNvCxnSpPr/>
          <p:nvPr/>
        </p:nvCxnSpPr>
        <p:spPr>
          <a:xfrm flipV="1">
            <a:off x="7380312" y="3789040"/>
            <a:ext cx="0" cy="216024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146203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704088"/>
            <a:ext cx="8229600" cy="636680"/>
          </a:xfrm>
        </p:spPr>
        <p:txBody>
          <a:bodyPr>
            <a:normAutofit/>
          </a:bodyPr>
          <a:lstStyle/>
          <a:p>
            <a:r>
              <a:rPr lang="el-GR" sz="2400" b="1" dirty="0"/>
              <a:t>ΕΡΕΥΝΗΤΙΚΑ ΔΕΔΟΜΕΝΑ – ΚΡΙΤΗΡΙΑ ΑΞΙΟΛΟΓΗΣΗΣ – ΑΝΑΛΥΣΗ </a:t>
            </a:r>
            <a:endParaRPr lang="el-GR" sz="2400" dirty="0"/>
          </a:p>
        </p:txBody>
      </p:sp>
      <p:sp>
        <p:nvSpPr>
          <p:cNvPr id="3" name="Θέση περιεχομένου 2"/>
          <p:cNvSpPr>
            <a:spLocks noGrp="1"/>
          </p:cNvSpPr>
          <p:nvPr>
            <p:ph idx="1"/>
          </p:nvPr>
        </p:nvSpPr>
        <p:spPr>
          <a:xfrm>
            <a:off x="251520" y="1484784"/>
            <a:ext cx="8568952" cy="4968552"/>
          </a:xfrm>
        </p:spPr>
        <p:txBody>
          <a:bodyPr>
            <a:normAutofit fontScale="40000" lnSpcReduction="20000"/>
          </a:bodyPr>
          <a:lstStyle/>
          <a:p>
            <a:r>
              <a:rPr lang="el-GR" sz="4200" b="1" dirty="0"/>
              <a:t>ΕΡΕΥΝΗΤΙΚΑ ΔΕΔΟΜΕΝΑ:  </a:t>
            </a:r>
          </a:p>
          <a:p>
            <a:pPr marL="0" indent="0">
              <a:buNone/>
            </a:pPr>
            <a:r>
              <a:rPr lang="el-GR" sz="4200" dirty="0">
                <a:solidFill>
                  <a:srgbClr val="FF0000"/>
                </a:solidFill>
                <a:sym typeface="Symbol"/>
              </a:rPr>
              <a:t>    </a:t>
            </a:r>
            <a:r>
              <a:rPr lang="el-GR" sz="4200" dirty="0" err="1">
                <a:solidFill>
                  <a:srgbClr val="0070C0"/>
                </a:solidFill>
                <a:sym typeface="Symbol"/>
              </a:rPr>
              <a:t></a:t>
            </a:r>
            <a:r>
              <a:rPr lang="el-GR" sz="4200" dirty="0" err="1"/>
              <a:t>Οι</a:t>
            </a:r>
            <a:r>
              <a:rPr lang="el-GR" sz="4200" dirty="0"/>
              <a:t> εργασίες/απαντήσεις των συμμετεχόντων</a:t>
            </a:r>
          </a:p>
          <a:p>
            <a:pPr marL="0" indent="0">
              <a:buNone/>
            </a:pPr>
            <a:r>
              <a:rPr lang="el-GR" sz="4200" dirty="0">
                <a:solidFill>
                  <a:srgbClr val="FF0000"/>
                </a:solidFill>
                <a:sym typeface="Symbol"/>
              </a:rPr>
              <a:t>    </a:t>
            </a:r>
            <a:r>
              <a:rPr lang="el-GR" sz="4200" dirty="0">
                <a:solidFill>
                  <a:srgbClr val="0070C0"/>
                </a:solidFill>
                <a:sym typeface="Symbol"/>
              </a:rPr>
              <a:t></a:t>
            </a:r>
            <a:r>
              <a:rPr lang="el-GR" sz="4200" dirty="0">
                <a:solidFill>
                  <a:srgbClr val="FF0000"/>
                </a:solidFill>
                <a:sym typeface="Symbol"/>
              </a:rPr>
              <a:t> </a:t>
            </a:r>
            <a:r>
              <a:rPr lang="el-GR" sz="4200" dirty="0"/>
              <a:t>αρχεία </a:t>
            </a:r>
            <a:r>
              <a:rPr lang="el-GR" sz="4200" dirty="0" err="1"/>
              <a:t>GeoGebra</a:t>
            </a:r>
            <a:r>
              <a:rPr lang="el-GR" sz="4200" dirty="0"/>
              <a:t> με την ακολουθία των κατασκευών και των λύσεών τους</a:t>
            </a:r>
          </a:p>
          <a:p>
            <a:pPr marL="0" indent="0">
              <a:buNone/>
            </a:pPr>
            <a:r>
              <a:rPr lang="el-GR" sz="4200" dirty="0">
                <a:solidFill>
                  <a:srgbClr val="FF0000"/>
                </a:solidFill>
                <a:sym typeface="Symbol"/>
              </a:rPr>
              <a:t>    </a:t>
            </a:r>
            <a:r>
              <a:rPr lang="el-GR" sz="4200" dirty="0">
                <a:solidFill>
                  <a:srgbClr val="0070C0"/>
                </a:solidFill>
                <a:sym typeface="Symbol"/>
              </a:rPr>
              <a:t></a:t>
            </a:r>
            <a:r>
              <a:rPr lang="el-GR" sz="4200" dirty="0">
                <a:solidFill>
                  <a:srgbClr val="FF0000"/>
                </a:solidFill>
                <a:sym typeface="Symbol"/>
              </a:rPr>
              <a:t> </a:t>
            </a:r>
            <a:r>
              <a:rPr lang="el-GR" sz="4200" dirty="0"/>
              <a:t>γραπτά έγγραφα που περιελάμβαναν νέα προβλήματα που έθεσαν οι </a:t>
            </a:r>
          </a:p>
          <a:p>
            <a:pPr marL="0" indent="0">
              <a:buNone/>
            </a:pPr>
            <a:r>
              <a:rPr lang="el-GR" sz="4200" dirty="0"/>
              <a:t>       συμμετέχοντες και τις αποδείξεις τους.</a:t>
            </a:r>
          </a:p>
          <a:p>
            <a:pPr marL="393192" lvl="1" indent="0">
              <a:buNone/>
            </a:pPr>
            <a:endParaRPr lang="el-GR" sz="3200" dirty="0"/>
          </a:p>
          <a:p>
            <a:r>
              <a:rPr lang="el-GR" sz="4200" b="1" dirty="0"/>
              <a:t>ΚΡΙΤΗΡΙΑ ΑΞΙΟΛΟΓΗΣΗΣ: </a:t>
            </a:r>
          </a:p>
          <a:p>
            <a:pPr marL="0" indent="0">
              <a:buNone/>
            </a:pPr>
            <a:r>
              <a:rPr lang="el-GR" sz="4200" b="1" dirty="0"/>
              <a:t>    </a:t>
            </a:r>
            <a:r>
              <a:rPr lang="el-GR" sz="4200" dirty="0"/>
              <a:t>των εργασιών/απαντήσεις των συμμετεχόντων  ως προς τις </a:t>
            </a:r>
            <a:r>
              <a:rPr lang="el-GR" sz="4200" b="1" dirty="0">
                <a:solidFill>
                  <a:srgbClr val="FF0000"/>
                </a:solidFill>
              </a:rPr>
              <a:t>αποδεικτικές </a:t>
            </a:r>
            <a:r>
              <a:rPr lang="el-GR" sz="4200" b="1" dirty="0"/>
              <a:t>                                          </a:t>
            </a:r>
            <a:r>
              <a:rPr lang="el-GR" sz="4200" b="1" dirty="0">
                <a:solidFill>
                  <a:srgbClr val="FF0000"/>
                </a:solidFill>
              </a:rPr>
              <a:t>δεξιότητες</a:t>
            </a:r>
            <a:r>
              <a:rPr lang="el-GR" sz="4200" b="1" dirty="0"/>
              <a:t>  &amp; τη  </a:t>
            </a:r>
            <a:r>
              <a:rPr lang="el-GR" sz="4200" b="1" dirty="0">
                <a:solidFill>
                  <a:srgbClr val="00B050"/>
                </a:solidFill>
              </a:rPr>
              <a:t>δημιουργικότητα</a:t>
            </a:r>
          </a:p>
          <a:p>
            <a:pPr marL="457200" indent="-457200">
              <a:buClr>
                <a:schemeClr val="accent1"/>
              </a:buClr>
              <a:buSzPct val="100000"/>
              <a:buFont typeface="+mj-lt"/>
              <a:buAutoNum type="arabicPeriod"/>
            </a:pPr>
            <a:r>
              <a:rPr lang="el-GR" sz="4200" dirty="0"/>
              <a:t>       </a:t>
            </a:r>
            <a:r>
              <a:rPr lang="el-GR" sz="4200" dirty="0">
                <a:solidFill>
                  <a:srgbClr val="FF0000"/>
                </a:solidFill>
              </a:rPr>
              <a:t>την χρήση βοηθητικών ευθειών</a:t>
            </a:r>
          </a:p>
          <a:p>
            <a:pPr marL="457200" indent="-457200">
              <a:buClr>
                <a:schemeClr val="accent1"/>
              </a:buClr>
              <a:buSzPct val="100000"/>
              <a:buFont typeface="+mj-lt"/>
              <a:buAutoNum type="arabicPeriod"/>
            </a:pPr>
            <a:r>
              <a:rPr lang="el-GR" sz="4200" dirty="0">
                <a:solidFill>
                  <a:srgbClr val="FF0000"/>
                </a:solidFill>
              </a:rPr>
              <a:t>       την  πολυπλοκότητα /</a:t>
            </a:r>
            <a:r>
              <a:rPr lang="el-GR" sz="4200" dirty="0" err="1">
                <a:solidFill>
                  <a:srgbClr val="FF0000"/>
                </a:solidFill>
              </a:rPr>
              <a:t>συνθετότητα</a:t>
            </a:r>
            <a:r>
              <a:rPr lang="el-GR" sz="4200" dirty="0">
                <a:solidFill>
                  <a:srgbClr val="FF0000"/>
                </a:solidFill>
              </a:rPr>
              <a:t> του προβλήματος</a:t>
            </a:r>
          </a:p>
          <a:p>
            <a:pPr marL="457200" indent="-457200">
              <a:buClr>
                <a:schemeClr val="accent1"/>
              </a:buClr>
              <a:buSzPct val="100000"/>
              <a:buFont typeface="+mj-lt"/>
              <a:buAutoNum type="arabicPeriod"/>
            </a:pPr>
            <a:r>
              <a:rPr lang="el-GR" sz="4200" dirty="0">
                <a:solidFill>
                  <a:srgbClr val="FF0000"/>
                </a:solidFill>
              </a:rPr>
              <a:t>       την ορθότητα των αποδείξεων</a:t>
            </a:r>
          </a:p>
          <a:p>
            <a:pPr marL="457200" indent="-457200">
              <a:buClr>
                <a:schemeClr val="accent1"/>
              </a:buClr>
              <a:buSzPct val="100000"/>
              <a:buFont typeface="+mj-lt"/>
              <a:buAutoNum type="arabicPeriod"/>
            </a:pPr>
            <a:r>
              <a:rPr lang="el-GR" sz="4200" dirty="0"/>
              <a:t>       </a:t>
            </a:r>
            <a:r>
              <a:rPr lang="el-GR" sz="4200" dirty="0">
                <a:solidFill>
                  <a:srgbClr val="00B050"/>
                </a:solidFill>
              </a:rPr>
              <a:t>  την πρωτοτυπία</a:t>
            </a:r>
          </a:p>
          <a:p>
            <a:pPr marL="457200" indent="-457200">
              <a:buClr>
                <a:schemeClr val="accent1"/>
              </a:buClr>
              <a:buSzPct val="100000"/>
              <a:buFont typeface="+mj-lt"/>
              <a:buAutoNum type="arabicPeriod"/>
            </a:pPr>
            <a:r>
              <a:rPr lang="el-GR" sz="4200" dirty="0">
                <a:solidFill>
                  <a:srgbClr val="00B050"/>
                </a:solidFill>
              </a:rPr>
              <a:t>       την ευχέρεια  </a:t>
            </a:r>
          </a:p>
          <a:p>
            <a:pPr marL="0" indent="0">
              <a:buClr>
                <a:schemeClr val="accent1"/>
              </a:buClr>
              <a:buSzPct val="100000"/>
              <a:buNone/>
            </a:pPr>
            <a:r>
              <a:rPr lang="el-GR" sz="4200" dirty="0">
                <a:solidFill>
                  <a:srgbClr val="00B050"/>
                </a:solidFill>
              </a:rPr>
              <a:t>συνεπώς, τη δημιουργικότητα  (την όρισαν ως το γινόμενο πρωτοτυπίας </a:t>
            </a:r>
            <a:r>
              <a:rPr lang="en-US" sz="4200" dirty="0">
                <a:solidFill>
                  <a:srgbClr val="00B050"/>
                </a:solidFill>
              </a:rPr>
              <a:t>x </a:t>
            </a:r>
            <a:r>
              <a:rPr lang="el-GR" sz="4200" dirty="0">
                <a:solidFill>
                  <a:srgbClr val="00B050"/>
                </a:solidFill>
              </a:rPr>
              <a:t>ευχέρειας)       </a:t>
            </a:r>
          </a:p>
          <a:p>
            <a:pPr marL="0" indent="0">
              <a:buClr>
                <a:schemeClr val="accent1"/>
              </a:buClr>
              <a:buSzPct val="100000"/>
              <a:buNone/>
            </a:pPr>
            <a:r>
              <a:rPr lang="el-GR" sz="4200" dirty="0"/>
              <a:t> </a:t>
            </a:r>
            <a:r>
              <a:rPr lang="el-GR" sz="4200" b="1" dirty="0"/>
              <a:t>ΑΝΑΛΥΣΗ</a:t>
            </a:r>
            <a:r>
              <a:rPr lang="el-GR" sz="4200" dirty="0"/>
              <a:t> </a:t>
            </a:r>
          </a:p>
          <a:p>
            <a:pPr marL="0" indent="0">
              <a:buClr>
                <a:schemeClr val="accent1"/>
              </a:buClr>
              <a:buSzPct val="100000"/>
              <a:buNone/>
            </a:pPr>
            <a:r>
              <a:rPr lang="el-GR" sz="4200" dirty="0"/>
              <a:t>        </a:t>
            </a:r>
            <a:r>
              <a:rPr lang="el-GR" sz="4200" b="1" dirty="0"/>
              <a:t>Ποιοτική</a:t>
            </a:r>
            <a:r>
              <a:rPr lang="el-GR" sz="4200" dirty="0"/>
              <a:t> (Πίνακας 10 )    και   </a:t>
            </a:r>
            <a:r>
              <a:rPr lang="el-GR" sz="4200" b="1" dirty="0"/>
              <a:t>Ποσοτική</a:t>
            </a:r>
            <a:r>
              <a:rPr lang="el-GR" sz="4200" dirty="0"/>
              <a:t> (Πίνακας 13)    </a:t>
            </a:r>
          </a:p>
        </p:txBody>
      </p:sp>
    </p:spTree>
    <p:extLst>
      <p:ext uri="{BB962C8B-B14F-4D97-AF65-F5344CB8AC3E}">
        <p14:creationId xmlns:p14="http://schemas.microsoft.com/office/powerpoint/2010/main" val="40412160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7544" y="343307"/>
            <a:ext cx="3456384" cy="1143000"/>
          </a:xfrm>
        </p:spPr>
        <p:txBody>
          <a:bodyPr>
            <a:normAutofit fontScale="90000"/>
          </a:bodyPr>
          <a:lstStyle/>
          <a:p>
            <a:r>
              <a:rPr lang="el-GR" sz="3200" b="1" dirty="0"/>
              <a:t>ΕΝΔΕΙΚΤΙΚΕΣ ΕΡΓΑΣΙΕΣ ΤΟΥ </a:t>
            </a:r>
            <a:r>
              <a:rPr lang="en-US" sz="3200" b="1" dirty="0"/>
              <a:t>DAVE (MO) (1)</a:t>
            </a:r>
            <a:endParaRPr lang="el-GR" sz="3200" b="1" dirty="0"/>
          </a:p>
        </p:txBody>
      </p:sp>
      <p:pic>
        <p:nvPicPr>
          <p:cNvPr id="307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13283" y="2138128"/>
            <a:ext cx="3677032" cy="22269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9638" y="2212790"/>
            <a:ext cx="5036446" cy="2887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9512" y="5343427"/>
            <a:ext cx="81534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5" name="Picture 3"/>
          <p:cNvPicPr>
            <a:picLocks noChangeAspect="1" noChangeArrowheads="1"/>
          </p:cNvPicPr>
          <p:nvPr/>
        </p:nvPicPr>
        <p:blipFill rotWithShape="1">
          <a:blip r:embed="rId5">
            <a:extLst>
              <a:ext uri="{28A0092B-C50C-407E-A947-70E740481C1C}">
                <a14:useLocalDpi xmlns:a14="http://schemas.microsoft.com/office/drawing/2010/main" val="0"/>
              </a:ext>
            </a:extLst>
          </a:blip>
          <a:srcRect t="1" b="13957"/>
          <a:stretch/>
        </p:blipFill>
        <p:spPr bwMode="auto">
          <a:xfrm>
            <a:off x="4434117" y="518680"/>
            <a:ext cx="4287956" cy="136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853693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07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616" y="3760799"/>
            <a:ext cx="6419720" cy="34165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4"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7117" y="1412776"/>
            <a:ext cx="8836883" cy="17563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Τίτλος 1"/>
          <p:cNvSpPr>
            <a:spLocks noGrp="1"/>
          </p:cNvSpPr>
          <p:nvPr>
            <p:ph type="title"/>
          </p:nvPr>
        </p:nvSpPr>
        <p:spPr>
          <a:xfrm>
            <a:off x="5461327" y="69953"/>
            <a:ext cx="3456384" cy="1143000"/>
          </a:xfrm>
        </p:spPr>
        <p:txBody>
          <a:bodyPr>
            <a:normAutofit fontScale="90000"/>
          </a:bodyPr>
          <a:lstStyle/>
          <a:p>
            <a:r>
              <a:rPr lang="el-GR" sz="3200" b="1" dirty="0"/>
              <a:t>ΕΝΔΕΙΚΤΙΚΕΣ ΕΡΓΑΣΙΕΣ ΤΟΥ </a:t>
            </a:r>
            <a:r>
              <a:rPr lang="en-US" sz="3200" b="1" dirty="0"/>
              <a:t>DAVE (MO) (2)</a:t>
            </a:r>
            <a:endParaRPr lang="el-GR" sz="3200" b="1" dirty="0"/>
          </a:p>
        </p:txBody>
      </p:sp>
    </p:spTree>
    <p:extLst>
      <p:ext uri="{BB962C8B-B14F-4D97-AF65-F5344CB8AC3E}">
        <p14:creationId xmlns:p14="http://schemas.microsoft.com/office/powerpoint/2010/main" val="313839926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Ροή">
  <a:themeElements>
    <a:clrScheme name="Ροή">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Ροή">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Ροή">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1939</TotalTime>
  <Words>700</Words>
  <Application>Microsoft Office PowerPoint</Application>
  <PresentationFormat>Προβολή στην οθόνη (4:3)</PresentationFormat>
  <Paragraphs>83</Paragraphs>
  <Slides>15</Slides>
  <Notes>4</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15</vt:i4>
      </vt:variant>
    </vt:vector>
  </HeadingPairs>
  <TitlesOfParts>
    <vt:vector size="19" baseType="lpstr">
      <vt:lpstr>Calibri</vt:lpstr>
      <vt:lpstr>Constantia</vt:lpstr>
      <vt:lpstr>Wingdings 2</vt:lpstr>
      <vt:lpstr>Ροή</vt:lpstr>
      <vt:lpstr>   </vt:lpstr>
      <vt:lpstr>Ερευνητικό θέμα</vt:lpstr>
      <vt:lpstr>Η  ΑΝΑΓΚΗ ΜΕΛΕΤΗΣ</vt:lpstr>
      <vt:lpstr>Παρουσίαση του PowerPoint</vt:lpstr>
      <vt:lpstr>Ερευνα </vt:lpstr>
      <vt:lpstr>ΕΡΕΥΝΗΤΙΚΟ ΠΛΑΙΣΙΟ</vt:lpstr>
      <vt:lpstr>ΕΡΕΥΝΗΤΙΚΑ ΔΕΔΟΜΕΝΑ – ΚΡΙΤΗΡΙΑ ΑΞΙΟΛΟΓΗΣΗΣ – ΑΝΑΛΥΣΗ </vt:lpstr>
      <vt:lpstr>ΕΝΔΕΙΚΤΙΚΕΣ ΕΡΓΑΣΙΕΣ ΤΟΥ DAVE (MO) (1)</vt:lpstr>
      <vt:lpstr>ΕΝΔΕΙΚΤΙΚΕΣ ΕΡΓΑΣΙΕΣ ΤΟΥ DAVE (MO) (2)</vt:lpstr>
      <vt:lpstr>Ο Dave μετά την διατύπωση της 4ης ιδιότητας και την εξοικείωση του με το DGE ρωτά γελώντας :   «Μπορώ να κάνω ότι νομίζω, έτσι δεν είναι;»  Συνεχίζοντας τις ανακαλύψεις του έφτασε σε σχήματα ιδιαίτερης πολυπλοκότητας  12 ιδιοτήτων.   </vt:lpstr>
      <vt:lpstr>ΠΙΝΑΚΑΣ ΑΞΙΟΛΟΓΗΣΗΣ ΤΟΥ DAVE        (Ευχέρεια 12)</vt:lpstr>
      <vt:lpstr> ΑΠΟΤΕΛΕΣΜΑΤΑ ΤΗΣ ΕΡΕΥΝΑΣ</vt:lpstr>
      <vt:lpstr>Παρουσίαση του PowerPoint</vt:lpstr>
      <vt:lpstr>ΒΑΣΙΚΑ ΣΥΜΠΕΡΑΣΜΑΤΑ   Η έρευνα απέδειξε ότι :   1) η εξειδίκευση ΚΜΠ σε υψηλό επίπεδο (MO) επηρεάζει θετικά τις δεξιότητες απόδειξης και τα συστατικά της δημιουργικότητας   2) τα πανεπιστημιακά μαθηματικά μαθήματα δεν αναπτύσσουν δημιουργικές μαθηματικές ικανότητες και δεξιότητες όσο  θα περιμέναμε και δεν εμπλέκουν τους φοιτητές σε δραστηριότητες ΚΜΠ.   </vt:lpstr>
      <vt:lpstr>Σας ευχαριστούμε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user</dc:creator>
  <cp:lastModifiedBy>Chrissavgi Triantafillou</cp:lastModifiedBy>
  <cp:revision>213</cp:revision>
  <dcterms:created xsi:type="dcterms:W3CDTF">2020-03-31T21:53:49Z</dcterms:created>
  <dcterms:modified xsi:type="dcterms:W3CDTF">2023-10-30T09:19:17Z</dcterms:modified>
</cp:coreProperties>
</file>