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09" r:id="rId3"/>
    <p:sldId id="410" r:id="rId4"/>
    <p:sldId id="408" r:id="rId5"/>
    <p:sldId id="403" r:id="rId6"/>
    <p:sldId id="404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87971" autoAdjust="0"/>
  </p:normalViewPr>
  <p:slideViewPr>
    <p:cSldViewPr>
      <p:cViewPr varScale="1">
        <p:scale>
          <a:sx n="61" d="100"/>
          <a:sy n="61" d="100"/>
        </p:scale>
        <p:origin x="145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1E99B-E14B-4A72-9839-62B4BBB7581D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95536" y="1916832"/>
            <a:ext cx="8278688" cy="1971650"/>
          </a:xfrm>
        </p:spPr>
        <p:txBody>
          <a:bodyPr>
            <a:normAutofit fontScale="90000"/>
          </a:bodyPr>
          <a:lstStyle/>
          <a:p>
            <a:r>
              <a:rPr lang="el-GR" dirty="0"/>
              <a:t>Η διδασκαλία μέσω επίλυσης προβλήματος – </a:t>
            </a:r>
            <a:r>
              <a:rPr lang="el-GR" dirty="0" err="1"/>
              <a:t>Μαθηματικοποίηση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75656" y="4509120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l-GR" dirty="0">
                <a:solidFill>
                  <a:srgbClr val="0070C0"/>
                </a:solidFill>
              </a:rPr>
              <a:t>Ενότητα 2</a:t>
            </a:r>
            <a:r>
              <a:rPr lang="el-GR" baseline="30000" dirty="0">
                <a:solidFill>
                  <a:srgbClr val="0070C0"/>
                </a:solidFill>
              </a:rPr>
              <a:t>η</a:t>
            </a:r>
            <a:r>
              <a:rPr lang="el-GR" dirty="0">
                <a:solidFill>
                  <a:srgbClr val="0070C0"/>
                </a:solidFill>
              </a:rPr>
              <a:t>: </a:t>
            </a:r>
            <a:r>
              <a:rPr lang="el-GR" sz="4000" b="1" dirty="0">
                <a:solidFill>
                  <a:srgbClr val="0070C0"/>
                </a:solidFill>
              </a:rPr>
              <a:t>ΕΠ &amp; Αναλυτικά Προγράμματα Σπουδών (ΑΠΣ)</a:t>
            </a:r>
            <a:endParaRPr lang="el-GR" sz="40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69105" y="332656"/>
            <a:ext cx="1879359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Γενικές αρχές της διδασκαλίας στη σύγχρονη μαθηματική τάξη </a:t>
            </a:r>
            <a:r>
              <a:rPr lang="el-GR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Μετάβαση από το «μαθηματικά – έτοιμο προϊόν» </a:t>
            </a:r>
            <a:r>
              <a:rPr lang="el-GR" dirty="0"/>
              <a:t>στη</a:t>
            </a:r>
            <a:r>
              <a:rPr lang="el-GR" b="1" dirty="0"/>
              <a:t> «</a:t>
            </a:r>
            <a:r>
              <a:rPr lang="el-GR" b="1" dirty="0" err="1"/>
              <a:t>μαθηματικοποίηση</a:t>
            </a:r>
            <a:r>
              <a:rPr lang="el-GR" b="1" dirty="0"/>
              <a:t>» </a:t>
            </a:r>
            <a:r>
              <a:rPr lang="el-GR" dirty="0"/>
              <a:t>και στις διαδικασίες που τη συγκροτούν:</a:t>
            </a:r>
          </a:p>
          <a:p>
            <a:pPr lvl="1">
              <a:buNone/>
            </a:pPr>
            <a:r>
              <a:rPr lang="el-GR" dirty="0">
                <a:solidFill>
                  <a:srgbClr val="0070C0"/>
                </a:solidFill>
              </a:rPr>
              <a:t>διερεύνηση, </a:t>
            </a:r>
          </a:p>
          <a:p>
            <a:pPr lvl="1">
              <a:buNone/>
            </a:pPr>
            <a:r>
              <a:rPr lang="el-GR" dirty="0">
                <a:solidFill>
                  <a:srgbClr val="0070C0"/>
                </a:solidFill>
              </a:rPr>
              <a:t>συλλογισμός </a:t>
            </a:r>
          </a:p>
          <a:p>
            <a:pPr lvl="1">
              <a:buNone/>
            </a:pPr>
            <a:r>
              <a:rPr lang="el-GR" dirty="0">
                <a:solidFill>
                  <a:srgbClr val="0070C0"/>
                </a:solidFill>
              </a:rPr>
              <a:t>επικοινωνία</a:t>
            </a:r>
            <a:r>
              <a:rPr lang="el-GR" dirty="0"/>
              <a:t>.</a:t>
            </a:r>
          </a:p>
          <a:p>
            <a:r>
              <a:rPr lang="el-GR" dirty="0"/>
              <a:t> Αποδοχή, ως βασικής διδακτικής αρχής, της </a:t>
            </a:r>
            <a:r>
              <a:rPr lang="el-GR" b="1" dirty="0"/>
              <a:t>μάθησης μέσω ανακάλυψης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2645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Βασικές μαθηματικές διεργασίες/πρακτικές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5257800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του </a:t>
            </a:r>
            <a:r>
              <a:rPr lang="el-GR" b="1" dirty="0"/>
              <a:t>μαθηματικού συλλογισμού και της επιχειρηματολογίας</a:t>
            </a:r>
            <a:r>
              <a:rPr lang="el-GR" dirty="0"/>
              <a:t>, </a:t>
            </a:r>
          </a:p>
          <a:p>
            <a:r>
              <a:rPr lang="el-GR" dirty="0"/>
              <a:t>της </a:t>
            </a:r>
            <a:r>
              <a:rPr lang="el-GR" b="1" dirty="0"/>
              <a:t>δημιουργίας συνδέσεων</a:t>
            </a:r>
            <a:r>
              <a:rPr lang="el-GR" dirty="0"/>
              <a:t>, </a:t>
            </a:r>
          </a:p>
          <a:p>
            <a:r>
              <a:rPr lang="el-GR" dirty="0"/>
              <a:t>της </a:t>
            </a:r>
            <a:r>
              <a:rPr lang="el-GR" b="1" dirty="0"/>
              <a:t>μαθηματικής</a:t>
            </a:r>
            <a:r>
              <a:rPr lang="el-GR" dirty="0"/>
              <a:t> </a:t>
            </a:r>
            <a:r>
              <a:rPr lang="el-GR" b="1" dirty="0"/>
              <a:t>επικοινωνίας</a:t>
            </a:r>
            <a:r>
              <a:rPr lang="el-GR" dirty="0"/>
              <a:t> μέσω της </a:t>
            </a:r>
            <a:r>
              <a:rPr lang="el-GR" b="1" dirty="0"/>
              <a:t>χρήσης εργαλείων,</a:t>
            </a:r>
          </a:p>
          <a:p>
            <a:pPr lvl="1"/>
            <a:r>
              <a:rPr lang="el-GR" dirty="0"/>
              <a:t>με βασικότερο τη φυσική γλώσσα, αλλά και τα σύμβολα, τις διάφορες μορφές αναπαράστασης, τα τεχνουργήματα και τα εργαλεία της τεχνολογίας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l-GR" sz="3200" dirty="0"/>
              <a:t>της </a:t>
            </a:r>
            <a:r>
              <a:rPr lang="el-GR" sz="3200" b="1" dirty="0" err="1"/>
              <a:t>μεταγνωστικής</a:t>
            </a:r>
            <a:r>
              <a:rPr lang="el-GR" sz="3200" b="1" dirty="0"/>
              <a:t> ενημερότητας</a:t>
            </a:r>
            <a:r>
              <a:rPr lang="el-GR" sz="3200" dirty="0"/>
              <a:t>. </a:t>
            </a:r>
          </a:p>
          <a:p>
            <a:pPr marL="0" indent="0">
              <a:buNone/>
            </a:pPr>
            <a:r>
              <a:rPr lang="el-GR" b="1" dirty="0">
                <a:solidFill>
                  <a:srgbClr val="00B050"/>
                </a:solidFill>
              </a:rPr>
              <a:t>Με ποιο τρόπο οι παραπάνω μαθηματικές διεργασίες συνδέονται με την ΕΠ;</a:t>
            </a:r>
            <a:endParaRPr lang="el-G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504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 dirty="0"/>
              <a:t>Η επίλυση προβλήματος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052736"/>
            <a:ext cx="8579296" cy="5616624"/>
          </a:xfrm>
        </p:spPr>
        <p:txBody>
          <a:bodyPr>
            <a:normAutofit fontScale="62500" lnSpcReduction="20000"/>
          </a:bodyPr>
          <a:lstStyle/>
          <a:p>
            <a:r>
              <a:rPr lang="el-GR" sz="3800" dirty="0"/>
              <a:t>Αποτελεί τον πυρήνα της διαδικασίας ανάπτυξης της μαθηματικής γνώσης και του μαθηματικού τρόπου σκέψης.  </a:t>
            </a:r>
          </a:p>
          <a:p>
            <a:pPr lvl="1"/>
            <a:r>
              <a:rPr lang="el-GR" sz="3800" dirty="0"/>
              <a:t>Οι μαθητές μαθαίνουν καλύτερα, όταν τους δίνεται η ευκαιρία να διερευνήσουν οι ίδιοι μαθηματικές ιδέες μέσω της επίλυσης προβλημάτων, </a:t>
            </a:r>
          </a:p>
          <a:p>
            <a:pPr lvl="2"/>
            <a:r>
              <a:rPr lang="el-GR" sz="3200" dirty="0"/>
              <a:t>η εμπλοκή τους τούς βοηθά να “κατασκευάσουν” προοδευτικά τη μαθηματική τους γνώση, εμβαθύνοντας εννοιολογικά σε αυτήν και συνειδητοποιώντας τη λειτουργική της πτυχή αλλά και την  πολιτισμική και ιστορική της διάσταση. </a:t>
            </a:r>
          </a:p>
          <a:p>
            <a:pPr lvl="1"/>
            <a:r>
              <a:rPr lang="el-GR" sz="3800" dirty="0"/>
              <a:t>Η πρακτική επίλυσης προβλήματος συνδέεται πολλές φορές, αλλά όχι αποκλειστικά, με πρακτικές </a:t>
            </a:r>
            <a:r>
              <a:rPr lang="el-GR" sz="3800" dirty="0" err="1"/>
              <a:t>μοντελοποίησης</a:t>
            </a:r>
            <a:r>
              <a:rPr lang="el-GR" sz="3800" dirty="0"/>
              <a:t>. </a:t>
            </a:r>
          </a:p>
          <a:p>
            <a:pPr lvl="1"/>
            <a:r>
              <a:rPr lang="el-GR" sz="3800" dirty="0"/>
              <a:t>Η </a:t>
            </a:r>
            <a:r>
              <a:rPr lang="el-GR" sz="3800" dirty="0" err="1"/>
              <a:t>μοντελοποίηση</a:t>
            </a:r>
            <a:r>
              <a:rPr lang="el-GR" sz="3800" dirty="0"/>
              <a:t> συνδέει τα μαθηματικά με την καθημερινή ζωή, την εργασία και τη λήψη αποφάσεων. </a:t>
            </a:r>
          </a:p>
          <a:p>
            <a:pPr lvl="2"/>
            <a:r>
              <a:rPr lang="el-GR" sz="3200" dirty="0"/>
              <a:t>Η εκτεταμένη χρήση μαθηματικών μοντέλων στην κοινωνία καθιστούν επιτακτική την ανάγκη να κατανοήσουν οι μαθητές τη χρήση, ανάπτυξη και </a:t>
            </a:r>
            <a:r>
              <a:rPr lang="el-GR" sz="3200" dirty="0" err="1"/>
              <a:t>ελέγχο</a:t>
            </a:r>
            <a:r>
              <a:rPr lang="el-GR" sz="3200" dirty="0"/>
              <a:t> μοντέλων καθώς και τον τρόπου με τον οποίο τα μοντέλα χρησιμοποιούνται στη λήψη αποφάσεων. </a:t>
            </a:r>
          </a:p>
          <a:p>
            <a:pPr lvl="1"/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983231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>
              <a:solidFill>
                <a:srgbClr val="FF0000"/>
              </a:solidFill>
            </a:endParaRPr>
          </a:p>
          <a:p>
            <a:endParaRPr lang="el-GR" dirty="0">
              <a:solidFill>
                <a:srgbClr val="FF0000"/>
              </a:solidFill>
            </a:endParaRPr>
          </a:p>
          <a:p>
            <a:r>
              <a:rPr lang="el-GR" b="1" dirty="0"/>
              <a:t>Φιλοσοφίες ανάπτυξης Αναλυτικών Προγραμμάτων </a:t>
            </a:r>
            <a:r>
              <a:rPr lang="el-GR" dirty="0"/>
              <a:t>σε σχέση με την επίλυση προβλήματος </a:t>
            </a:r>
          </a:p>
        </p:txBody>
      </p:sp>
    </p:spTree>
    <p:extLst>
      <p:ext uri="{BB962C8B-B14F-4D97-AF65-F5344CB8AC3E}">
        <p14:creationId xmlns:p14="http://schemas.microsoft.com/office/powerpoint/2010/main" val="3607341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/>
          </a:bodyPr>
          <a:lstStyle/>
          <a:p>
            <a:r>
              <a:rPr lang="el-GR" dirty="0"/>
              <a:t>Ο  ρόλος της ΕΠ στην διδακτική πράξη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348880"/>
            <a:ext cx="8435280" cy="3777283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Σήμερα, η επίλυση προβλημάτων κατέχει  κεντρική θέση στα προγράμματα των</a:t>
            </a:r>
            <a:r>
              <a:rPr lang="en-US" dirty="0"/>
              <a:t>  </a:t>
            </a:r>
            <a:r>
              <a:rPr lang="el-GR" dirty="0"/>
              <a:t>σχολικών μαθηματικών εδώ και πολλά χρόνια σε όλες τις χώρες του κόσμου. </a:t>
            </a:r>
          </a:p>
          <a:p>
            <a:pPr algn="just"/>
            <a:r>
              <a:rPr lang="el-GR" dirty="0"/>
              <a:t>Ωστόσο, το πώς θα ενταχθούν αυτού του είδους οι δραστηριότητες στη σχολική τάξη  ποικίλλουν. </a:t>
            </a:r>
          </a:p>
          <a:p>
            <a:pPr marL="571500" indent="-571500">
              <a:buAutoNum type="romanLcParenBoth"/>
            </a:pPr>
            <a:r>
              <a:rPr lang="el-GR" dirty="0"/>
              <a:t>Η ΕΠ </a:t>
            </a:r>
            <a:r>
              <a:rPr lang="el-GR" b="1" dirty="0"/>
              <a:t>ως εφαρμογή της θεωρίας</a:t>
            </a:r>
            <a:r>
              <a:rPr lang="en-US" dirty="0"/>
              <a:t> </a:t>
            </a:r>
            <a:endParaRPr lang="el-GR" dirty="0"/>
          </a:p>
          <a:p>
            <a:pPr marL="571500" indent="-571500">
              <a:buAutoNum type="romanLcParenBoth"/>
            </a:pPr>
            <a:r>
              <a:rPr lang="el-GR" dirty="0"/>
              <a:t>Η ΕΠ </a:t>
            </a:r>
            <a:r>
              <a:rPr lang="el-GR" b="1" dirty="0"/>
              <a:t>ως το επίκεντρο </a:t>
            </a:r>
            <a:r>
              <a:rPr lang="el-GR" dirty="0"/>
              <a:t>της διδασκαλίας</a:t>
            </a:r>
          </a:p>
          <a:p>
            <a:pPr marL="571500" indent="-571500">
              <a:buNone/>
            </a:pPr>
            <a:endParaRPr lang="el-GR" i="1" dirty="0"/>
          </a:p>
        </p:txBody>
      </p:sp>
    </p:spTree>
    <p:extLst>
      <p:ext uri="{BB962C8B-B14F-4D97-AF65-F5344CB8AC3E}">
        <p14:creationId xmlns:p14="http://schemas.microsoft.com/office/powerpoint/2010/main" val="183911539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1744</TotalTime>
  <Words>337</Words>
  <Application>Microsoft Office PowerPoint</Application>
  <PresentationFormat>Προβολή στην οθόνη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9" baseType="lpstr">
      <vt:lpstr>Arial</vt:lpstr>
      <vt:lpstr>Calibri</vt:lpstr>
      <vt:lpstr>Θέμα του Office</vt:lpstr>
      <vt:lpstr>Η διδασκαλία μέσω επίλυσης προβλήματος – Μαθηματικοποίηση</vt:lpstr>
      <vt:lpstr>Γενικές αρχές της διδασκαλίας στη σύγχρονη μαθηματική τάξη  </vt:lpstr>
      <vt:lpstr>Βασικές μαθηματικές διεργασίες/πρακτικές</vt:lpstr>
      <vt:lpstr>Η επίλυση προβλήματος</vt:lpstr>
      <vt:lpstr>Παρουσίαση του PowerPoint</vt:lpstr>
      <vt:lpstr>Ο  ρόλος της ΕΠ στην διδακτική πράξη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Αναλυτικά προγράμματα &amp; ΕΠ</dc:title>
  <dc:creator>A.Kallioras</dc:creator>
  <cp:lastModifiedBy>Chr. Triantafillou</cp:lastModifiedBy>
  <cp:revision>215</cp:revision>
  <dcterms:created xsi:type="dcterms:W3CDTF">2017-08-04T09:12:33Z</dcterms:created>
  <dcterms:modified xsi:type="dcterms:W3CDTF">2023-10-17T16:13:35Z</dcterms:modified>
</cp:coreProperties>
</file>