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95" r:id="rId3"/>
    <p:sldId id="404" r:id="rId4"/>
    <p:sldId id="396" r:id="rId5"/>
    <p:sldId id="406" r:id="rId6"/>
    <p:sldId id="407" r:id="rId7"/>
    <p:sldId id="394" r:id="rId8"/>
    <p:sldId id="403" r:id="rId9"/>
    <p:sldId id="408" r:id="rId10"/>
    <p:sldId id="409" r:id="rId11"/>
    <p:sldId id="410" r:id="rId12"/>
    <p:sldId id="290" r:id="rId13"/>
    <p:sldId id="402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7971" autoAdjust="0"/>
  </p:normalViewPr>
  <p:slideViewPr>
    <p:cSldViewPr>
      <p:cViewPr varScale="1">
        <p:scale>
          <a:sx n="61" d="100"/>
          <a:sy n="61" d="100"/>
        </p:scale>
        <p:origin x="14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19/10/2023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19/10/2023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19/10/2023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19/10/2023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19/10/2023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E99B-E14B-4A72-9839-62B4BBB7581D}" type="datetimeFigureOut">
              <a:rPr lang="el-GR" smtClean="0"/>
              <a:pPr/>
              <a:t>19/10/2023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E99B-E14B-4A72-9839-62B4BBB7581D}" type="datetimeFigureOut">
              <a:rPr lang="el-GR" smtClean="0"/>
              <a:pPr/>
              <a:t>19/10/2023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8B66-FEC4-495E-8055-3538511BC6D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278688" cy="1971650"/>
          </a:xfrm>
        </p:spPr>
        <p:txBody>
          <a:bodyPr>
            <a:normAutofit fontScale="90000"/>
          </a:bodyPr>
          <a:lstStyle/>
          <a:p>
            <a:r>
              <a:rPr lang="el-GR" dirty="0"/>
              <a:t>Η διδασκαλία μέσω επίλυσης προβλήματος – </a:t>
            </a:r>
            <a:r>
              <a:rPr lang="el-GR" dirty="0" err="1"/>
              <a:t>Μαθηματικοποίηση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7526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70C0"/>
                </a:solidFill>
              </a:rPr>
              <a:t>Ενότητα 2</a:t>
            </a:r>
            <a:r>
              <a:rPr lang="el-GR" baseline="30000" dirty="0">
                <a:solidFill>
                  <a:srgbClr val="0070C0"/>
                </a:solidFill>
              </a:rPr>
              <a:t>η</a:t>
            </a:r>
            <a:r>
              <a:rPr lang="el-GR" dirty="0">
                <a:solidFill>
                  <a:srgbClr val="0070C0"/>
                </a:solidFill>
              </a:rPr>
              <a:t>: </a:t>
            </a:r>
            <a:r>
              <a:rPr lang="el-GR" sz="4000" b="1" dirty="0">
                <a:solidFill>
                  <a:srgbClr val="0070C0"/>
                </a:solidFill>
              </a:rPr>
              <a:t>ΕΠ &amp; Σχολικά βιβλία</a:t>
            </a:r>
            <a:endParaRPr lang="el-GR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9105" y="332656"/>
            <a:ext cx="187935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196C805-1653-1635-D94B-15E66875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Ελληνικό βιβλίο</a:t>
            </a:r>
          </a:p>
        </p:txBody>
      </p:sp>
      <p:pic>
        <p:nvPicPr>
          <p:cNvPr id="4" name="Θέση περιεχομένου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3580EFFF-8375-F7FF-100C-37BDE3E53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4" y="1772816"/>
            <a:ext cx="7513971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92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95F6D7A-9E1E-2A93-77C7-B1E2F46A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31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Εργασία στην τάξη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A5928BD-3FD1-B019-3DDD-82E0B064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94105"/>
            <a:ext cx="8363272" cy="5532059"/>
          </a:xfrm>
        </p:spPr>
        <p:txBody>
          <a:bodyPr>
            <a:normAutofit/>
          </a:bodyPr>
          <a:lstStyle/>
          <a:p>
            <a:r>
              <a:rPr lang="el-GR" sz="2400" dirty="0"/>
              <a:t>Τι πληροφορίες αντλούμε για το </a:t>
            </a:r>
            <a:r>
              <a:rPr lang="el-GR" sz="2400" b="1" dirty="0">
                <a:solidFill>
                  <a:srgbClr val="00B050"/>
                </a:solidFill>
              </a:rPr>
              <a:t>θεσμικό/διδακτικό πλαίσιο </a:t>
            </a:r>
            <a:r>
              <a:rPr lang="el-GR" sz="2400" dirty="0"/>
              <a:t>της κάθε χώρας από τα 3 είδη </a:t>
            </a:r>
            <a:r>
              <a:rPr lang="el-GR" sz="2400" dirty="0" smtClean="0"/>
              <a:t>προβλημάτων;</a:t>
            </a:r>
            <a:endParaRPr lang="el-GR" sz="2400" dirty="0"/>
          </a:p>
          <a:p>
            <a:pPr lvl="1"/>
            <a:r>
              <a:rPr lang="el-GR" sz="2400" i="1" dirty="0"/>
              <a:t>Εντοπίστε διαφορές στις </a:t>
            </a:r>
            <a:r>
              <a:rPr lang="el-GR" sz="2400" i="1" dirty="0">
                <a:solidFill>
                  <a:srgbClr val="FF0000"/>
                </a:solidFill>
              </a:rPr>
              <a:t>δύο διαστάσεις </a:t>
            </a:r>
            <a:r>
              <a:rPr lang="el-GR" sz="2400" i="1" dirty="0"/>
              <a:t>που εμφανίζονται σε </a:t>
            </a:r>
            <a:r>
              <a:rPr lang="el-GR" sz="2400" i="1" dirty="0">
                <a:solidFill>
                  <a:srgbClr val="FF0000"/>
                </a:solidFill>
              </a:rPr>
              <a:t>κόκκινο πλαίσιο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88A3E430-9216-EDF5-1874-631C7E48C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3"/>
            <a:ext cx="8784976" cy="448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1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Autofit/>
          </a:bodyPr>
          <a:lstStyle/>
          <a:p>
            <a:pPr algn="just"/>
            <a:r>
              <a:rPr lang="en-US" sz="1800" dirty="0"/>
              <a:t>Anderson, J. (1997). Teachers’ reported use of problem solving teaching strategies in primary mathematics classrooms. In F. </a:t>
            </a:r>
            <a:r>
              <a:rPr lang="en-US" sz="1800" dirty="0" err="1"/>
              <a:t>Biddulph</a:t>
            </a:r>
            <a:r>
              <a:rPr lang="en-US" sz="1800" dirty="0"/>
              <a:t> &amp; K. Carr (Eds.), </a:t>
            </a:r>
            <a:r>
              <a:rPr lang="en-US" sz="1800" i="1" dirty="0"/>
              <a:t>People in mathematics education</a:t>
            </a:r>
            <a:r>
              <a:rPr lang="en-US" sz="1800" dirty="0"/>
              <a:t> (pp. 50–57), Proceedings of the 20</a:t>
            </a:r>
            <a:r>
              <a:rPr lang="en-US" sz="1800" baseline="30000" dirty="0"/>
              <a:t>th</a:t>
            </a:r>
            <a:r>
              <a:rPr lang="en-US" sz="1800" dirty="0"/>
              <a:t> annual conference of the Mathematics Education Research Group of Australasia, </a:t>
            </a:r>
            <a:r>
              <a:rPr lang="en-US" sz="1800" dirty="0" err="1"/>
              <a:t>Rotorua</a:t>
            </a:r>
            <a:r>
              <a:rPr lang="en-US" sz="1800" dirty="0"/>
              <a:t>, NZ.</a:t>
            </a:r>
            <a:endParaRPr lang="el-GR" sz="1800" dirty="0"/>
          </a:p>
          <a:p>
            <a:pPr algn="just"/>
            <a:r>
              <a:rPr lang="en-US" sz="1800" dirty="0" err="1"/>
              <a:t>Boaler</a:t>
            </a:r>
            <a:r>
              <a:rPr lang="en-US" sz="1800" dirty="0"/>
              <a:t>, J. (2002) Experiencing School Mathematics (Revised and</a:t>
            </a:r>
            <a:r>
              <a:rPr lang="el-GR" sz="1800" dirty="0"/>
              <a:t> </a:t>
            </a:r>
            <a:r>
              <a:rPr lang="en-US" sz="1800" dirty="0"/>
              <a:t>expanded edition). Mahwah, NJ: Erlbaum.</a:t>
            </a:r>
            <a:endParaRPr lang="el-GR" sz="1800" dirty="0"/>
          </a:p>
          <a:p>
            <a:pPr algn="just"/>
            <a:r>
              <a:rPr lang="en-US" sz="1800" dirty="0"/>
              <a:t>Keitel, C. (2006). ‘Setting a Task’ in German Schools. Different Frames for</a:t>
            </a:r>
            <a:r>
              <a:rPr lang="el-GR" sz="1800" dirty="0"/>
              <a:t> </a:t>
            </a:r>
            <a:r>
              <a:rPr lang="en-US" sz="1800" dirty="0"/>
              <a:t>Different Ambitions. In D. J. Clarke, C. Keitel, &amp; Y. Shimizu (eds.),</a:t>
            </a:r>
            <a:r>
              <a:rPr lang="el-GR" sz="1800" dirty="0"/>
              <a:t> </a:t>
            </a:r>
            <a:r>
              <a:rPr lang="en-US" sz="1800" i="1" dirty="0"/>
              <a:t>Mathematics Classrooms in Twelve Countries: The Insider’s</a:t>
            </a:r>
            <a:r>
              <a:rPr lang="el-GR" sz="1800" i="1" dirty="0"/>
              <a:t> </a:t>
            </a:r>
            <a:r>
              <a:rPr lang="en-US" sz="1800" i="1" dirty="0"/>
              <a:t>Perspective, 37-57. Sense Publishers.</a:t>
            </a:r>
            <a:endParaRPr lang="el-GR" sz="1800" i="1" dirty="0"/>
          </a:p>
          <a:p>
            <a:pPr algn="just"/>
            <a:r>
              <a:rPr lang="en-US" sz="1800" dirty="0" err="1"/>
              <a:t>Handal</a:t>
            </a:r>
            <a:r>
              <a:rPr lang="en-US" sz="1800" dirty="0"/>
              <a:t>, B. &amp; Herrington, A. (2003). Mathematics teachers' beliefs and curriculum reform. Mathematics</a:t>
            </a:r>
            <a:r>
              <a:rPr lang="el-GR" sz="1800" dirty="0"/>
              <a:t> </a:t>
            </a:r>
            <a:r>
              <a:rPr lang="en-US" sz="1800" dirty="0"/>
              <a:t>Education Research Journal, 15 (1), 59-69. </a:t>
            </a:r>
            <a:endParaRPr lang="el-GR" sz="1800" dirty="0"/>
          </a:p>
          <a:p>
            <a:pPr algn="just"/>
            <a:r>
              <a:rPr lang="en-US" sz="1800" dirty="0"/>
              <a:t>National Council of Teachers of Mathematics. (2000). </a:t>
            </a:r>
            <a:r>
              <a:rPr lang="en-US" sz="1800" i="1" dirty="0"/>
              <a:t>Principles and standards for school mathematics</a:t>
            </a:r>
            <a:r>
              <a:rPr lang="en-US" sz="1800" dirty="0"/>
              <a:t>. Reston, VA: Author.</a:t>
            </a:r>
            <a:endParaRPr lang="el-GR" sz="1800" dirty="0"/>
          </a:p>
          <a:p>
            <a:pPr algn="just"/>
            <a:r>
              <a:rPr lang="en-US" sz="1800" dirty="0" err="1"/>
              <a:t>Zawojewski</a:t>
            </a:r>
            <a:r>
              <a:rPr lang="en-US" sz="1800" dirty="0"/>
              <a:t>, J. S., </a:t>
            </a:r>
            <a:r>
              <a:rPr lang="en-US" sz="1800" dirty="0" err="1"/>
              <a:t>Magiera</a:t>
            </a:r>
            <a:r>
              <a:rPr lang="en-US" sz="1800" dirty="0"/>
              <a:t>, M., &amp; </a:t>
            </a:r>
            <a:r>
              <a:rPr lang="en-US" sz="1800" dirty="0" err="1"/>
              <a:t>Lesh</a:t>
            </a:r>
            <a:r>
              <a:rPr lang="en-US" sz="1800" dirty="0"/>
              <a:t>, R. (2013). A proposal for a problem-driven mathematics curriculum framework. </a:t>
            </a:r>
            <a:r>
              <a:rPr lang="en-US" sz="1800" i="1" dirty="0"/>
              <a:t>The Mathematics Enthusiast</a:t>
            </a:r>
            <a:r>
              <a:rPr lang="en-US" sz="1800" dirty="0"/>
              <a:t>, 10(1 &amp; 2), 469–506 National Council of Teachers of Mathematics. (2009). </a:t>
            </a:r>
            <a:r>
              <a:rPr lang="en-US" sz="1800" i="1" dirty="0"/>
              <a:t>Focus in high school mathematics: Reasoning and sense making</a:t>
            </a:r>
            <a:r>
              <a:rPr lang="en-US" sz="1800" dirty="0"/>
              <a:t>. Reston, VA: Author.</a:t>
            </a:r>
            <a:endParaRPr lang="el-GR" sz="1800" dirty="0"/>
          </a:p>
          <a:p>
            <a:endParaRPr lang="el-GR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l-GR" sz="3200" baseline="30000" dirty="0" smtClean="0">
                <a:solidFill>
                  <a:srgbClr val="FF0000"/>
                </a:solidFill>
              </a:rPr>
              <a:t>η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dirty="0">
                <a:solidFill>
                  <a:srgbClr val="FF0000"/>
                </a:solidFill>
              </a:rPr>
              <a:t>εβδομαδιαία </a:t>
            </a:r>
            <a:r>
              <a:rPr lang="el-GR" sz="3200" dirty="0" smtClean="0">
                <a:solidFill>
                  <a:srgbClr val="FF0000"/>
                </a:solidFill>
              </a:rPr>
              <a:t>εργασία</a:t>
            </a:r>
            <a:br>
              <a:rPr lang="el-GR" sz="3200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>Σύγκριση προβλημάτων σε σχολικά βιβλία διαφορετικών χωρών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556792"/>
            <a:ext cx="857256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dirty="0"/>
              <a:t>Σύγκριση του ρόλου της ΕΠ σ</a:t>
            </a:r>
            <a:r>
              <a:rPr lang="el-GR" dirty="0"/>
              <a:t>το Ελληνικό </a:t>
            </a:r>
            <a:r>
              <a:rPr lang="el-GR" i="1" dirty="0"/>
              <a:t>(Β’ Λυκείου, Γενικής Παιδείας) </a:t>
            </a:r>
            <a:r>
              <a:rPr lang="el-GR" dirty="0"/>
              <a:t>και στο Καναδικό σχολικό βιβλίο στο κεφάλαιο: </a:t>
            </a:r>
            <a:r>
              <a:rPr lang="el-GR" b="1" dirty="0"/>
              <a:t>Λογαριθμικές συναρτήσεις </a:t>
            </a:r>
            <a:r>
              <a:rPr lang="el-GR" i="1" dirty="0"/>
              <a:t>(δείτε σχετικό αρχείο σε αυτή την ενότητα).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Να αναφέρετε </a:t>
            </a:r>
            <a:r>
              <a:rPr lang="el-GR" dirty="0">
                <a:solidFill>
                  <a:srgbClr val="7030A0"/>
                </a:solidFill>
              </a:rPr>
              <a:t>2 διαφορές </a:t>
            </a:r>
            <a:r>
              <a:rPr lang="el-GR" dirty="0"/>
              <a:t>που αναγνωρίζετε ανάμεσα στα 2 σχολικά κείμενα σε σχέση με </a:t>
            </a:r>
            <a:r>
              <a:rPr lang="el-GR" dirty="0">
                <a:solidFill>
                  <a:srgbClr val="7030A0"/>
                </a:solidFill>
              </a:rPr>
              <a:t>το ρόλο που διαδραματίζει</a:t>
            </a:r>
            <a:r>
              <a:rPr lang="el-GR" dirty="0"/>
              <a:t> η επίλυση προβλήματος σε κάθε κείμενο.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Πώς </a:t>
            </a:r>
            <a:r>
              <a:rPr lang="el-GR" dirty="0"/>
              <a:t>αυτές </a:t>
            </a:r>
            <a:r>
              <a:rPr lang="el-GR" dirty="0">
                <a:solidFill>
                  <a:srgbClr val="7030A0"/>
                </a:solidFill>
              </a:rPr>
              <a:t>οι διαφορές </a:t>
            </a:r>
            <a:r>
              <a:rPr lang="el-GR" dirty="0"/>
              <a:t>μπορεί </a:t>
            </a:r>
            <a:r>
              <a:rPr lang="el-GR" dirty="0">
                <a:solidFill>
                  <a:srgbClr val="00B050"/>
                </a:solidFill>
              </a:rPr>
              <a:t>να επηρεάζουν τη </a:t>
            </a:r>
            <a:r>
              <a:rPr lang="el-GR" dirty="0" smtClean="0">
                <a:solidFill>
                  <a:srgbClr val="00B050"/>
                </a:solidFill>
              </a:rPr>
              <a:t>διδασκαλία σε κάθε χώρα;  </a:t>
            </a:r>
            <a:r>
              <a:rPr lang="el-GR" dirty="0"/>
              <a:t>(</a:t>
            </a:r>
            <a:r>
              <a:rPr lang="el-GR" i="1" dirty="0"/>
              <a:t>δες </a:t>
            </a:r>
            <a:r>
              <a:rPr lang="el-GR" i="1" dirty="0" smtClean="0"/>
              <a:t>ΚΔΤ των</a:t>
            </a:r>
            <a:r>
              <a:rPr kumimoji="0" lang="el-G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i="1" dirty="0" err="1"/>
              <a:t>Rezat</a:t>
            </a:r>
            <a:r>
              <a:rPr lang="en-US" sz="3200" i="1" dirty="0"/>
              <a:t> 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lang="en-US" sz="3200" i="1" dirty="0" err="1"/>
              <a:t>Straesser</a:t>
            </a:r>
            <a:r>
              <a:rPr lang="el-GR" sz="3200" i="1" dirty="0"/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2012)</a:t>
            </a:r>
            <a:endParaRPr kumimoji="0" lang="el-GR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buFont typeface="+mj-lt"/>
              <a:buAutoNum type="arabicPeriod"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216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975" y="231775"/>
            <a:ext cx="4156075" cy="1382713"/>
          </a:xfrm>
        </p:spPr>
        <p:txBody>
          <a:bodyPr/>
          <a:lstStyle/>
          <a:p>
            <a:pPr eaLnBrk="1" hangingPunct="1"/>
            <a:r>
              <a:rPr lang="el-GR" sz="3800" dirty="0"/>
              <a:t>Τα σχολικά βιβλία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776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2800" dirty="0"/>
              <a:t>Μεταφράζουν σε εκπαιδευτική πράξη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το Αναλυτικό Πρόγραμμα Σπουδών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την εκπαιδευτική φιλοσοφία μιας χώρας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Αποτελούν το βασικό εργαλείο της παιδαγωγικής και διδακτικής πρακτικής. </a:t>
            </a:r>
          </a:p>
          <a:p>
            <a:pPr lvl="1">
              <a:lnSpc>
                <a:spcPct val="90000"/>
              </a:lnSpc>
            </a:pPr>
            <a:r>
              <a:rPr lang="el-GR" sz="2400" dirty="0"/>
              <a:t>Χρησιμοποιούνται διαχρονικά από τους εκπαιδευτικούς στη σχολική αίθουσα και από τους μαθητές</a:t>
            </a:r>
          </a:p>
          <a:p>
            <a:pPr>
              <a:lnSpc>
                <a:spcPct val="90000"/>
              </a:lnSpc>
            </a:pPr>
            <a:r>
              <a:rPr lang="el-GR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 σχολικά βιβλία είναι οργανωμένα με συστηματικά προοδευτικό τρόπο</a:t>
            </a:r>
          </a:p>
          <a:p>
            <a:pPr lvl="1">
              <a:lnSpc>
                <a:spcPct val="90000"/>
              </a:lnSpc>
            </a:pPr>
            <a:r>
              <a:rPr lang="el-G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πρόκειται για εκπαιδευτικά κείμενα που προτείνουν μια δομή, μια σειρά και μια εξέλιξη στη διδακτική-μαθησιακή διαδικασία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l-GR" sz="24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Δώστε ένα παράδειγμα</a:t>
            </a:r>
            <a:endParaRPr lang="el-GR" sz="2400" dirty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l-GR" sz="2800" dirty="0"/>
          </a:p>
          <a:p>
            <a:pPr eaLnBrk="1" hangingPunct="1">
              <a:lnSpc>
                <a:spcPct val="90000"/>
              </a:lnSpc>
            </a:pPr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val="296878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9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4FCB661-AD94-DCCF-B8B4-D3D53A05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dirty="0"/>
              <a:t>Ο ρόλος των σχολικών βιβλίων (1)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A21F3F6-13EE-EBEB-2E4A-1FD15791B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Προσφέρει πληροφορίες και γνώσεις, </a:t>
            </a:r>
            <a:endParaRPr lang="el-GR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παρουσίαση μιας επιλογής στοιχείων γνώσης για ένα συγκεκριμένο θέμα, λαμβάνοντας υπόψη ότι η απόκτηση γνώσεων πρέπει να είναι προοδευτική και διαδοχική σύμφωνα με τα επόμενα χρόνια εκπαίδευσης των μαθητών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φιλτράρισμα στοιχείων και πληροφοριών με σκοπό τη σύνθεσή τους, μερικές φορές την απλούστευση και καθιστώντας τις προσιτές και σαφείς για τους μαθητές του σχετικού επιπέδου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Προτείνει μια πρόοδο στη μαθησιακή διαδικασία οργανωμένη σε διαδοχικά τμήματα διδακτικών ενοτήτων.</a:t>
            </a:r>
            <a:endParaRPr lang="el-GR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την πρακτική εμπειρία στη θεωρία.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από τη θεωρία στις πρακτικές ασκήσεις με αξιολόγηση της γνώσης που έχει αποκτηθεί από το μαθητή.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Καθοδηγεί τη μάθηση:</a:t>
            </a:r>
          </a:p>
          <a:p>
            <a:pPr marL="400050" lvl="1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Υπάρχουν δύο εναλλακτικές λύσεις, μία από τις οποίες μπορεί να χρησιμοποιείται για την καθοδήγηση της μαθησιακής διαδικασίας: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επανάληψη, απομνημόνευση, αντιγραφή μοντέλων.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285750"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πιο ανοιχτές και δημιουργικές δραστηριότητες όπου ο μαθητής μπορεί να κάνει χρήση των δικών του εμπειριών και παρατηρήσεων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03048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 σχολικά βιβλία μέσα από την </a:t>
            </a:r>
            <a:r>
              <a:rPr lang="el-GR" dirty="0" err="1"/>
              <a:t>κοινωνικο</a:t>
            </a:r>
            <a:r>
              <a:rPr lang="el-GR" dirty="0"/>
              <a:t>-πολιτισμική οπτική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600201"/>
            <a:ext cx="8229600" cy="2692896"/>
          </a:xfrm>
        </p:spPr>
        <p:txBody>
          <a:bodyPr>
            <a:normAutofit/>
          </a:bodyPr>
          <a:lstStyle/>
          <a:p>
            <a:pPr algn="just"/>
            <a:r>
              <a:rPr lang="el-GR" sz="2000" dirty="0"/>
              <a:t>Η έρευνα έχει δείξει ότι η χρήση των σχολικών βιβλίων στην τάξη αποτελεί μια δραστηριότητα που χαρακτηρίζεται με αμοιβαία συμμετοχή μεταξύ των βιβλίων (ως εργαλείων μάθησης ή ως αντικείμενα μάθησης) και αυτών που τα χρησιμοποιούν. </a:t>
            </a:r>
          </a:p>
          <a:p>
            <a:pPr algn="just"/>
            <a:r>
              <a:rPr lang="el-GR" sz="2000" dirty="0"/>
              <a:t>Επομένως τα σχολικά βιβλία </a:t>
            </a:r>
            <a:r>
              <a:rPr lang="el-GR" sz="2000" b="1" dirty="0"/>
              <a:t>επηρεάζουν τη διδακτική πράξη με διαφορετικούς και θεμελιώδεις τρόπους. </a:t>
            </a:r>
          </a:p>
          <a:p>
            <a:pPr algn="just"/>
            <a:r>
              <a:rPr lang="el-GR" sz="2000" dirty="0"/>
              <a:t>Συγκεκριμένα, διαμεσολαβούν στη σχέση μεταξύ μαθητών, εκπαιδευτικών και μαθηματικών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0C9AF1-2792-3D66-9111-93E88CB63573}"/>
              </a:ext>
            </a:extLst>
          </p:cNvPr>
          <p:cNvSpPr txBox="1"/>
          <p:nvPr/>
        </p:nvSpPr>
        <p:spPr>
          <a:xfrm>
            <a:off x="457200" y="4657634"/>
            <a:ext cx="8229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l-G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σχολικό βιβλίο είναι </a:t>
            </a:r>
            <a:r>
              <a:rPr lang="el-GR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ένα </a:t>
            </a:r>
            <a:r>
              <a:rPr lang="el-G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</a:t>
            </a:r>
            <a:r>
              <a:rPr lang="el-GR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εχνούργημα που αναπτύχθηκε ιστορικά, διαμορφώθηκε πολιτισμικά, παρήχθη για συγκεκριμένους σκοπούς και χρησιμοποιήθηκε με ιδιαίτερες προθέσεις» 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Rezat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2006).</a:t>
            </a: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DA23515-1079-D703-E64B-E40698F4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400" b="1" dirty="0" smtClean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Κοινωνικό-διδακτικό </a:t>
            </a:r>
            <a:r>
              <a:rPr lang="el-GR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τετράεδρο των </a:t>
            </a:r>
            <a:r>
              <a:rPr lang="el-GR" sz="2400" b="1" dirty="0" err="1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Rezat</a:t>
            </a:r>
            <a:r>
              <a:rPr lang="el-GR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2400" b="1" dirty="0" err="1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Strasser</a:t>
            </a:r>
            <a:r>
              <a:rPr lang="el-GR" sz="2400" b="1" dirty="0">
                <a:solidFill>
                  <a:srgbClr val="1F376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(2012)</a:t>
            </a:r>
            <a:endParaRPr lang="el-G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E95AA1-1B84-3453-F63B-1B913BB9D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638"/>
            <a:ext cx="727280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83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6D65DD3-D95D-C812-037D-474E5A0A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0" y="17111"/>
            <a:ext cx="4536504" cy="4924057"/>
          </a:xfrm>
        </p:spPr>
        <p:txBody>
          <a:bodyPr>
            <a:normAutofit/>
          </a:bodyPr>
          <a:lstStyle/>
          <a:p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Σύμφωνα με τους ερευνητές, από τη μία πλευρά, οι εκπαιδευτικοί και οι μαθητές ανήκουν σε διαφορετικούς και περισσότερο ή λιγότερο διακριτές κοινότητες.</a:t>
            </a:r>
          </a:p>
          <a:p>
            <a:pPr lvl="1"/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Για παράδειγμα, οι μαθητές ανήκουν στην κοινότητα των συνομηλίκων τους ή της οικογένειάς τους. </a:t>
            </a:r>
          </a:p>
          <a:p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Ταυτόχρονα, εκπαιδευτικοί και μαθητές είναι μέλη μιας κοινής εκπαιδευτικής κοινότητας, </a:t>
            </a:r>
            <a:r>
              <a:rPr lang="el-G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της εκπαιδευτικής κοινότητας 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του </a:t>
            </a:r>
            <a:r>
              <a:rPr lang="el-G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εκπαιδευτικού ιδρύματος </a:t>
            </a:r>
            <a:r>
              <a:rPr lang="el-G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στο οποίο ανήκουν και δραστηριοποιούνται. 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F3200D-C2F1-B4CE-148F-0B75F557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968552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xmlns="" id="{86D65DD3-D95D-C812-037D-474E5A0A8575}"/>
              </a:ext>
            </a:extLst>
          </p:cNvPr>
          <p:cNvSpPr txBox="1">
            <a:spLocks/>
          </p:cNvSpPr>
          <p:nvPr/>
        </p:nvSpPr>
        <p:spPr>
          <a:xfrm>
            <a:off x="4211960" y="-34013"/>
            <a:ext cx="4536504" cy="6319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l-G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Ως εκ τούτου, το κοινωνικό και θεσμικό πλαίσιο της διδασκαλίας και της μάθησης του εκπαιδευτικού Ιδρύματος καθορίζουν ουσιαστικά τις νόρμες και τους κανόνες διδασκαλίας και μάθησης. </a:t>
            </a:r>
          </a:p>
          <a:p>
            <a:r>
              <a:rPr lang="el-G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 αυτό τον τρόπο, </a:t>
            </a:r>
            <a:r>
              <a:rPr lang="el-GR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εκπαιδευτικό ίδρυμα αποτελεί ένα κεντρικό σημείο του (ΚΔΤ). </a:t>
            </a:r>
            <a:endParaRPr lang="el-GR" sz="20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429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σχολικό βιβλίο ως έκφραση μιας μαθηματικής έννοιας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Γενικά, θεωρούμε ότι οποιαδήποτε μαθηματική έννοια είναι ανεξάρτητη από τα κείμενα που την περιγράφουν, τις αναπαραστάσεις της ή την οποιαδήποτε έκφρασή της.</a:t>
            </a:r>
          </a:p>
          <a:p>
            <a:r>
              <a:rPr lang="el-GR" dirty="0"/>
              <a:t>Παρόλα αυτά, η κατανόησή της  γίνεται μέσω επιστημονικών κειμένων, αναπαραστάσεων, εικόνων, επιχειρημάτων, καταστάσεων  που αυτή εμπλέκεται κλπ. </a:t>
            </a:r>
          </a:p>
          <a:p>
            <a:r>
              <a:rPr lang="el-GR" dirty="0"/>
              <a:t>Τα σχολικά βιβλία αποτελούν </a:t>
            </a:r>
            <a:r>
              <a:rPr lang="el-GR" b="1" dirty="0"/>
              <a:t>τα βασικά κείμενα που υποστηρίζουν την κατανόηση των εννοιών </a:t>
            </a:r>
            <a:r>
              <a:rPr lang="el-GR" dirty="0"/>
              <a:t>που διδάσκονται στο σχολείο.</a:t>
            </a:r>
          </a:p>
        </p:txBody>
      </p:sp>
    </p:spTree>
    <p:extLst>
      <p:ext uri="{BB962C8B-B14F-4D97-AF65-F5344CB8AC3E}">
        <p14:creationId xmlns:p14="http://schemas.microsoft.com/office/powerpoint/2010/main" val="393625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EB25069-D6FF-F316-68E5-6B12F5E9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Μια ανάλυση των σχολικών βιβλίων μπορεί να συμβάλει σημαντικά</a:t>
            </a:r>
          </a:p>
          <a:p>
            <a:pPr lvl="1"/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στην κατανόηση των προγραμμάτων σπουδών σε μια συγκεκριμένη χώρα. </a:t>
            </a:r>
          </a:p>
          <a:p>
            <a:pPr lvl="2"/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σχολικό εγχειρίδιο, ως πιο άμεσο, αναλαμβάνει να περάσει τις αξίες και στόχους του εκπαιδευτικού συστήματος.</a:t>
            </a:r>
          </a:p>
          <a:p>
            <a:pPr lvl="2"/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Συνδέεται με την εκπαιδευτική πολιτική της κάθε χώρας ερευνητές (</a:t>
            </a:r>
            <a:r>
              <a:rPr lang="el-G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Haggarty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l-GR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Pepin</a:t>
            </a:r>
            <a:r>
              <a:rPr lang="el-G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2002).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τι διδάσκουν οι εκπαιδευτικοί &amp; με ποιο τρόπο το διδάσκουν (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Robitaille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&amp; </a:t>
            </a:r>
            <a:r>
              <a:rPr lang="el-GR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Travers</a:t>
            </a:r>
            <a:r>
              <a:rPr lang="el-G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1992).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1601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798455F-27B3-ABF2-A4C1-C6895239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325562"/>
          </a:xfrm>
        </p:spPr>
        <p:txBody>
          <a:bodyPr>
            <a:normAutofit fontScale="90000"/>
          </a:bodyPr>
          <a:lstStyle/>
          <a:p>
            <a:r>
              <a:rPr lang="el-GR" sz="3200" dirty="0"/>
              <a:t>Σύγκριση τριών προβλημάτων που προτείνονται σε σχολικά βιβλία διαφορετικών χωρών </a:t>
            </a:r>
            <a:br>
              <a:rPr lang="el-GR" sz="3200" dirty="0"/>
            </a:br>
            <a:r>
              <a:rPr lang="el-GR" sz="3200" dirty="0"/>
              <a:t>(μαθηματική έννοια: εκθετική συνάρτηση)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C102F76-390A-7B72-C236-84E00C54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r>
              <a:rPr lang="el-GR" dirty="0"/>
              <a:t>Κυπριακό βιβλίο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Αγγλικό βιβλίο </a:t>
            </a:r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5E2AEA0-20D3-8A46-D6D9-DE4E3D1B1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04864"/>
            <a:ext cx="6840760" cy="1757536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θηλαστικό, αρκούδ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B3CDDBE-1056-AC10-63C4-769D7DC54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5" y="4567064"/>
            <a:ext cx="7787208" cy="21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0674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1811</TotalTime>
  <Words>988</Words>
  <Application>Microsoft Office PowerPoint</Application>
  <PresentationFormat>Προβολή στην οθόνη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Θέμα του Office</vt:lpstr>
      <vt:lpstr>Η διδασκαλία μέσω επίλυσης προβλήματος – Μαθηματικοποίηση</vt:lpstr>
      <vt:lpstr>Τα σχολικά βιβλία</vt:lpstr>
      <vt:lpstr>Ο ρόλος των σχολικών βιβλίων (1)</vt:lpstr>
      <vt:lpstr>Τα σχολικά βιβλία μέσα από την κοινωνικο-πολιτισμική οπτική</vt:lpstr>
      <vt:lpstr>Το Κοινωνικό-διδακτικό τετράεδρο των Rezat and Strasser (2012)</vt:lpstr>
      <vt:lpstr>Παρουσίαση του PowerPoint</vt:lpstr>
      <vt:lpstr>Το σχολικό βιβλίο ως έκφραση μιας μαθηματικής έννοιας</vt:lpstr>
      <vt:lpstr>Παρουσίαση του PowerPoint</vt:lpstr>
      <vt:lpstr>Σύγκριση τριών προβλημάτων που προτείνονται σε σχολικά βιβλία διαφορετικών χωρών  (μαθηματική έννοια: εκθετική συνάρτηση)</vt:lpstr>
      <vt:lpstr>Ελληνικό βιβλίο</vt:lpstr>
      <vt:lpstr>2η Εργασία στην τάξη</vt:lpstr>
      <vt:lpstr>  </vt:lpstr>
      <vt:lpstr>2η εβδομαδιαία εργασία Σύγκριση προβλημάτων σε σχολικά βιβλία διαφορετικών χωρών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Αναλυτικά προγράμματα &amp; ΕΠ</dc:title>
  <dc:creator>A.Kallioras</dc:creator>
  <cp:lastModifiedBy>Chr. Triantafillou</cp:lastModifiedBy>
  <cp:revision>218</cp:revision>
  <dcterms:created xsi:type="dcterms:W3CDTF">2017-08-04T09:12:33Z</dcterms:created>
  <dcterms:modified xsi:type="dcterms:W3CDTF">2023-10-19T05:30:55Z</dcterms:modified>
</cp:coreProperties>
</file>