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87" r:id="rId2"/>
    <p:sldId id="492" r:id="rId3"/>
    <p:sldId id="509" r:id="rId4"/>
    <p:sldId id="516" r:id="rId5"/>
    <p:sldId id="513" r:id="rId6"/>
    <p:sldId id="331" r:id="rId7"/>
    <p:sldId id="337" r:id="rId8"/>
    <p:sldId id="409" r:id="rId9"/>
    <p:sldId id="410" r:id="rId10"/>
    <p:sldId id="514" r:id="rId11"/>
    <p:sldId id="517" r:id="rId12"/>
    <p:sldId id="493" r:id="rId13"/>
    <p:sldId id="439" r:id="rId14"/>
    <p:sldId id="503" r:id="rId15"/>
    <p:sldId id="494" r:id="rId16"/>
    <p:sldId id="334" r:id="rId17"/>
    <p:sldId id="429" r:id="rId18"/>
    <p:sldId id="424" r:id="rId19"/>
    <p:sldId id="428" r:id="rId20"/>
    <p:sldId id="4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22439"/>
    <p:restoredTop sz="85604" autoAdjust="0"/>
  </p:normalViewPr>
  <p:slideViewPr>
    <p:cSldViewPr>
      <p:cViewPr varScale="1">
        <p:scale>
          <a:sx n="95" d="100"/>
          <a:sy n="95" d="100"/>
        </p:scale>
        <p:origin x="27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82F-FFD4-4210-803F-2A205DB0647B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7AA-34A4-4C56-B845-9D69A9C4B5FC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48D0-85E1-4474-9528-EEB59C983D21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A794-3172-4C7F-9C3F-C151699B86B4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7AC-98EF-436F-A371-BB94B54F3B8B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178-47C0-4155-8220-78AF8FFE9132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2A45-3E0A-4320-8ECF-E94FAB6FF302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521-5878-4C18-92B6-C97F1724825C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A819-0868-4CC4-A201-DFDA61085492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1E24-9124-428E-A4FC-E453CEA8C7F1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246-470E-4BB7-ADBC-6ABB37FDE6A4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F294-C517-4B0F-92A2-2EB268C8B824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cse.eu/materials/quarterly-problem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-roads.climateinteractive.org/scenario.html?v=23.10.0&amp;p47=1.3&amp;p57=-0.2&amp;p59=-1&amp;p67=2" TargetMode="External"/><Relationship Id="rId4" Type="http://schemas.openxmlformats.org/officeDocument/2006/relationships/hyperlink" Target="https://icse.e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333/ejmste/103561" TargetMode="External"/><Relationship Id="rId2" Type="http://schemas.openxmlformats.org/officeDocument/2006/relationships/hyperlink" Target="https://doi.org/10.1007/s11858-019-01048-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footprintnetwork.org/#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footprintnetwork.org/#/countryTrends?cn=84&amp;type=BCpc,EFCp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owlandmaths.org.uk/materials/projects/online/reducing_road_accidents/content/software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621" y="764704"/>
            <a:ext cx="7772400" cy="30243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Αναζητώντας </a:t>
            </a:r>
            <a:r>
              <a:rPr lang="el-GR" sz="36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συνδέσεις</a:t>
            </a: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ανάμεσα στα </a:t>
            </a:r>
            <a:r>
              <a:rPr lang="el-GR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Μαθηματικά</a:t>
            </a: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σε </a:t>
            </a:r>
            <a:r>
              <a:rPr lang="el-GR" sz="3600" kern="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περιβαλλοντικής </a:t>
            </a:r>
            <a:r>
              <a:rPr lang="el-GR" sz="3600" kern="1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και κοινωνικής φύσης </a:t>
            </a:r>
            <a: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θέματα</a:t>
            </a:r>
            <a:endParaRPr lang="en-US" sz="4000" cap="all" dirty="0">
              <a:highlight>
                <a:srgbClr val="FFFF00"/>
              </a:highlight>
              <a:latin typeface="Avenir Book"/>
            </a:endParaRP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777621" y="3787638"/>
            <a:ext cx="7772400" cy="1559024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Χρυσαυγή Τριανταφύλλου</a:t>
            </a:r>
          </a:p>
          <a:p>
            <a:r>
              <a:rPr lang="el-GR" sz="2400" dirty="0">
                <a:solidFill>
                  <a:srgbClr val="0070C0"/>
                </a:solidFill>
              </a:rPr>
              <a:t>Επίκουρη Καθηγήτρια</a:t>
            </a:r>
          </a:p>
          <a:p>
            <a:r>
              <a:rPr lang="el-GR" sz="2400" dirty="0">
                <a:solidFill>
                  <a:srgbClr val="0070C0"/>
                </a:solidFill>
              </a:rPr>
              <a:t>Τμήμα Μαθηματικών, ΕΚΠΑ</a:t>
            </a:r>
          </a:p>
        </p:txBody>
      </p:sp>
      <p:pic>
        <p:nvPicPr>
          <p:cNvPr id="3" name="Εικόνα 2" descr="cyan-left-greek-1_SM">
            <a:extLst>
              <a:ext uri="{FF2B5EF4-FFF2-40B4-BE49-F238E27FC236}">
                <a16:creationId xmlns:a16="http://schemas.microsoft.com/office/drawing/2014/main" id="{5899019E-5682-DED6-FAFB-52B80995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3171825" cy="967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8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ACA2539-E0A1-5E04-70D9-AB30E6C4D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66" y="765067"/>
            <a:ext cx="2363433" cy="2061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8C2B0-576A-A428-5FF2-166C575FC52D}"/>
              </a:ext>
            </a:extLst>
          </p:cNvPr>
          <p:cNvSpPr txBox="1"/>
          <p:nvPr/>
        </p:nvSpPr>
        <p:spPr>
          <a:xfrm>
            <a:off x="107504" y="4000651"/>
            <a:ext cx="5832648" cy="226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https://www.footprintcalculator.org/home/en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https://icse.eu/materials/quarterly-problems/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https://icse.eu/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En-ROADS (climateinteractive.org)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https://www.uea.ac.uk/groups-and-centres/climatic-research-unit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Θέση περιεχομένου 4">
            <a:extLst>
              <a:ext uri="{FF2B5EF4-FFF2-40B4-BE49-F238E27FC236}">
                <a16:creationId xmlns:a16="http://schemas.microsoft.com/office/drawing/2014/main" id="{46AC382C-516E-F210-61D7-12559D0292BA}"/>
              </a:ext>
            </a:extLst>
          </p:cNvPr>
          <p:cNvSpPr txBox="1">
            <a:spLocks/>
          </p:cNvSpPr>
          <p:nvPr/>
        </p:nvSpPr>
        <p:spPr>
          <a:xfrm>
            <a:off x="457201" y="2207143"/>
            <a:ext cx="3466728" cy="1300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Σχετικοί σύνδεσμοι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3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F46C5E-5C46-276C-584E-83E4AC8E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59A662-99B3-EA13-8E8C-4AEF94120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r>
              <a:rPr lang="el-GR" dirty="0">
                <a:highlight>
                  <a:srgbClr val="FFFF00"/>
                </a:highlight>
              </a:rPr>
              <a:t>Θεωρητικής φύσης θέματα</a:t>
            </a:r>
          </a:p>
          <a:p>
            <a:pPr lvl="1"/>
            <a:r>
              <a:rPr lang="el-GR" dirty="0"/>
              <a:t>Η κριτική Μαθηματική εκπαίδευση</a:t>
            </a:r>
          </a:p>
          <a:p>
            <a:pPr lvl="2"/>
            <a:r>
              <a:rPr lang="el-GR" dirty="0"/>
              <a:t>Η κριτική </a:t>
            </a:r>
            <a:r>
              <a:rPr lang="el-GR" dirty="0" err="1"/>
              <a:t>μοντελοποίηση</a:t>
            </a:r>
            <a:endParaRPr lang="el-GR" dirty="0"/>
          </a:p>
          <a:p>
            <a:pPr lvl="1"/>
            <a:r>
              <a:rPr lang="el-GR" dirty="0"/>
              <a:t>Θεωρητικό πλαίσιο ανάλυσης των επιχειρημάτων</a:t>
            </a:r>
          </a:p>
          <a:p>
            <a:pPr lvl="2"/>
            <a:r>
              <a:rPr lang="en-US" dirty="0"/>
              <a:t>Toulmin’s framework</a:t>
            </a:r>
            <a:endParaRPr lang="el-GR" dirty="0"/>
          </a:p>
          <a:p>
            <a:pPr lvl="1"/>
            <a:endParaRPr lang="el-GR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521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7A4638-AC2D-4E19-B914-83851427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4673"/>
            <a:ext cx="8507288" cy="656192"/>
          </a:xfrm>
        </p:spPr>
        <p:txBody>
          <a:bodyPr>
            <a:noAutofit/>
          </a:bodyPr>
          <a:lstStyle/>
          <a:p>
            <a:r>
              <a:rPr lang="el-GR" sz="3200" dirty="0"/>
              <a:t>Τα περιβαλλοντικής φύσης θέματα μέσα από την σκοπιά της </a:t>
            </a:r>
            <a:r>
              <a:rPr lang="el-GR" sz="3200" i="1" dirty="0">
                <a:solidFill>
                  <a:srgbClr val="7030A0"/>
                </a:solidFill>
              </a:rPr>
              <a:t>Κριτικής Μαθηματικής εκπαίδευσης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FEDFCC-4720-4858-BE4C-CC8E39A7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34" y="161699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Λαμβάνοντας υπόψιν τις κοινωνικές, πολιτικές και ηθικές διαστάσεις των περιβαλλοντικής φύσης θεμάτων, πολλοί ερευνητές της Διδακτικής των Μαθηματικών υιοθετούν την θεωρητική οπτική της «</a:t>
            </a:r>
            <a:r>
              <a:rPr lang="el-GR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Κριτικής Μαθηματικής Εκπαίδευσης»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Skovsmose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1994).  </a:t>
            </a:r>
          </a:p>
          <a:p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Αυτή η </a:t>
            </a:r>
            <a:r>
              <a:rPr lang="el-GR" sz="1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θεωρητική οπτική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έχει στόχο οι μαθητές - </a:t>
            </a:r>
            <a:r>
              <a:rPr lang="el-GR" sz="1800" b="0" i="0" u="none" strike="noStrike" baseline="0" dirty="0">
                <a:latin typeface="Segoe UI" panose="020B0502040204020203" pitchFamily="34" charset="0"/>
              </a:rPr>
              <a:t>ως μελλοντικοί πολίτες - να κατανοούν και να αξιολογούν με κριτικό πνεύμα τις κοινωνικές </a:t>
            </a:r>
            <a:r>
              <a:rPr lang="el-GR" sz="1800" dirty="0">
                <a:latin typeface="Segoe UI" panose="020B0502040204020203" pitchFamily="34" charset="0"/>
              </a:rPr>
              <a:t>διαστάσεις </a:t>
            </a:r>
            <a:r>
              <a:rPr lang="el-GR" sz="1800" b="0" i="0" u="none" strike="noStrike" baseline="0" dirty="0">
                <a:latin typeface="Segoe UI" panose="020B0502040204020203" pitchFamily="34" charset="0"/>
              </a:rPr>
              <a:t>των μαθηματικών</a:t>
            </a:r>
          </a:p>
          <a:p>
            <a:pPr lvl="1"/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Γενικά, να βλέπουν με μαθηματική και συνάμα κριτική ματιά το κοινωνικό, πολιτισμικό και πολιτικό γίγνεσθαι</a:t>
            </a:r>
          </a:p>
          <a:p>
            <a:pPr marL="0" indent="0" algn="l">
              <a:buNone/>
            </a:pPr>
            <a:r>
              <a:rPr lang="el-GR" sz="1800" dirty="0">
                <a:latin typeface="Segoe UI" panose="020B0502040204020203" pitchFamily="34" charset="0"/>
              </a:rPr>
              <a:t>Η οπτική αυτή </a:t>
            </a:r>
            <a:r>
              <a:rPr lang="el-GR" sz="1800" b="0" i="0" u="none" strike="noStrike" baseline="0" dirty="0">
                <a:latin typeface="Segoe UI" panose="020B0502040204020203" pitchFamily="34" charset="0"/>
              </a:rPr>
              <a:t>προσπαθεί να καταργήσει τις παραδοσιακές σχέσεις αυθεντίας εκπαιδευτικού-μαθητή δίνοντας στους μαθητές ουσιαστικό έλεγχο της μαθησιακής τους διαδικασίας και της λήψης αποφάσεων στην τάξη. </a:t>
            </a:r>
          </a:p>
          <a:p>
            <a:pPr lvl="1"/>
            <a:r>
              <a:rPr lang="el-GR" sz="1400" b="0" i="0" u="none" strike="noStrike" baseline="0" dirty="0">
                <a:latin typeface="Segoe UI" panose="020B0502040204020203" pitchFamily="34" charset="0"/>
              </a:rPr>
              <a:t>Οι διδακτικές προσεγγίσεις θα πρέπει να περιλαμβάνουν </a:t>
            </a:r>
            <a:r>
              <a:rPr lang="el-GR" sz="1400" b="0" i="0" u="none" strike="noStrike" baseline="0" dirty="0">
                <a:solidFill>
                  <a:srgbClr val="7030A0"/>
                </a:solidFill>
                <a:latin typeface="Segoe UI" panose="020B0502040204020203" pitchFamily="34" charset="0"/>
              </a:rPr>
              <a:t>συζητήσεις</a:t>
            </a:r>
            <a:r>
              <a:rPr lang="el-GR" sz="1400" dirty="0">
                <a:solidFill>
                  <a:srgbClr val="7030A0"/>
                </a:solidFill>
                <a:latin typeface="Segoe UI" panose="020B0502040204020203" pitchFamily="34" charset="0"/>
              </a:rPr>
              <a:t> στην τάξη </a:t>
            </a:r>
            <a:r>
              <a:rPr lang="el-GR" sz="1400" dirty="0">
                <a:latin typeface="Segoe UI" panose="020B0502040204020203" pitchFamily="34" charset="0"/>
              </a:rPr>
              <a:t>και </a:t>
            </a:r>
            <a:r>
              <a:rPr lang="el-GR" sz="1400" b="0" i="0" u="none" strike="noStrike" baseline="0" dirty="0">
                <a:solidFill>
                  <a:srgbClr val="7030A0"/>
                </a:solidFill>
                <a:latin typeface="Segoe UI" panose="020B0502040204020203" pitchFamily="34" charset="0"/>
              </a:rPr>
              <a:t>αντιπαραθέσεις απόψεων </a:t>
            </a:r>
            <a:r>
              <a:rPr lang="el-GR" sz="1400" b="0" i="0" u="none" strike="noStrike" baseline="0" dirty="0">
                <a:latin typeface="Segoe UI" panose="020B0502040204020203" pitchFamily="34" charset="0"/>
              </a:rPr>
              <a:t>με επιχειρήματα.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66E14E8-849C-4BB2-9A6E-7F028B660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12</a:t>
            </a:fld>
            <a:endParaRPr lang="es-ES_tradnl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17A3FD-0CF6-FAB3-2C54-D87A1CD35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7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7A4638-AC2D-4E19-B914-83851427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81720"/>
            <a:ext cx="8229600" cy="656192"/>
          </a:xfrm>
        </p:spPr>
        <p:txBody>
          <a:bodyPr>
            <a:noAutofit/>
          </a:bodyPr>
          <a:lstStyle/>
          <a:p>
            <a:r>
              <a:rPr lang="el-GR" sz="2400" dirty="0"/>
              <a:t>Τα περιβαλλοντικής φύσης θέματα ως μέσον προώθησης της δημοκρατικής εκπαίδευσης των μαθητών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FEDFCC-4720-4858-BE4C-CC8E39A73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</a:t>
            </a:r>
            <a:r>
              <a:rPr lang="el-GR" sz="1800" dirty="0"/>
              <a:t> περιβαλλοντικής φύσης θέματα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μπορούν να γεφυρώσουν τη σχολική γνώση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 τις εμπειρίες των μαθητών. 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Αυτά τα είδη μαθησιακών εμπειριών μπορούν επίσης να ενισχύσουν τη συμμετοχή των μαθητών στις κοινωνικές πρακτικές πέρα από την τάξη.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αναγνώριση της έμφυτης πολυπλοκότητας,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εξέταση ζητημάτων από πολλές απόψεις,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επίδειξη σκεπτικισμού όταν παρουσιάζονται δυνητικά προκατειλημμένες πληροφορίες  (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Sadler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Barab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Scott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2007).</a:t>
            </a: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66E14E8-849C-4BB2-9A6E-7F028B660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2640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31A25D-1F88-C5D4-AF08-91B2FF7A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45" y="404664"/>
            <a:ext cx="3929393" cy="854968"/>
          </a:xfrm>
        </p:spPr>
        <p:txBody>
          <a:bodyPr>
            <a:noAutofit/>
          </a:bodyPr>
          <a:lstStyle/>
          <a:p>
            <a:r>
              <a:rPr lang="el-GR" sz="2400" dirty="0"/>
              <a:t>Από τη </a:t>
            </a:r>
            <a:r>
              <a:rPr lang="el-GR" sz="2400" dirty="0" err="1"/>
              <a:t>μοντελοποίηση</a:t>
            </a:r>
            <a:r>
              <a:rPr lang="el-GR" sz="2400" dirty="0"/>
              <a:t> αυθεντικών προβλημάτων… 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603186F-BA19-4438-B537-175319A2BE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5" y="2560414"/>
            <a:ext cx="2881358" cy="2524770"/>
          </a:xfrm>
          <a:prstGeom prst="rect">
            <a:avLst/>
          </a:prstGeom>
          <a:noFill/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0ACDACD9-74F1-20E1-700A-72232FB99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3" y="3428996"/>
            <a:ext cx="14" cy="8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107F10CF-E8A5-45E8-C14E-DED210229B2B}"/>
              </a:ext>
            </a:extLst>
          </p:cNvPr>
          <p:cNvSpPr txBox="1">
            <a:spLocks/>
          </p:cNvSpPr>
          <p:nvPr/>
        </p:nvSpPr>
        <p:spPr>
          <a:xfrm>
            <a:off x="4283968" y="620688"/>
            <a:ext cx="4600575" cy="1512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… στην </a:t>
            </a:r>
            <a:r>
              <a:rPr lang="el-GR" sz="2400" dirty="0">
                <a:solidFill>
                  <a:srgbClr val="7030A0"/>
                </a:solidFill>
              </a:rPr>
              <a:t>κριτική </a:t>
            </a:r>
            <a:r>
              <a:rPr lang="el-GR" sz="2400" dirty="0" err="1">
                <a:solidFill>
                  <a:srgbClr val="7030A0"/>
                </a:solidFill>
              </a:rPr>
              <a:t>μοντελοποίηση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l-GR" sz="2400" dirty="0">
                <a:solidFill>
                  <a:srgbClr val="00B050"/>
                </a:solidFill>
              </a:rPr>
              <a:t>περιβαλλοντικής φύσης </a:t>
            </a:r>
            <a:r>
              <a:rPr lang="el-GR" sz="2400" dirty="0">
                <a:solidFill>
                  <a:srgbClr val="7030A0"/>
                </a:solidFill>
              </a:rPr>
              <a:t>προβλημάτων </a:t>
            </a:r>
          </a:p>
          <a:p>
            <a:r>
              <a:rPr lang="el-GR" sz="2400" dirty="0"/>
              <a:t>(</a:t>
            </a:r>
            <a:r>
              <a:rPr lang="en-US" sz="2400" dirty="0"/>
              <a:t>critical modelling)</a:t>
            </a:r>
            <a:endParaRPr lang="el-GR" sz="24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585" y="2420888"/>
            <a:ext cx="5832415" cy="41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904" y="95589"/>
            <a:ext cx="8229600" cy="612927"/>
          </a:xfrm>
        </p:spPr>
        <p:txBody>
          <a:bodyPr>
            <a:normAutofit/>
          </a:bodyPr>
          <a:lstStyle/>
          <a:p>
            <a:r>
              <a:rPr lang="el-GR" sz="2800" b="0" dirty="0">
                <a:solidFill>
                  <a:srgbClr val="00B050"/>
                </a:solidFill>
                <a:latin typeface="+mn-lt"/>
              </a:rPr>
              <a:t>Διαστάσεις περιβαλλοντικ</a:t>
            </a:r>
            <a:r>
              <a:rPr lang="el-GR" sz="2800" dirty="0">
                <a:solidFill>
                  <a:srgbClr val="00B050"/>
                </a:solidFill>
                <a:latin typeface="+mn-lt"/>
              </a:rPr>
              <a:t>ής φύσης θεμάτων </a:t>
            </a:r>
            <a:endParaRPr lang="de-DE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836713"/>
            <a:ext cx="8568952" cy="59256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Συνδέονται με </a:t>
            </a:r>
            <a:r>
              <a:rPr lang="el-GR" sz="24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κοινωνικής φύσης ζητήματα </a:t>
            </a: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αλλά έχουν και </a:t>
            </a:r>
            <a:r>
              <a:rPr lang="el-GR" sz="24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επιστημονικές διαστάσεις από πεδία των ΦΕ</a:t>
            </a:r>
            <a:r>
              <a:rPr lang="en-US" sz="24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Φυσική, Χημεία, Βιολογία κλπ.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l-GR" sz="2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Παραδείγματα: κλωνοποίηση, οι ανανεώσιμες πηγές ενέργειας, η ανακύκλωση, η τεχνητή γονιμοποίηση, η διαχείριση του νερού κ.ά. 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l-GR" sz="1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Μπορεί </a:t>
            </a:r>
            <a:r>
              <a:rPr lang="el-G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να έχουν παγκόσμιο χαρακτήρα, όπως η κλιματική αλλαγή  ή τοπικό χαρακτήρα όπως ο προσδιορισμός της θέσης μιας ανεμογεννήτριας σε μια περιοχή.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Συνδέονται με </a:t>
            </a:r>
            <a:r>
              <a:rPr lang="el-GR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τη </a:t>
            </a:r>
            <a:r>
              <a:rPr lang="el-GR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λήψη αποφάσεων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συνεπώς την </a:t>
            </a:r>
            <a:r>
              <a:rPr lang="el-GR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ανάπτυξη επιχειρημάτων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και την ανάγκη </a:t>
            </a:r>
            <a:r>
              <a:rPr lang="el-GR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τεκμηρίωσής των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Διατηρούν τα χαρακτηριστικά ενός </a:t>
            </a:r>
            <a:r>
              <a:rPr lang="el-GR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ανοικτού προβλήματος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l-GR" sz="2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Ασαφή διατύπωση (μη σαφή δεδομένα και ζητούμενα), πολλές και (αρκετές φορές) </a:t>
            </a:r>
            <a:r>
              <a:rPr lang="el-GR" sz="2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αντικρουόμενες λύσεις</a:t>
            </a:r>
            <a:endParaRPr lang="en-US" sz="2400" i="1" dirty="0"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131840" y="6675437"/>
            <a:ext cx="2895600" cy="365125"/>
          </a:xfrm>
        </p:spPr>
        <p:txBody>
          <a:bodyPr/>
          <a:lstStyle/>
          <a:p>
            <a:r>
              <a:rPr lang="es-ES_tradnl" dirty="0"/>
              <a:t>|  </a:t>
            </a:r>
            <a:fld id="{9DD0088F-7E4A-9C4B-9ED2-72FAF1293163}" type="slidenum">
              <a:rPr lang="es-ES_tradnl" smtClean="0"/>
              <a:pPr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526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CB6771-411D-4E84-BDDA-61419585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98925"/>
            <a:ext cx="8229600" cy="838962"/>
          </a:xfrm>
        </p:spPr>
        <p:txBody>
          <a:bodyPr>
            <a:noAutofit/>
          </a:bodyPr>
          <a:lstStyle/>
          <a:p>
            <a:r>
              <a:rPr lang="el-GR" sz="3200" dirty="0"/>
              <a:t>Τα θέματα αυτά συνδέονται με την ανάπτυξη πρακτικών αιτιολόγησης και ανάπτυξη επιχειρημάτων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A81CAB-5B65-46F4-93C6-F57C1EF5F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2" y="2057401"/>
            <a:ext cx="8411378" cy="359218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επιχειρηματολογία αποτελεί σημαντικό κομμάτι της διαδικασίας λήψης αποφάσεων.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Ορίζεται ως </a:t>
            </a:r>
            <a:r>
              <a:rPr lang="el-GR" sz="2300" b="1" i="1" dirty="0">
                <a:solidFill>
                  <a:srgbClr val="00147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ικανότητα των ατόμων να εκφράζουν και να υπερασπίζονται αντικρουόμενες απόψεις </a:t>
            </a:r>
            <a:r>
              <a:rPr lang="el-GR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αποτελεί την </a:t>
            </a:r>
            <a:r>
              <a:rPr lang="el-GR" sz="2300" b="1" i="1" dirty="0">
                <a:solidFill>
                  <a:srgbClr val="00147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κοινωνική διαδικασία κατά την οποία τα άτομα διατυπώνουν το συλλογισμό τους και τον αιτιολογούν, συλλογικά ή ατομικά, εκφράζοντας τον είτε στον γραπτό είτε στον προφορικό λόγο</a:t>
            </a:r>
            <a:r>
              <a:rPr lang="el-GR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Ένα «</a:t>
            </a:r>
            <a:r>
              <a:rPr lang="el-GR" sz="23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επιχείρημα</a:t>
            </a:r>
            <a:r>
              <a:rPr lang="el-GR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είναι: «</a:t>
            </a:r>
            <a:r>
              <a:rPr lang="el-GR" sz="23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ένας ισχυρισμός συνοδευόμενος από την αιτιολόγησή του</a:t>
            </a:r>
            <a:r>
              <a:rPr lang="el-GR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el-GR" dirty="0"/>
              <a:t>  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D1C027E-CF50-4F70-B359-CCAE8470D7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0324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EFE54D-1E26-46AE-80CD-11EC51B4D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Κατά την επιχειρηματολογία διαπραγματευόμαστε ένα </a:t>
            </a:r>
            <a:r>
              <a:rPr lang="el-GR" sz="28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αμφιλεγόμενο θέμα 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το οποίο υπάρχει διάσταση απόψεων. </a:t>
            </a:r>
          </a:p>
          <a:p>
            <a:pPr lvl="1"/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Λόγω της αύξησης του ενδιαφέροντος για την υποστήριξη πρακτικών αιτιολόγησης στη διδασκαλία έχουν προταθεί διάφορα εργαλεία για την αξιολόγηση της ικανότητας επιχειρηματολογίας των μαθητών. </a:t>
            </a:r>
          </a:p>
          <a:p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Στις έρευνες που έχουν πραγματοποιηθεί στον τομέα της εκπαίδευσης φαίνεται ότι το επικρατέστερο μοντέλο είναι αυτό του </a:t>
            </a:r>
            <a:r>
              <a:rPr lang="el-GR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Toulmin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(2003) </a:t>
            </a: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83CE94B-FC74-4CAA-94B0-B1B2170CEA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50914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30D7FEE-BA17-4E19-A3C4-295F9C8861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18</a:t>
            </a:fld>
            <a:endParaRPr lang="es-ES_tradnl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DF7082D2-3106-4382-ABC5-6C5907D3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44517"/>
            <a:ext cx="8229600" cy="819264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Toulmin’s framework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BDA296-C535-45AE-856A-B7460DF4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761178"/>
            <a:ext cx="7779001" cy="633043"/>
          </a:xfrm>
        </p:spPr>
        <p:txBody>
          <a:bodyPr>
            <a:normAutofit fontScale="90000"/>
          </a:bodyPr>
          <a:lstStyle/>
          <a:p>
            <a:r>
              <a:rPr lang="el-GR" dirty="0"/>
              <a:t>Θεωρητικό πλαίσιο ανάλυσης των επιχειρημάτων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6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9F16B9-F84E-47EC-9C75-C189DA1F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2" y="332656"/>
            <a:ext cx="5431316" cy="6023694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συστατικά μέρη από τα οποία αποτελείται ένα πλήρες επιχείρημα σύμφωνα με το μοντέλο του </a:t>
            </a:r>
            <a:r>
              <a:rPr lang="el-GR" sz="49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Toulmin</a:t>
            </a: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(2003) αναφέρονται παρακάτω: </a:t>
            </a:r>
          </a:p>
          <a:p>
            <a:pPr algn="just">
              <a:lnSpc>
                <a:spcPct val="115000"/>
              </a:lnSpc>
              <a:buFont typeface="+mj-lt"/>
              <a:buAutoNum type="romanLcPeriod"/>
            </a:pPr>
            <a:r>
              <a:rPr lang="el-GR" sz="49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Ισχυρισμός (</a:t>
            </a:r>
            <a:r>
              <a:rPr lang="el-GR" sz="4900" b="1" dirty="0" err="1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claim</a:t>
            </a:r>
            <a:r>
              <a:rPr lang="el-GR" sz="49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Αποτελεί τον ισχυρισμό ή την άποψη που θέλει να αποδείξει αυτός που συμμετέχει στην συζήτηση.</a:t>
            </a:r>
          </a:p>
          <a:p>
            <a:pPr algn="just">
              <a:lnSpc>
                <a:spcPct val="115000"/>
              </a:lnSpc>
              <a:buFont typeface="+mj-lt"/>
              <a:buAutoNum type="romanLcPeriod"/>
            </a:pPr>
            <a:r>
              <a:rPr lang="el-GR" sz="49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Δεδομένα (</a:t>
            </a:r>
            <a:r>
              <a:rPr lang="el-GR" sz="49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l-GR" sz="49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Αποτελούν τα στοιχεία ή τις παρατηρήσεις που επικαλούνται οι συμμετέχοντες στη συζήτηση ώστε να υποστηρίξουν τις απόψεις τους.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l-GR" sz="49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Εγγυήσεις</a:t>
            </a:r>
            <a:r>
              <a:rPr lang="en-US" sz="49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9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4900" b="1" dirty="0" err="1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warrants</a:t>
            </a:r>
            <a:r>
              <a:rPr lang="el-GR" sz="49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Αποτελούν τις αιτιολογήσεις που επικαλούνται οι συμμετέχοντες προκειμένου να δικαιολογήσουν τη μετάβαση από τα δεδομένα στον ισχυρισμό.</a:t>
            </a:r>
            <a:r>
              <a:rPr lang="en-US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Μερικές φορές υπάρχει και περαιτέρω </a:t>
            </a:r>
            <a:r>
              <a:rPr lang="el-GR" sz="49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υποστήριξη της εγκυρότητας </a:t>
            </a: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των εγγυήσεων </a:t>
            </a:r>
            <a:r>
              <a:rPr lang="el-GR" sz="49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9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backings).</a:t>
            </a:r>
            <a:endParaRPr lang="el-GR" sz="49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να υφίσταται ένα </a:t>
            </a:r>
            <a:r>
              <a:rPr lang="el-GR" sz="49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επιχείρημα</a:t>
            </a: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είναι αναγκαία η ύπαρξη </a:t>
            </a:r>
            <a:r>
              <a:rPr lang="el-GR" sz="49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δεδομένων </a:t>
            </a: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49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χωρίς την ύπαρξη αυτών δεν είναι δυνατή η κατάληξη σε συμπέρασμα ή ισχυρισμό </a:t>
            </a:r>
            <a:r>
              <a:rPr lang="el-GR" sz="49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49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claim</a:t>
            </a:r>
            <a:r>
              <a:rPr lang="el-GR" sz="49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οποίου η αλήθεια τίθεται προς εξακρίβωση.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μετάβαση από τα δεδομένα στον ισχυρισμό απαιτεί την ύπαρξη μιας </a:t>
            </a:r>
            <a:r>
              <a:rPr lang="el-GR" sz="49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εγγυητικής μαρτυρίας ή εγγύησης (</a:t>
            </a:r>
            <a:r>
              <a:rPr lang="el-GR" sz="49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warrant</a:t>
            </a:r>
            <a:r>
              <a:rPr lang="el-GR" sz="49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εγγύηση αυτή θα απαντά στο ερώτημα, σύμφωνα με τον </a:t>
            </a:r>
            <a:r>
              <a:rPr lang="el-GR" sz="49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Toulmin</a:t>
            </a:r>
            <a:r>
              <a:rPr lang="el-GR" sz="4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«Πως είναι δυνατό από αυτά τα δεδομένα να καταλήξεις στο συμπέρασμα αυτό?»</a:t>
            </a:r>
            <a:endParaRPr lang="el-GR" sz="4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606946-1774-4E0D-AB7B-FF4BD4F28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19</a:t>
            </a:fld>
            <a:endParaRPr lang="es-ES_tradnl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6682C7F0-24E0-4B71-B198-390076F44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041" y="1617701"/>
            <a:ext cx="3106757" cy="237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3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89EE71-518F-CD09-A6D0-F90755E4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1008112"/>
          </a:xfrm>
        </p:spPr>
        <p:txBody>
          <a:bodyPr>
            <a:normAutofit lnSpcReduction="10000"/>
          </a:bodyPr>
          <a:lstStyle/>
          <a:p>
            <a:r>
              <a:rPr lang="el-GR" sz="32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Και άλλα μαθηματ</a:t>
            </a:r>
            <a:r>
              <a:rPr lang="el-GR" kern="1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ικά προβλήματα που αφορούν περιβαλλοντικής φύσης θέματα</a:t>
            </a:r>
            <a:endParaRPr lang="el-GR" dirty="0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393B0652-B17F-3929-85F6-200B1F77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795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628C6F-CC93-C047-8AD4-557182D9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7" y="136525"/>
            <a:ext cx="5988203" cy="484163"/>
          </a:xfrm>
        </p:spPr>
        <p:txBody>
          <a:bodyPr>
            <a:normAutofit fontScale="90000"/>
          </a:bodyPr>
          <a:lstStyle/>
          <a:p>
            <a:r>
              <a:rPr lang="el-GR" dirty="0"/>
              <a:t>Ενδεικτική 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245125-1B6E-8B59-18DF-0C175D09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9" y="890510"/>
            <a:ext cx="8959377" cy="5830965"/>
          </a:xfrm>
        </p:spPr>
        <p:txBody>
          <a:bodyPr>
            <a:normAutofit/>
          </a:bodyPr>
          <a:lstStyle/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Boylan, M., &amp; Coles, A. T., 2017, ‘Is another mathematics education possible? an introduction to a Special Issue on Mathematics Education and the Living world,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Philosophy of Mathematics Education Journal.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Evagorou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M., 2011, ‘Discussing a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socioscientific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issue in a primary school classroom: The case of using a technology-supported environment in formal and nonformal settings.’ In T. Sadler (Ed.),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Socio-scientific issues in the classroom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133-160. 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Hauge, K. H., &amp; Barwell, R. (2022). Education for post-normal times. In R.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Herheim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T.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Werler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&amp; K. H. Hauge (Eds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Lived democracy in education: Young citizens’ democratic lives in kindergarten, school and higher education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(pp. 65–76). Routledge.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Maass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K., Doorman, M., Jonker, V., &amp;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Wijers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M., 2019, “Promoting active citizenship in mathematics teaching.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ZDM, 51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(6), 991-1003.</a:t>
            </a:r>
            <a:r>
              <a:rPr lang="en-GB" sz="1800" dirty="0">
                <a:solidFill>
                  <a:srgbClr val="0563C2"/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 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https://doi.org/10.1007/s11858-019-01048-6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Owens, D. C., Herman, B. C.,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Oertli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R. T.,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Lannin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 A., &amp; Sadler, T. D. (2019). Secondary science and mathematics teachers’ environmental issues engagement through socio-scientific reasoning.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Eurasia Journal of Mathematics, Science and Technology Education: Special Issue on Enhancing Environmental Literacy in K-12 Science Classrooms,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15(6) </a:t>
            </a:r>
            <a:r>
              <a:rPr lang="en-GB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https://doi.org/10.29333/ejmste/103561</a:t>
            </a:r>
            <a:endParaRPr lang="en-GB" sz="18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</a:rPr>
              <a:t>Skovsmose</a:t>
            </a:r>
            <a:r>
              <a:rPr lang="en-US" sz="1800" dirty="0">
                <a:latin typeface="Times New Roman" panose="02020603050405020304" pitchFamily="18" charset="0"/>
              </a:rPr>
              <a:t>, O. (1994). Towards a critical mathematics education. </a:t>
            </a:r>
            <a:r>
              <a:rPr lang="en-US" sz="1800" i="1" dirty="0">
                <a:latin typeface="Times New Roman" panose="02020603050405020304" pitchFamily="18" charset="0"/>
              </a:rPr>
              <a:t>Educational studies in mathematics, 27</a:t>
            </a:r>
            <a:r>
              <a:rPr lang="en-US" sz="1800" dirty="0">
                <a:latin typeface="Times New Roman" panose="02020603050405020304" pitchFamily="18" charset="0"/>
              </a:rPr>
              <a:t>(1), 35-57.</a:t>
            </a:r>
            <a:endParaRPr lang="el-GR" sz="1800" dirty="0">
              <a:latin typeface="Times New Roman" panose="02020603050405020304" pitchFamily="18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A81DFC7-CC50-7082-E7F5-65A95A96E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1743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BBEFC3-47BA-4C41-8E1D-22800894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1"/>
            <a:ext cx="7344816" cy="1008112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00B050"/>
                </a:solidFill>
              </a:rPr>
              <a:t>Παράδειγμα 1: </a:t>
            </a:r>
            <a:br>
              <a:rPr lang="el-GR" sz="2800" dirty="0"/>
            </a:br>
            <a:r>
              <a:rPr lang="el-GR" sz="2800" dirty="0"/>
              <a:t>Το </a:t>
            </a:r>
            <a:r>
              <a:rPr lang="el-GR" sz="2800" dirty="0">
                <a:solidFill>
                  <a:srgbClr val="00B050"/>
                </a:solidFill>
              </a:rPr>
              <a:t>οικολογικό αποτύπωμα </a:t>
            </a:r>
            <a:r>
              <a:rPr lang="el-GR" sz="2800" i="1" dirty="0"/>
              <a:t>και</a:t>
            </a:r>
            <a:r>
              <a:rPr lang="el-GR" sz="2800" dirty="0"/>
              <a:t> η </a:t>
            </a:r>
            <a:r>
              <a:rPr lang="el-GR" sz="2800" dirty="0" err="1">
                <a:solidFill>
                  <a:srgbClr val="00B050"/>
                </a:solidFill>
              </a:rPr>
              <a:t>βιο</a:t>
            </a:r>
            <a:r>
              <a:rPr lang="el-GR" sz="2800" dirty="0">
                <a:solidFill>
                  <a:srgbClr val="00B050"/>
                </a:solidFill>
              </a:rPr>
              <a:t>-ικανότητα</a:t>
            </a:r>
            <a:endParaRPr lang="el-GR" sz="2800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EC553-60E7-4230-A28C-5CF063F8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3" y="1196753"/>
            <a:ext cx="7924053" cy="54005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οικολογικό αποτύπωμα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είναι ένα μετρικό σύστημα που αφορά την κατασπατάληση πόρων από άτομα, χώρες και επιχειρήσεις ενάντια στην ικανότητα της Γης για βιολογική αναγέννηση.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b="1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οικολογικό αποτύπωμα </a:t>
            </a:r>
            <a:r>
              <a:rPr lang="el-GR" sz="2000" i="1" dirty="0"/>
              <a:t>(</a:t>
            </a:r>
            <a:r>
              <a:rPr lang="en-US" sz="2000" i="1" dirty="0"/>
              <a:t>ecological footprint)</a:t>
            </a:r>
            <a:r>
              <a:rPr lang="el-GR" sz="2000" i="1" dirty="0"/>
              <a:t> </a:t>
            </a:r>
            <a:r>
              <a:rPr lang="el-GR" sz="2000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εκτιμά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τη </a:t>
            </a:r>
            <a:r>
              <a:rPr lang="el-GR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βιολογικά παραγωγική χερσαία και θαλάσσια περιοχή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που απαιτείται για την παροχή των ανανεώσιμων πηγών που </a:t>
            </a:r>
            <a:r>
              <a:rPr lang="el-GR" sz="2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καταναλώνει ένας πληθυσμός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και για </a:t>
            </a:r>
            <a:r>
              <a:rPr lang="el-GR" sz="20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την απορρόφηση των αποβλήτων που δημιουργεί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b="1" dirty="0">
                <a:solidFill>
                  <a:srgbClr val="00B050"/>
                </a:solidFill>
              </a:rPr>
              <a:t>Η </a:t>
            </a:r>
            <a:r>
              <a:rPr lang="el-GR" sz="2000" b="1" i="1" dirty="0" err="1">
                <a:solidFill>
                  <a:srgbClr val="00B050"/>
                </a:solidFill>
              </a:rPr>
              <a:t>βιο</a:t>
            </a:r>
            <a:r>
              <a:rPr lang="el-GR" sz="2000" b="1" i="1" dirty="0">
                <a:solidFill>
                  <a:srgbClr val="00B050"/>
                </a:solidFill>
              </a:rPr>
              <a:t>-ικανότητα</a:t>
            </a:r>
            <a:r>
              <a:rPr lang="el-GR" sz="2000" dirty="0">
                <a:solidFill>
                  <a:srgbClr val="00B050"/>
                </a:solidFill>
              </a:rPr>
              <a:t> </a:t>
            </a:r>
            <a:r>
              <a:rPr lang="el-GR" sz="2000" dirty="0"/>
              <a:t>(</a:t>
            </a:r>
            <a:r>
              <a:rPr lang="en-US" sz="2000" dirty="0"/>
              <a:t>biocapacity) </a:t>
            </a:r>
            <a:r>
              <a:rPr lang="el-GR" sz="2000" dirty="0"/>
              <a:t>είναι η διαθεσιμότητα βιολογικά παραγωγικής επιφάνειας σε μια συγκεκριμένη περιοχή.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600" dirty="0">
                <a:solidFill>
                  <a:srgbClr val="7030A0"/>
                </a:solidFill>
              </a:rPr>
              <a:t>καλλιέργειες, βοσκοτόπια, δάση, καθώς και εκείνες οι περιοχές παραγωγικών θαλάσσιων οικοσυστημάτων </a:t>
            </a:r>
            <a:r>
              <a:rPr lang="el-GR" sz="1600" dirty="0"/>
              <a:t>και οι περιοχές που έχουν υποβαθμιστεί από ανθρωπιστικές δραστηριότητες.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endParaRPr lang="el-GR" sz="1600" dirty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cs typeface="Times New Roman" panose="02020603050405020304" pitchFamily="18" charset="0"/>
              </a:rPr>
              <a:t>Το </a:t>
            </a:r>
            <a:r>
              <a:rPr lang="el-GR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οικολογικό αποτύπωμα </a:t>
            </a:r>
            <a:r>
              <a:rPr lang="el-GR" sz="2000" dirty="0">
                <a:cs typeface="Times New Roman" panose="02020603050405020304" pitchFamily="18" charset="0"/>
              </a:rPr>
              <a:t>και η </a:t>
            </a:r>
            <a:r>
              <a:rPr lang="el-GR" sz="20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βιο</a:t>
            </a:r>
            <a:r>
              <a:rPr lang="el-GR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-ικανότητα </a:t>
            </a:r>
            <a:r>
              <a:rPr lang="el-GR" sz="2000" dirty="0">
                <a:cs typeface="Times New Roman" panose="02020603050405020304" pitchFamily="18" charset="0"/>
              </a:rPr>
              <a:t>εκφράζονται συνήθως με το </a:t>
            </a:r>
            <a:r>
              <a:rPr lang="el-GR" sz="2000" b="1" dirty="0">
                <a:cs typeface="Times New Roman" panose="02020603050405020304" pitchFamily="18" charset="0"/>
              </a:rPr>
              <a:t>παγκόσμιο εκτάριο </a:t>
            </a:r>
            <a:r>
              <a:rPr lang="el-GR" sz="2000" dirty="0">
                <a:cs typeface="Times New Roman" panose="02020603050405020304" pitchFamily="18" charset="0"/>
              </a:rPr>
              <a:t>(</a:t>
            </a:r>
            <a:r>
              <a:rPr lang="el-GR" sz="2000" dirty="0" err="1">
                <a:cs typeface="Times New Roman" panose="02020603050405020304" pitchFamily="18" charset="0"/>
              </a:rPr>
              <a:t>gha</a:t>
            </a:r>
            <a:r>
              <a:rPr lang="el-GR" sz="2000" dirty="0">
                <a:cs typeface="Times New Roman" panose="02020603050405020304" pitchFamily="18" charset="0"/>
              </a:rPr>
              <a:t>)</a:t>
            </a:r>
            <a:endParaRPr lang="el-GR" sz="20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47A996D-63A4-44CA-A533-7011E8B586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dirty="0"/>
              <a:t>|  </a:t>
            </a:r>
            <a:fld id="{9DD0088F-7E4A-9C4B-9ED2-72FAF1293163}" type="slidenum">
              <a:rPr lang="es-ES_tradnl" smtClean="0"/>
              <a:pPr/>
              <a:t>3</a:t>
            </a:fld>
            <a:endParaRPr lang="es-ES_tradnl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45840EB-6ADD-411A-B143-09B708FF0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22" y="26556"/>
            <a:ext cx="1530003" cy="174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0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67A9388-8999-201E-A8B2-8405436F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0073"/>
            <a:ext cx="8820472" cy="4957927"/>
          </a:xfrm>
          <a:prstGeom prst="rect">
            <a:avLst/>
          </a:prstGeo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19CF1A4-17BA-67B4-4ECE-B1FD541E29E4}"/>
              </a:ext>
            </a:extLst>
          </p:cNvPr>
          <p:cNvSpPr txBox="1">
            <a:spLocks/>
          </p:cNvSpPr>
          <p:nvPr/>
        </p:nvSpPr>
        <p:spPr>
          <a:xfrm>
            <a:off x="323528" y="6009"/>
            <a:ext cx="7632847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600" dirty="0"/>
              <a:t>Στους παρακάτω συνδέσμους  μπορούμε να βρούμε και να συγκρίνουμε το οικολογικό αποτύπωμα, την </a:t>
            </a:r>
            <a:r>
              <a:rPr lang="el-GR" sz="1600" dirty="0" err="1"/>
              <a:t>βιο</a:t>
            </a:r>
            <a:r>
              <a:rPr lang="en-US" sz="1600" dirty="0"/>
              <a:t>-</a:t>
            </a:r>
            <a:r>
              <a:rPr lang="el-GR" sz="1600" dirty="0"/>
              <a:t>ικανότητα και το οικολογικό έλλειμα/πλεόνασμα διαφορετικών κρατών</a:t>
            </a:r>
          </a:p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hlinkClick r:id="rId3"/>
              </a:rPr>
              <a:t>https://data.footprintnetwork.org/#/</a:t>
            </a:r>
            <a:endParaRPr lang="el-GR" sz="1600" dirty="0"/>
          </a:p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sz="16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600" dirty="0">
                <a:hlinkClick r:id="rId4"/>
              </a:rPr>
              <a:t>https://data.footprintnetwork.org/#/countryTrends?cn=84&amp;</a:t>
            </a:r>
            <a:r>
              <a:rPr lang="en-US" sz="1400" dirty="0">
                <a:hlinkClick r:id="rId4"/>
              </a:rPr>
              <a:t>type=BCpc,EFCpc</a:t>
            </a:r>
            <a:endParaRPr lang="el-GR" sz="1400" dirty="0"/>
          </a:p>
          <a:p>
            <a:pPr marL="0" indent="0">
              <a:spcBef>
                <a:spcPts val="0"/>
              </a:spcBef>
              <a:buNone/>
            </a:pPr>
            <a:endParaRPr lang="en-US" sz="1400" i="1" dirty="0">
              <a:solidFill>
                <a:srgbClr val="BF002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i="1" dirty="0">
              <a:solidFill>
                <a:srgbClr val="BF002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>
                <a:solidFill>
                  <a:srgbClr val="BF002D"/>
                </a:solidFill>
              </a:rPr>
              <a:t> </a:t>
            </a:r>
            <a:endParaRPr lang="el-GR" sz="1400" b="1" dirty="0"/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93BD379F-3785-2B3B-AA2E-E747AF607796}"/>
              </a:ext>
            </a:extLst>
          </p:cNvPr>
          <p:cNvSpPr txBox="1">
            <a:spLocks/>
          </p:cNvSpPr>
          <p:nvPr/>
        </p:nvSpPr>
        <p:spPr>
          <a:xfrm rot="20093678">
            <a:off x="4655628" y="1897140"/>
            <a:ext cx="3888432" cy="1111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400" i="1" dirty="0">
              <a:solidFill>
                <a:srgbClr val="BF002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>
                <a:solidFill>
                  <a:srgbClr val="BF002D"/>
                </a:solidFill>
              </a:rPr>
              <a:t> </a:t>
            </a:r>
            <a:r>
              <a:rPr lang="en-US" sz="1600" i="1" dirty="0">
                <a:cs typeface="Times New Roman" panose="02020603050405020304" pitchFamily="18" charset="0"/>
              </a:rPr>
              <a:t>To 2022 o</a:t>
            </a:r>
            <a:r>
              <a:rPr lang="el-GR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ι άνθρωποι κατανάλωσαν </a:t>
            </a:r>
            <a:r>
              <a:rPr lang="el-GR" sz="16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οικολογικούς πόρους</a:t>
            </a:r>
            <a:r>
              <a:rPr lang="el-GR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που αντιπροσωπεύουν </a:t>
            </a:r>
            <a:r>
              <a:rPr lang="el-GR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1,7 πλανήτες όπως η γη!</a:t>
            </a:r>
            <a:r>
              <a:rPr lang="el-GR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22605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88" y="3284984"/>
            <a:ext cx="6448036" cy="3384376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5148063" y="3284984"/>
            <a:ext cx="3655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highlight>
                  <a:srgbClr val="00FFFF"/>
                </a:highlight>
              </a:rPr>
              <a:t>Το 2022, </a:t>
            </a:r>
            <a:r>
              <a:rPr lang="el-GR" sz="1400" b="1" u="sng" dirty="0">
                <a:highlight>
                  <a:srgbClr val="00FFFF"/>
                </a:highlight>
              </a:rPr>
              <a:t>αν</a:t>
            </a:r>
            <a:r>
              <a:rPr lang="el-GR" sz="1400" dirty="0">
                <a:highlight>
                  <a:srgbClr val="00FFFF"/>
                </a:highlight>
              </a:rPr>
              <a:t> όλοι οι κάτοικοι της γης κατανάλωναν όπως εμείς, θα χρειαζόμασταν 2,5 πλανήτες όπως η γη για να καλύψουμε τις  ανάγκες μας</a:t>
            </a: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2BF91214-7617-83BE-CD67-21626926770B}"/>
              </a:ext>
            </a:extLst>
          </p:cNvPr>
          <p:cNvSpPr txBox="1">
            <a:spLocks/>
          </p:cNvSpPr>
          <p:nvPr/>
        </p:nvSpPr>
        <p:spPr>
          <a:xfrm>
            <a:off x="323529" y="188640"/>
            <a:ext cx="8480408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b="1" dirty="0"/>
              <a:t>Μαθηματικό πρόβλημα</a:t>
            </a:r>
            <a:r>
              <a:rPr lang="en-US" sz="2000" b="1" dirty="0"/>
              <a:t>-</a:t>
            </a:r>
            <a:r>
              <a:rPr lang="el-GR" sz="2000" b="1" dirty="0"/>
              <a:t>Πιθανά ερωτήματα</a:t>
            </a:r>
          </a:p>
          <a:p>
            <a:pPr marL="0" indent="0"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/>
              <a:t>Ε1)  Αναζητήστε τη χώρα με το μεγαλύτερο οικολογικό πλεόνασμα και οικολογικό έλλειμα το 2022.</a:t>
            </a:r>
          </a:p>
          <a:p>
            <a:pPr marL="0" indent="0"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/>
              <a:t>Ε2) Περιγράψτε το τι ακριβώς εκφράζει η μονάδα μέτρησης ‘παγκόσμιο εκτάριο’ (</a:t>
            </a:r>
            <a:r>
              <a:rPr lang="en-US" sz="2000" dirty="0" err="1"/>
              <a:t>gha</a:t>
            </a:r>
            <a:r>
              <a:rPr lang="en-US" sz="2000" dirty="0"/>
              <a:t>)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/>
              <a:t>E3) </a:t>
            </a:r>
            <a:r>
              <a:rPr lang="el-GR" sz="2000" dirty="0"/>
              <a:t>Συγκρίνετε τη χρονική εξέλιξη του οικολογικού αποτυπώματος της Ελλάδας, μιας χώρας της Βόρειας Ευρώπης και μιας χώρας της Κεντρικής Αφρικής σε </a:t>
            </a:r>
            <a:r>
              <a:rPr lang="en-US" sz="2000" dirty="0" err="1"/>
              <a:t>gha</a:t>
            </a:r>
            <a:r>
              <a:rPr lang="el-GR" sz="2000" dirty="0"/>
              <a:t>. Ερμηνεύστε τις διαφορές που παρατηρείτε.</a:t>
            </a:r>
          </a:p>
          <a:p>
            <a:pPr marL="0" indent="0"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/>
              <a:t>Ε</a:t>
            </a:r>
            <a:r>
              <a:rPr lang="en-US" sz="2000" dirty="0"/>
              <a:t>4</a:t>
            </a:r>
            <a:r>
              <a:rPr lang="el-GR" sz="2000" dirty="0"/>
              <a:t>) Εντοπίστε τις χρονικές περιόδους στις οποίες η χώρα μας είχε τη μεγαλύτερη αύξηση/μείωση του οικολογικού αποτυπώματος. Πώς θα ερμηνεύατε αυτές τις αλλαγές;</a:t>
            </a:r>
          </a:p>
          <a:p>
            <a:pPr marL="0" indent="0"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/>
              <a:t>Ε5) Ερμηνεύστε το γράφημα που παρουσιάζει το οικολογικό έλλειμα της χώρας μας σε σχέση με την αναγωγή της ετήσιας κατανάλωσής μας σε ‘αριθμό πλανητών’.</a:t>
            </a:r>
          </a:p>
          <a:p>
            <a:pPr marL="0"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78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05F1D0-F549-4E70-9C79-83BDD3906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57401"/>
            <a:ext cx="4335137" cy="3394472"/>
          </a:xfrm>
        </p:spPr>
        <p:txBody>
          <a:bodyPr>
            <a:normAutofit fontScale="85000" lnSpcReduction="20000"/>
          </a:bodyPr>
          <a:lstStyle/>
          <a:p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Φανταστείτε ότι ζείτε σε μια μικρή πόλη. Σε αυτήν την πόλη, οι αριθμοί των ανθρώπων που τραυματίστηκαν ή σκοτώθηκαν από ατυχήματα στο δρόμο έχουν αυξηθεί τα τελευταία τέσσερα χρόνια. Η δουλειά σας είναι να διερευνήσετε τι θα μπορούσε να γίνει για αυτήν την κατάσταση.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Έχετε προϋπολογισμό 100.000$ για να δαπανήσετε για τη μείωση των θανάτων και των σοβαρών τραυματισμών στο δρόμο.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Πρέπει να σχεδιάσετε τον πιο αποτελεσματικό τρόπο δαπανών των χρημάτων και να φτιάξετε μία πρόταση που θα την παρουσιάσετε στο δημοτικό συμβούλιο της πόλης.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https://www.bowlandmaths.org.uk/materials/projects/online/reducing_road_accidents/content/software/index.html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3504BEB-68E2-4480-9F05-7E5B950EB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6</a:t>
            </a:fld>
            <a:endParaRPr lang="es-ES_tradnl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ACFAEAA-5D45-43B6-93CA-0FBF98BDC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58" t="15362" r="3995" b="16868"/>
          <a:stretch/>
        </p:blipFill>
        <p:spPr bwMode="auto">
          <a:xfrm>
            <a:off x="6203167" y="1035660"/>
            <a:ext cx="2084499" cy="1701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9D85AA0-78F0-4F42-AFA8-83D2B571E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" t="16657" r="62550" b="13209"/>
          <a:stretch/>
        </p:blipFill>
        <p:spPr bwMode="auto">
          <a:xfrm>
            <a:off x="4965634" y="3006092"/>
            <a:ext cx="2870774" cy="2615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6C27EE48-12A6-0503-65D3-3056AB815A8F}"/>
              </a:ext>
            </a:extLst>
          </p:cNvPr>
          <p:cNvSpPr txBox="1">
            <a:spLocks/>
          </p:cNvSpPr>
          <p:nvPr/>
        </p:nvSpPr>
        <p:spPr>
          <a:xfrm>
            <a:off x="395536" y="188641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rgbClr val="00B050"/>
                </a:solidFill>
              </a:rPr>
              <a:t>Παράδειγμα 2: </a:t>
            </a:r>
            <a:br>
              <a:rPr lang="el-GR" sz="2800" dirty="0"/>
            </a:br>
            <a:r>
              <a:rPr lang="el-GR" sz="2800" dirty="0"/>
              <a:t>Η πρόληψη ατυχημάτων στην περιοχή σας</a:t>
            </a:r>
          </a:p>
          <a:p>
            <a:endParaRPr lang="el-GR" sz="2800" i="1" dirty="0"/>
          </a:p>
        </p:txBody>
      </p:sp>
    </p:spTree>
    <p:extLst>
      <p:ext uri="{BB962C8B-B14F-4D97-AF65-F5344CB8AC3E}">
        <p14:creationId xmlns:p14="http://schemas.microsoft.com/office/powerpoint/2010/main" val="261049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EDCAC0-67CB-4607-A16A-0757A7F0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70518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Παράδειγμα 3: </a:t>
            </a:r>
            <a:r>
              <a:rPr lang="el-GR" sz="3600" dirty="0">
                <a:solidFill>
                  <a:schemeClr val="accent5"/>
                </a:solidFill>
              </a:rPr>
              <a:t>Πλαστικές </a:t>
            </a:r>
            <a:r>
              <a:rPr lang="el-GR" sz="3600" dirty="0"/>
              <a:t>ή </a:t>
            </a:r>
            <a:r>
              <a:rPr lang="el-GR" sz="3600" dirty="0">
                <a:solidFill>
                  <a:schemeClr val="accent6">
                    <a:lumMod val="75000"/>
                  </a:schemeClr>
                </a:solidFill>
              </a:rPr>
              <a:t>χάρτινες </a:t>
            </a:r>
            <a:r>
              <a:rPr lang="el-GR" sz="3600" dirty="0"/>
              <a:t>σακούλες;</a:t>
            </a:r>
            <a:br>
              <a:rPr lang="el-GR" sz="3600" dirty="0"/>
            </a:br>
            <a:r>
              <a:rPr lang="el-GR" sz="3600" dirty="0">
                <a:highlight>
                  <a:srgbClr val="FFFF00"/>
                </a:highlight>
              </a:rPr>
              <a:t>5</a:t>
            </a:r>
            <a:r>
              <a:rPr lang="el-GR" sz="3600" baseline="30000" dirty="0">
                <a:highlight>
                  <a:srgbClr val="FFFF00"/>
                </a:highlight>
              </a:rPr>
              <a:t>η</a:t>
            </a:r>
            <a:r>
              <a:rPr lang="el-GR" sz="3600" dirty="0">
                <a:highlight>
                  <a:srgbClr val="FFFF00"/>
                </a:highlight>
              </a:rPr>
              <a:t> </a:t>
            </a:r>
            <a:r>
              <a:rPr lang="el-GR" dirty="0">
                <a:highlight>
                  <a:srgbClr val="FFFF00"/>
                </a:highlight>
              </a:rPr>
              <a:t>Εβδομαδιαία εργασία</a:t>
            </a:r>
            <a:endParaRPr lang="el-GR" b="0" dirty="0">
              <a:highlight>
                <a:srgbClr val="FFFF00"/>
              </a:highligh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245A02-6D44-49A3-B06A-8A4A3204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el-GR" sz="2400" dirty="0"/>
              <a:t>Απαντήστε στο σχετικό ερωτηματολόγιο στην </a:t>
            </a:r>
            <a:r>
              <a:rPr lang="en-US" sz="2400" dirty="0" err="1"/>
              <a:t>eclass</a:t>
            </a:r>
            <a:r>
              <a:rPr lang="el-GR" sz="2400" dirty="0"/>
              <a:t>. Τεκμηριώστε την άποψή σας με τη βοήθεια των πληροφοριών (</a:t>
            </a:r>
            <a:r>
              <a:rPr lang="en-US" sz="2400" dirty="0"/>
              <a:t>data) </a:t>
            </a:r>
            <a:r>
              <a:rPr lang="el-GR" sz="2400" dirty="0"/>
              <a:t>που σας δίνονται στις επόμενες διαφάνειες</a:t>
            </a:r>
            <a:r>
              <a:rPr lang="el-GR" sz="2400" i="1" dirty="0"/>
              <a:t>.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BAEF996-4EC6-409A-A85A-F5DCD49CF7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7</a:t>
            </a:fld>
            <a:endParaRPr lang="es-ES_trad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A631E-6AE9-4667-BD47-617F07969A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95044"/>
            <a:ext cx="4891490" cy="215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0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8</a:t>
            </a:fld>
            <a:endParaRPr lang="es-ES_tradnl" dirty="0"/>
          </a:p>
        </p:txBody>
      </p:sp>
      <p:grpSp>
        <p:nvGrpSpPr>
          <p:cNvPr id="2" name="Group 1"/>
          <p:cNvGrpSpPr/>
          <p:nvPr/>
        </p:nvGrpSpPr>
        <p:grpSpPr>
          <a:xfrm>
            <a:off x="477794" y="332656"/>
            <a:ext cx="8198662" cy="6023694"/>
            <a:chOff x="119461" y="67618"/>
            <a:chExt cx="7195737" cy="50758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61" y="67618"/>
              <a:ext cx="7195737" cy="16400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93" y="1537610"/>
              <a:ext cx="6479075" cy="36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634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9</a:t>
            </a:fld>
            <a:endParaRPr lang="es-ES_tradnl" dirty="0"/>
          </a:p>
        </p:txBody>
      </p:sp>
      <p:grpSp>
        <p:nvGrpSpPr>
          <p:cNvPr id="3" name="Group 2"/>
          <p:cNvGrpSpPr/>
          <p:nvPr/>
        </p:nvGrpSpPr>
        <p:grpSpPr>
          <a:xfrm>
            <a:off x="266790" y="136524"/>
            <a:ext cx="8625690" cy="6460827"/>
            <a:chOff x="266790" y="4609"/>
            <a:chExt cx="6978656" cy="51388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72" y="4609"/>
              <a:ext cx="6327260" cy="1911951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266790" y="1475971"/>
              <a:ext cx="6978656" cy="2492707"/>
              <a:chOff x="266790" y="1475971"/>
              <a:chExt cx="6978656" cy="24927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421" y="1625067"/>
                <a:ext cx="6438763" cy="2343611"/>
              </a:xfrm>
              <a:prstGeom prst="rect">
                <a:avLst/>
              </a:prstGeom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404336" y="2147097"/>
                <a:ext cx="1686883" cy="344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292946" y="2037946"/>
                <a:ext cx="1514475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65" y="3852348"/>
              <a:ext cx="5907712" cy="129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9285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</TotalTime>
  <Words>1601</Words>
  <Application>Microsoft Office PowerPoint</Application>
  <PresentationFormat>Προβολή στην οθόνη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Arial</vt:lpstr>
      <vt:lpstr>Avenir Book</vt:lpstr>
      <vt:lpstr>Calibri</vt:lpstr>
      <vt:lpstr>Segoe UI</vt:lpstr>
      <vt:lpstr>Symbol</vt:lpstr>
      <vt:lpstr>Times New Roman</vt:lpstr>
      <vt:lpstr>TimesNewRoman</vt:lpstr>
      <vt:lpstr>Office Theme</vt:lpstr>
      <vt:lpstr>Αναζητώντας συνδέσεις ανάμεσα στα Μαθηματικά και σε περιβαλλοντικής και κοινωνικής φύσης θέματα</vt:lpstr>
      <vt:lpstr>Παρουσίαση του PowerPoint</vt:lpstr>
      <vt:lpstr>Παράδειγμα 1:  Το οικολογικό αποτύπωμα και η βιο-ικανότητα</vt:lpstr>
      <vt:lpstr>Παρουσίαση του PowerPoint</vt:lpstr>
      <vt:lpstr>Παρουσίαση του PowerPoint</vt:lpstr>
      <vt:lpstr>Παρουσίαση του PowerPoint</vt:lpstr>
      <vt:lpstr>Παράδειγμα 3: Πλαστικές ή χάρτινες σακούλες; 5η Εβδομαδιαία εργασία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 περιβαλλοντικής φύσης θέματα μέσα από την σκοπιά της Κριτικής Μαθηματικής εκπαίδευσης</vt:lpstr>
      <vt:lpstr>Τα περιβαλλοντικής φύσης θέματα ως μέσον προώθησης της δημοκρατικής εκπαίδευσης των μαθητών</vt:lpstr>
      <vt:lpstr>Από τη μοντελοποίηση αυθεντικών προβλημάτων… </vt:lpstr>
      <vt:lpstr>Διαστάσεις περιβαλλοντικής φύσης θεμάτων </vt:lpstr>
      <vt:lpstr>Τα θέματα αυτά συνδέονται με την ανάπτυξη πρακτικών αιτιολόγησης και ανάπτυξη επιχειρημάτων</vt:lpstr>
      <vt:lpstr>Παρουσίαση του PowerPoint</vt:lpstr>
      <vt:lpstr>Θεωρητικό πλαίσιο ανάλυσης των επιχειρημάτων</vt:lpstr>
      <vt:lpstr>Παρουσίαση του PowerPoint</vt:lpstr>
      <vt:lpstr>Ενδεικτική 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Chrissavgi Triantafillou</cp:lastModifiedBy>
  <cp:revision>607</cp:revision>
  <dcterms:created xsi:type="dcterms:W3CDTF">2016-12-02T10:45:38Z</dcterms:created>
  <dcterms:modified xsi:type="dcterms:W3CDTF">2023-11-20T07:51:31Z</dcterms:modified>
</cp:coreProperties>
</file>