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18" r:id="rId2"/>
    <p:sldId id="319" r:id="rId3"/>
    <p:sldId id="414" r:id="rId4"/>
    <p:sldId id="513" r:id="rId5"/>
    <p:sldId id="430" r:id="rId6"/>
    <p:sldId id="431" r:id="rId7"/>
    <p:sldId id="432" r:id="rId8"/>
    <p:sldId id="433" r:id="rId9"/>
    <p:sldId id="434" r:id="rId10"/>
    <p:sldId id="435" r:id="rId11"/>
    <p:sldId id="436" r:id="rId12"/>
    <p:sldId id="437" r:id="rId13"/>
    <p:sldId id="514" r:id="rId14"/>
    <p:sldId id="515" r:id="rId15"/>
    <p:sldId id="507" r:id="rId16"/>
    <p:sldId id="508" r:id="rId17"/>
    <p:sldId id="511" r:id="rId18"/>
    <p:sldId id="278" r:id="rId19"/>
    <p:sldId id="412" r:id="rId20"/>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9" clrIdx="0">
    <p:extLst>
      <p:ext uri="{19B8F6BF-5375-455C-9EA6-DF929625EA0E}">
        <p15:presenceInfo xmlns:p15="http://schemas.microsoft.com/office/powerpoint/2012/main" xmlns="" userId="Microsoft Office User" providerId="None"/>
      </p:ext>
    </p:extLst>
  </p:cmAuthor>
  <p:cmAuthor id="2" name="Katja Maass" initials="KM" lastIdx="1" clrIdx="1">
    <p:extLst>
      <p:ext uri="{19B8F6BF-5375-455C-9EA6-DF929625EA0E}">
        <p15:presenceInfo xmlns:p15="http://schemas.microsoft.com/office/powerpoint/2012/main" xmlns="" userId="Katja Ma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4C6A"/>
    <a:srgbClr val="CC023B"/>
    <a:srgbClr val="FF00FF"/>
    <a:srgbClr val="001470"/>
    <a:srgbClr val="4C5F7E"/>
    <a:srgbClr val="C1D260"/>
    <a:srgbClr val="A0B051"/>
    <a:srgbClr val="002369"/>
    <a:srgbClr val="BE002D"/>
    <a:srgbClr val="B4CB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647" autoAdjust="0"/>
    <p:restoredTop sz="90921" autoAdjust="0"/>
  </p:normalViewPr>
  <p:slideViewPr>
    <p:cSldViewPr snapToGrid="0" snapToObjects="1" showGuides="1">
      <p:cViewPr varScale="1">
        <p:scale>
          <a:sx n="136" d="100"/>
          <a:sy n="136" d="100"/>
        </p:scale>
        <p:origin x="-606" y="-84"/>
      </p:cViewPr>
      <p:guideLst>
        <p:guide orient="horz" pos="2205"/>
        <p:guide orient="horz" pos="1658"/>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orient="horz" pos="3127"/>
        <p:guide pos="216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pPr/>
              <a:t>12.11.2023</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pPr/>
              <a:t>‹#›</a:t>
            </a:fld>
            <a:endParaRPr lang="de-DE"/>
          </a:p>
        </p:txBody>
      </p:sp>
    </p:spTree>
    <p:extLst>
      <p:ext uri="{BB962C8B-B14F-4D97-AF65-F5344CB8AC3E}">
        <p14:creationId xmlns:p14="http://schemas.microsoft.com/office/powerpoint/2010/main" xmlns=""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pPr/>
              <a:t>12.11.2023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pPr/>
              <a:t>‹#›</a:t>
            </a:fld>
            <a:endParaRPr lang="de-DE"/>
          </a:p>
        </p:txBody>
      </p:sp>
    </p:spTree>
    <p:extLst>
      <p:ext uri="{BB962C8B-B14F-4D97-AF65-F5344CB8AC3E}">
        <p14:creationId xmlns:p14="http://schemas.microsoft.com/office/powerpoint/2010/main" xmlns=""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xmlns=""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xmlns=""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xmlns=""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xmlns=""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nl/photos/ijs-ijsberg-gletsjer-ijsland-water-3544836/"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ru.uea.ac.uk/" TargetMode="External"/><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l.wikipedia.org/wiki/%CE%9B%CE%AC%CF%81%CE%B9%CF%83%CE%B1"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photodentro.edu.gr/lor/r/8521/10918?locale=e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fontScale="90000"/>
          </a:bodyPr>
          <a:lstStyle/>
          <a:p>
            <a:pPr>
              <a:defRPr/>
            </a:pPr>
            <a:r>
              <a:rPr lang="de-DE" sz="3600" dirty="0">
                <a:solidFill>
                  <a:srgbClr val="002369"/>
                </a:solidFill>
              </a:rPr>
              <a:t/>
            </a:r>
            <a:br>
              <a:rPr lang="de-DE" sz="3600" dirty="0">
                <a:solidFill>
                  <a:srgbClr val="002369"/>
                </a:solidFill>
              </a:rPr>
            </a:br>
            <a:r>
              <a:rPr lang="el-GR" sz="3600" dirty="0">
                <a:solidFill>
                  <a:srgbClr val="002369"/>
                </a:solidFill>
              </a:rPr>
              <a:t>Περιβαλλοντικά </a:t>
            </a:r>
            <a:r>
              <a:rPr lang="el-GR" sz="3600" dirty="0" err="1">
                <a:solidFill>
                  <a:srgbClr val="002369"/>
                </a:solidFill>
              </a:rPr>
              <a:t>κοινωνικο</a:t>
            </a:r>
            <a:r>
              <a:rPr lang="el-GR" sz="3600" dirty="0">
                <a:solidFill>
                  <a:srgbClr val="002369"/>
                </a:solidFill>
              </a:rPr>
              <a:t>-επιστημονικής φύσης θέματα (</a:t>
            </a:r>
            <a:r>
              <a:rPr lang="en-US" sz="3600" dirty="0" err="1">
                <a:solidFill>
                  <a:srgbClr val="002369"/>
                </a:solidFill>
              </a:rPr>
              <a:t>EnvSSIs</a:t>
            </a:r>
            <a:r>
              <a:rPr lang="en-US" sz="3600" dirty="0">
                <a:solidFill>
                  <a:srgbClr val="002369"/>
                </a:solidFill>
              </a:rPr>
              <a:t>)</a:t>
            </a:r>
            <a:r>
              <a:rPr lang="el-GR" sz="3600" dirty="0">
                <a:solidFill>
                  <a:srgbClr val="002369"/>
                </a:solidFill>
              </a:rPr>
              <a:t> </a:t>
            </a:r>
            <a:endParaRPr lang="en-US" sz="3400" b="0" cap="all" dirty="0">
              <a:latin typeface="Avenir Book"/>
            </a:endParaRPr>
          </a:p>
        </p:txBody>
      </p:sp>
      <p:sp>
        <p:nvSpPr>
          <p:cNvPr id="3" name="Untertitel 2"/>
          <p:cNvSpPr>
            <a:spLocks noGrp="1"/>
          </p:cNvSpPr>
          <p:nvPr>
            <p:ph type="subTitle" idx="1"/>
          </p:nvPr>
        </p:nvSpPr>
        <p:spPr/>
        <p:txBody>
          <a:bodyPr>
            <a:normAutofit/>
          </a:bodyPr>
          <a:lstStyle/>
          <a:p>
            <a:r>
              <a:rPr lang="el-GR" i="1" dirty="0"/>
              <a:t>ΕΙΣΑΓΩΓΗ</a:t>
            </a:r>
          </a:p>
          <a:p>
            <a:r>
              <a:rPr lang="el-GR" b="0" i="1" dirty="0"/>
              <a:t>Ποια είναι; Πώς ορίζονται; Πώς συνδέονται με τη διδασκαλία στην τάξη των μαθηματικών;</a:t>
            </a:r>
            <a:endParaRPr lang="en-US" b="0" dirty="0"/>
          </a:p>
        </p:txBody>
      </p:sp>
    </p:spTree>
    <p:extLst>
      <p:ext uri="{BB962C8B-B14F-4D97-AF65-F5344CB8AC3E}">
        <p14:creationId xmlns:p14="http://schemas.microsoft.com/office/powerpoint/2010/main" xmlns="" val="239032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0F2AF9-2C62-4AE2-B89B-C8C7AC7BFE7F}"/>
              </a:ext>
            </a:extLst>
          </p:cNvPr>
          <p:cNvSpPr>
            <a:spLocks noGrp="1"/>
          </p:cNvSpPr>
          <p:nvPr>
            <p:ph type="title"/>
          </p:nvPr>
        </p:nvSpPr>
        <p:spPr/>
        <p:txBody>
          <a:bodyPr>
            <a:normAutofit fontScale="90000"/>
          </a:bodyPr>
          <a:lstStyle/>
          <a:p>
            <a:r>
              <a:rPr lang="el-GR" sz="18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Οι </a:t>
            </a:r>
            <a:r>
              <a:rPr lang="el-GR" sz="1800" b="0"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μαθητές συγκρίνουν τα δεδομένα των αναπαραστάσεων </a:t>
            </a:r>
            <a:r>
              <a:rPr lang="el-GR" sz="18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όπως ετήσια ισοζύγια νερού της λίμνης καθώς και μελλοντικούς τρόπους διαχείρισης της λίμνης Κάρλα και </a:t>
            </a:r>
            <a:r>
              <a:rPr lang="el-GR" sz="1800" b="0"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συζητούν τα οφέλη που αναδεικνύονται από την ανασύστασή της.</a:t>
            </a:r>
            <a:endParaRPr lang="el-GR" b="0" dirty="0">
              <a:solidFill>
                <a:srgbClr val="7030A0"/>
              </a:solidFill>
            </a:endParaRPr>
          </a:p>
        </p:txBody>
      </p:sp>
      <p:sp>
        <p:nvSpPr>
          <p:cNvPr id="6" name="Θέση αριθμού διαφάνειας 5">
            <a:extLst>
              <a:ext uri="{FF2B5EF4-FFF2-40B4-BE49-F238E27FC236}">
                <a16:creationId xmlns:a16="http://schemas.microsoft.com/office/drawing/2014/main" xmlns="" id="{9B0F3B8B-090C-42E9-8FAB-7E00C02BCB31}"/>
              </a:ext>
            </a:extLst>
          </p:cNvPr>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pic>
        <p:nvPicPr>
          <p:cNvPr id="7" name="Θέση περιεχομένου 6">
            <a:extLst>
              <a:ext uri="{FF2B5EF4-FFF2-40B4-BE49-F238E27FC236}">
                <a16:creationId xmlns:a16="http://schemas.microsoft.com/office/drawing/2014/main" xmlns="" id="{7F33CEEA-06BB-4602-B340-755585414E8E}"/>
              </a:ext>
            </a:extLst>
          </p:cNvPr>
          <p:cNvPicPr>
            <a:picLocks noGrp="1" noChangeAspect="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74159" y="1333041"/>
            <a:ext cx="4321641" cy="3172858"/>
          </a:xfrm>
          <a:prstGeom prst="rect">
            <a:avLst/>
          </a:prstGeom>
          <a:noFill/>
          <a:ln>
            <a:noFill/>
          </a:ln>
        </p:spPr>
      </p:pic>
      <p:pic>
        <p:nvPicPr>
          <p:cNvPr id="8" name="Θέση περιεχομένου 7">
            <a:extLst>
              <a:ext uri="{FF2B5EF4-FFF2-40B4-BE49-F238E27FC236}">
                <a16:creationId xmlns:a16="http://schemas.microsoft.com/office/drawing/2014/main" xmlns="" id="{55040EBA-42C1-4890-8FCB-F293178F3091}"/>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4648200" y="1227718"/>
            <a:ext cx="4038600" cy="3007255"/>
          </a:xfrm>
          <a:prstGeom prst="rect">
            <a:avLst/>
          </a:prstGeom>
          <a:noFill/>
          <a:ln>
            <a:noFill/>
          </a:ln>
        </p:spPr>
      </p:pic>
    </p:spTree>
    <p:extLst>
      <p:ext uri="{BB962C8B-B14F-4D97-AF65-F5344CB8AC3E}">
        <p14:creationId xmlns:p14="http://schemas.microsoft.com/office/powerpoint/2010/main" xmlns="" val="60581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0DE375A-6942-4F75-8139-DCB98D501A47}"/>
              </a:ext>
            </a:extLst>
          </p:cNvPr>
          <p:cNvSpPr>
            <a:spLocks noGrp="1"/>
          </p:cNvSpPr>
          <p:nvPr>
            <p:ph type="title"/>
          </p:nvPr>
        </p:nvSpPr>
        <p:spPr/>
        <p:txBody>
          <a:bodyPr>
            <a:normAutofit fontScale="90000"/>
          </a:bodyPr>
          <a:lstStyle/>
          <a:p>
            <a:r>
              <a:rPr lang="el-GR" i="1" dirty="0">
                <a:latin typeface="Times New Roman" panose="02020603050405020304" pitchFamily="18" charset="0"/>
                <a:ea typeface="Calibri" panose="020F0502020204030204" pitchFamily="34" charset="0"/>
                <a:cs typeface="Times New Roman" panose="02020603050405020304" pitchFamily="18" charset="0"/>
              </a:rPr>
              <a:t>3</a:t>
            </a:r>
            <a:r>
              <a:rPr lang="el-GR" i="1" baseline="30000" dirty="0">
                <a:latin typeface="Times New Roman" panose="02020603050405020304" pitchFamily="18" charset="0"/>
                <a:ea typeface="Calibri" panose="020F0502020204030204" pitchFamily="34" charset="0"/>
                <a:cs typeface="Times New Roman" panose="02020603050405020304" pitchFamily="18" charset="0"/>
              </a:rPr>
              <a:t>η </a:t>
            </a:r>
            <a:r>
              <a:rPr lang="el-GR" i="1" dirty="0">
                <a:latin typeface="Times New Roman" panose="02020603050405020304" pitchFamily="18" charset="0"/>
                <a:ea typeface="Calibri" panose="020F0502020204030204" pitchFamily="34" charset="0"/>
                <a:cs typeface="Times New Roman" panose="02020603050405020304" pitchFamily="18" charset="0"/>
              </a:rPr>
              <a:t>φάση</a:t>
            </a:r>
            <a:r>
              <a:rPr lang="el-GR" dirty="0">
                <a:latin typeface="Calibri" panose="020F0502020204030204" pitchFamily="34" charset="0"/>
                <a:ea typeface="Calibri" panose="020F0502020204030204" pitchFamily="34" charset="0"/>
                <a:cs typeface="Times New Roman" panose="02020603050405020304" pitchFamily="18" charset="0"/>
              </a:rPr>
              <a:t/>
            </a:r>
            <a:br>
              <a:rPr lang="el-GR"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xmlns="" id="{C93BBD99-8846-4406-85B3-736A9A1372EB}"/>
              </a:ext>
            </a:extLst>
          </p:cNvPr>
          <p:cNvSpPr>
            <a:spLocks noGrp="1"/>
          </p:cNvSpPr>
          <p:nvPr>
            <p:ph idx="1"/>
          </p:nvPr>
        </p:nvSpPr>
        <p:spPr>
          <a:xfrm>
            <a:off x="457200" y="1200151"/>
            <a:ext cx="5723263" cy="2435415"/>
          </a:xfrm>
        </p:spPr>
        <p:txBody>
          <a:bodyPr>
            <a:normAutofit lnSpcReduction="10000"/>
          </a:bodyPr>
          <a:lstStyle/>
          <a:p>
            <a:pPr algn="just">
              <a:lnSpc>
                <a:spcPct val="107000"/>
              </a:lnSpc>
              <a:spcAft>
                <a:spcPts val="600"/>
              </a:spcAft>
            </a:pPr>
            <a:r>
              <a:rPr lang="el-GR" sz="18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 </a:t>
            </a:r>
            <a:r>
              <a:rPr lang="el-GR" sz="1800" i="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αλατότητα</a:t>
            </a:r>
            <a:r>
              <a:rPr lang="el-GR" sz="18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του νερού της λίμνης: Από σχετικές μελέτες διαπιστώθηκε ότι 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πό τον Μάρτιο έως και τον Αύγουστο 2009 (αρχές επανασύστασης της λίμνης), 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αλατότητα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κυμάνθηκε από 7,6 έως 13,2 τοις χιλίοις, δηλαδή περίπου το 1/5 έως 1/3 των τιμών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αλατότητας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της ανοιχτής θάλασσας. Από το Σεπτέμβριο 2009 όμως και μέχρι την αρχή της άνοιξης του 2012, 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αλατότητα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μειώθηκε περίπου στο 1,5 τοις χιλίοις.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Θέση αριθμού διαφάνειας 4">
            <a:extLst>
              <a:ext uri="{FF2B5EF4-FFF2-40B4-BE49-F238E27FC236}">
                <a16:creationId xmlns:a16="http://schemas.microsoft.com/office/drawing/2014/main" xmlns="" id="{3F053BC1-5E7A-4A49-83D5-1AB8568BFFAD}"/>
              </a:ext>
            </a:extLst>
          </p:cNvPr>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xmlns="" val="5053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81A222-3752-4F7C-B44C-B3E07F0E4876}"/>
              </a:ext>
            </a:extLst>
          </p:cNvPr>
          <p:cNvSpPr>
            <a:spLocks noGrp="1"/>
          </p:cNvSpPr>
          <p:nvPr>
            <p:ph type="title"/>
          </p:nvPr>
        </p:nvSpPr>
        <p:spPr/>
        <p:txBody>
          <a:bodyPr>
            <a:normAutofit fontScale="90000"/>
          </a:bodyPr>
          <a:lstStyle/>
          <a:p>
            <a:r>
              <a:rPr lang="el-GR"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Οι μαθητές </a:t>
            </a:r>
            <a:r>
              <a:rPr lang="el-GR" sz="1800" b="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μελετούν τις παρακάτω αναπαραστάσεις </a:t>
            </a:r>
            <a:r>
              <a:rPr lang="el-GR"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και </a:t>
            </a:r>
            <a:r>
              <a:rPr lang="el-GR" sz="18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συ</a:t>
            </a:r>
            <a:r>
              <a:rPr lang="el-GR" sz="1800" b="0"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ζητούν πιθανές επιπτώσεις από τις αλλαγές της στάθμης του νερού της λίμνης </a:t>
            </a:r>
            <a:r>
              <a:rPr lang="el-GR" sz="18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που αφορούν </a:t>
            </a:r>
            <a:r>
              <a:rPr lang="el-GR" sz="1800" b="0"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ειδικά το θέμα της </a:t>
            </a:r>
            <a:r>
              <a:rPr lang="el-GR" sz="1800" b="0" kern="1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αλατότητας</a:t>
            </a:r>
            <a:r>
              <a:rPr lang="el-GR" sz="18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6" name="Θέση αριθμού διαφάνειας 5">
            <a:extLst>
              <a:ext uri="{FF2B5EF4-FFF2-40B4-BE49-F238E27FC236}">
                <a16:creationId xmlns:a16="http://schemas.microsoft.com/office/drawing/2014/main" xmlns="" id="{098D2C2B-CE87-4071-AAC5-22EDA512C8ED}"/>
              </a:ext>
            </a:extLst>
          </p:cNvPr>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pic>
        <p:nvPicPr>
          <p:cNvPr id="7" name="Θέση περιεχομένου 6">
            <a:extLst>
              <a:ext uri="{FF2B5EF4-FFF2-40B4-BE49-F238E27FC236}">
                <a16:creationId xmlns:a16="http://schemas.microsoft.com/office/drawing/2014/main" xmlns="" id="{15065641-53B3-4082-8302-98DAE628E5E0}"/>
              </a:ext>
            </a:extLst>
          </p:cNvPr>
          <p:cNvPicPr>
            <a:picLocks noGrp="1" noChangeAspect="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19489" y="1227718"/>
            <a:ext cx="4759287" cy="3311231"/>
          </a:xfrm>
          <a:prstGeom prst="rect">
            <a:avLst/>
          </a:prstGeom>
          <a:noFill/>
          <a:ln>
            <a:noFill/>
          </a:ln>
        </p:spPr>
      </p:pic>
      <p:pic>
        <p:nvPicPr>
          <p:cNvPr id="8" name="Θέση περιεχομένου 7">
            <a:extLst>
              <a:ext uri="{FF2B5EF4-FFF2-40B4-BE49-F238E27FC236}">
                <a16:creationId xmlns:a16="http://schemas.microsoft.com/office/drawing/2014/main" xmlns="" id="{3C5A94BB-40F1-4777-8C7F-58FFD78B2F57}"/>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5155894" y="808661"/>
            <a:ext cx="3668617" cy="2948091"/>
          </a:xfrm>
          <a:prstGeom prst="rect">
            <a:avLst/>
          </a:prstGeom>
          <a:noFill/>
          <a:ln>
            <a:noFill/>
          </a:ln>
        </p:spPr>
      </p:pic>
      <p:sp>
        <p:nvSpPr>
          <p:cNvPr id="10" name="TextBox 9">
            <a:extLst>
              <a:ext uri="{FF2B5EF4-FFF2-40B4-BE49-F238E27FC236}">
                <a16:creationId xmlns:a16="http://schemas.microsoft.com/office/drawing/2014/main" xmlns="" id="{DEC58746-537E-4A19-B621-C899A6381327}"/>
              </a:ext>
            </a:extLst>
          </p:cNvPr>
          <p:cNvSpPr txBox="1"/>
          <p:nvPr/>
        </p:nvSpPr>
        <p:spPr>
          <a:xfrm>
            <a:off x="5177928" y="3809058"/>
            <a:ext cx="3966072" cy="542008"/>
          </a:xfrm>
          <a:prstGeom prst="rect">
            <a:avLst/>
          </a:prstGeom>
          <a:noFill/>
        </p:spPr>
        <p:txBody>
          <a:bodyPr wrap="square">
            <a:spAutoFit/>
          </a:bodyPr>
          <a:lstStyle/>
          <a:p>
            <a:pPr>
              <a:lnSpc>
                <a:spcPct val="107000"/>
              </a:lnSpc>
              <a:spcAft>
                <a:spcPts val="600"/>
              </a:spcAft>
            </a:pPr>
            <a:r>
              <a:rPr lang="el-GR"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Διαπιστώσεις επιστημόνων για το σχέση</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ύψους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400" dirty="0" err="1">
                <a:effectLst/>
                <a:latin typeface="Times New Roman" panose="02020603050405020304" pitchFamily="18" charset="0"/>
                <a:ea typeface="Calibri" panose="020F0502020204030204" pitchFamily="34" charset="0"/>
                <a:cs typeface="Times New Roman" panose="02020603050405020304" pitchFamily="18" charset="0"/>
              </a:rPr>
              <a:t>αλατότητας</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gr</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του νερού της λίμνης Αράλης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3514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CCB2CA5-E877-8437-6628-190B2BA2668F}"/>
              </a:ext>
            </a:extLst>
          </p:cNvPr>
          <p:cNvSpPr>
            <a:spLocks noGrp="1"/>
          </p:cNvSpPr>
          <p:nvPr>
            <p:ph type="title"/>
          </p:nvPr>
        </p:nvSpPr>
        <p:spPr/>
        <p:txBody>
          <a:bodyPr>
            <a:normAutofit fontScale="90000"/>
          </a:bodyPr>
          <a:lstStyle/>
          <a:p>
            <a:r>
              <a:rPr lang="el-GR" dirty="0"/>
              <a:t>Συζήτηση </a:t>
            </a:r>
          </a:p>
        </p:txBody>
      </p:sp>
      <p:sp>
        <p:nvSpPr>
          <p:cNvPr id="3" name="Θέση περιεχομένου 2">
            <a:extLst>
              <a:ext uri="{FF2B5EF4-FFF2-40B4-BE49-F238E27FC236}">
                <a16:creationId xmlns:a16="http://schemas.microsoft.com/office/drawing/2014/main" xmlns="" id="{FF8A5E09-445F-9608-3877-99350471D769}"/>
              </a:ext>
            </a:extLst>
          </p:cNvPr>
          <p:cNvSpPr>
            <a:spLocks noGrp="1"/>
          </p:cNvSpPr>
          <p:nvPr>
            <p:ph idx="1"/>
          </p:nvPr>
        </p:nvSpPr>
        <p:spPr/>
        <p:txBody>
          <a:bodyPr/>
          <a:lstStyle/>
          <a:p>
            <a:r>
              <a:rPr lang="el-GR" dirty="0">
                <a:highlight>
                  <a:srgbClr val="FFFF00"/>
                </a:highlight>
              </a:rPr>
              <a:t>Μπορούμε</a:t>
            </a:r>
            <a:r>
              <a:rPr lang="el-GR" dirty="0"/>
              <a:t> </a:t>
            </a:r>
            <a:r>
              <a:rPr lang="el-GR" i="1" dirty="0"/>
              <a:t>(είναι εφικτό) ή/</a:t>
            </a:r>
            <a:r>
              <a:rPr lang="el-GR" dirty="0"/>
              <a:t>και </a:t>
            </a:r>
            <a:r>
              <a:rPr lang="el-GR" dirty="0">
                <a:solidFill>
                  <a:srgbClr val="7030A0"/>
                </a:solidFill>
                <a:highlight>
                  <a:srgbClr val="FFFF00"/>
                </a:highlight>
              </a:rPr>
              <a:t>πρέπει</a:t>
            </a:r>
            <a:r>
              <a:rPr lang="el-GR" dirty="0"/>
              <a:t> </a:t>
            </a:r>
            <a:r>
              <a:rPr lang="el-GR" i="1" dirty="0"/>
              <a:t>(είναι απαραίτητο)</a:t>
            </a:r>
            <a:r>
              <a:rPr lang="el-GR" dirty="0"/>
              <a:t> στη σχολική τάξη των μαθηματικών να διδάσκουμε προβλήματα που συνδέονται με περιβαλλοντικής φύσης θέματα;</a:t>
            </a:r>
          </a:p>
        </p:txBody>
      </p:sp>
      <p:sp>
        <p:nvSpPr>
          <p:cNvPr id="5" name="Θέση αριθμού διαφάνειας 4">
            <a:extLst>
              <a:ext uri="{FF2B5EF4-FFF2-40B4-BE49-F238E27FC236}">
                <a16:creationId xmlns:a16="http://schemas.microsoft.com/office/drawing/2014/main" xmlns="" id="{710A4CEC-3165-1F27-FDEB-DFA61FEF9813}"/>
              </a:ext>
            </a:extLst>
          </p:cNvPr>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Tree>
    <p:extLst>
      <p:ext uri="{BB962C8B-B14F-4D97-AF65-F5344CB8AC3E}">
        <p14:creationId xmlns:p14="http://schemas.microsoft.com/office/powerpoint/2010/main" xmlns="" val="317163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EE5B260-0784-A0B4-B525-AF6BEDDAC9AC}"/>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xmlns="" id="{E3B6D4BF-6F01-8B81-7F82-01CFDD949113}"/>
              </a:ext>
            </a:extLst>
          </p:cNvPr>
          <p:cNvSpPr>
            <a:spLocks noGrp="1"/>
          </p:cNvSpPr>
          <p:nvPr>
            <p:ph type="subTitle" idx="1"/>
          </p:nvPr>
        </p:nvSpPr>
        <p:spPr/>
        <p:txBody>
          <a:bodyPr/>
          <a:lstStyle/>
          <a:p>
            <a:r>
              <a:rPr lang="el-GR" dirty="0"/>
              <a:t>Εργασία στην τάξη</a:t>
            </a:r>
          </a:p>
          <a:p>
            <a:r>
              <a:rPr lang="el-GR" dirty="0"/>
              <a:t>Δίνονται 2 παραδείγματα μαθηματικών προβλημάτων που συνδέονται με περιβαλλοντικής φύσης θέματα</a:t>
            </a:r>
          </a:p>
        </p:txBody>
      </p:sp>
    </p:spTree>
    <p:extLst>
      <p:ext uri="{BB962C8B-B14F-4D97-AF65-F5344CB8AC3E}">
        <p14:creationId xmlns:p14="http://schemas.microsoft.com/office/powerpoint/2010/main" xmlns="" val="23238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59242E-BB7A-6C4C-D0B7-25350C6331A9}"/>
              </a:ext>
            </a:extLst>
          </p:cNvPr>
          <p:cNvSpPr>
            <a:spLocks noGrp="1"/>
          </p:cNvSpPr>
          <p:nvPr>
            <p:ph type="title"/>
          </p:nvPr>
        </p:nvSpPr>
        <p:spPr>
          <a:xfrm>
            <a:off x="1380650" y="134805"/>
            <a:ext cx="3510390" cy="1047091"/>
          </a:xfrm>
        </p:spPr>
        <p:txBody>
          <a:bodyPr>
            <a:noAutofit/>
          </a:bodyPr>
          <a:lstStyle/>
          <a:p>
            <a:r>
              <a:rPr lang="el-GR" sz="2100" dirty="0">
                <a:solidFill>
                  <a:srgbClr val="00B050"/>
                </a:solidFill>
              </a:rPr>
              <a:t>1</a:t>
            </a:r>
            <a:r>
              <a:rPr lang="el-GR" sz="2100" baseline="30000" dirty="0">
                <a:solidFill>
                  <a:srgbClr val="00B050"/>
                </a:solidFill>
              </a:rPr>
              <a:t>ο</a:t>
            </a:r>
            <a:r>
              <a:rPr lang="el-GR" sz="2100" dirty="0">
                <a:solidFill>
                  <a:srgbClr val="00B050"/>
                </a:solidFill>
              </a:rPr>
              <a:t> παράδειγμα: </a:t>
            </a:r>
            <a:br>
              <a:rPr lang="el-GR" sz="2100" dirty="0">
                <a:solidFill>
                  <a:srgbClr val="00B050"/>
                </a:solidFill>
              </a:rPr>
            </a:br>
            <a:r>
              <a:rPr lang="el-GR" sz="2100" dirty="0">
                <a:solidFill>
                  <a:srgbClr val="00B050"/>
                </a:solidFill>
              </a:rPr>
              <a:t>Η υπερθέρμανση του πλανήτη</a:t>
            </a:r>
          </a:p>
        </p:txBody>
      </p:sp>
      <p:sp>
        <p:nvSpPr>
          <p:cNvPr id="3" name="Θέση περιεχομένου 2">
            <a:extLst>
              <a:ext uri="{FF2B5EF4-FFF2-40B4-BE49-F238E27FC236}">
                <a16:creationId xmlns:a16="http://schemas.microsoft.com/office/drawing/2014/main" xmlns="" id="{23A66084-5FD0-369D-FB19-9637835445D1}"/>
              </a:ext>
            </a:extLst>
          </p:cNvPr>
          <p:cNvSpPr>
            <a:spLocks noGrp="1"/>
          </p:cNvSpPr>
          <p:nvPr>
            <p:ph idx="1"/>
          </p:nvPr>
        </p:nvSpPr>
        <p:spPr>
          <a:xfrm>
            <a:off x="1167855" y="1545636"/>
            <a:ext cx="3743620" cy="1196241"/>
          </a:xfrm>
        </p:spPr>
        <p:txBody>
          <a:bodyPr>
            <a:normAutofit fontScale="25000" lnSpcReduction="20000"/>
          </a:bodyPr>
          <a:lstStyle/>
          <a:p>
            <a:pPr>
              <a:lnSpc>
                <a:spcPct val="120000"/>
              </a:lnSpc>
              <a:spcBef>
                <a:spcPts val="0"/>
              </a:spcBef>
              <a:spcAft>
                <a:spcPts val="450"/>
              </a:spcAft>
            </a:pPr>
            <a:r>
              <a:rPr lang="el-GR" sz="4800" dirty="0">
                <a:latin typeface="Avenir Book"/>
                <a:ea typeface="Times New Roman" panose="02020603050405020304" pitchFamily="18" charset="0"/>
                <a:cs typeface="Times New Roman" panose="02020603050405020304" pitchFamily="18" charset="0"/>
              </a:rPr>
              <a:t>Ίσως έχετε ακούσει ανθρώπους να λένε ότι η παγκόσμια θερμοκρασία ανεβαίνει. Οι πάγοι στους πόλους λιώνουν και τα καλοκαίρια φαίνεται να είναι πιο ζεστά.</a:t>
            </a:r>
          </a:p>
          <a:p>
            <a:pPr>
              <a:lnSpc>
                <a:spcPct val="120000"/>
              </a:lnSpc>
              <a:spcBef>
                <a:spcPts val="0"/>
              </a:spcBef>
              <a:spcAft>
                <a:spcPts val="450"/>
              </a:spcAft>
            </a:pPr>
            <a:r>
              <a:rPr lang="en-US" sz="4800" b="1" dirty="0" err="1">
                <a:latin typeface="Avenir Book"/>
                <a:ea typeface="Times New Roman" panose="02020603050405020304" pitchFamily="18" charset="0"/>
                <a:cs typeface="Times New Roman" panose="02020603050405020304" pitchFamily="18" charset="0"/>
              </a:rPr>
              <a:t>Αυτό</a:t>
            </a:r>
            <a:r>
              <a:rPr lang="en-US" sz="4800" b="1" dirty="0">
                <a:latin typeface="Avenir Book"/>
                <a:ea typeface="Times New Roman" panose="02020603050405020304" pitchFamily="18" charset="0"/>
                <a:cs typeface="Times New Roman" panose="02020603050405020304" pitchFamily="18" charset="0"/>
              </a:rPr>
              <a:t> </a:t>
            </a:r>
            <a:r>
              <a:rPr lang="en-US" sz="4800" b="1" i="1" dirty="0" err="1">
                <a:latin typeface="Avenir Book"/>
                <a:ea typeface="Times New Roman" panose="02020603050405020304" pitchFamily="18" charset="0"/>
                <a:cs typeface="Times New Roman" panose="02020603050405020304" pitchFamily="18" charset="0"/>
              </a:rPr>
              <a:t>ονομάζετ</a:t>
            </a:r>
            <a:r>
              <a:rPr lang="en-US" sz="4800" b="1" i="1" dirty="0">
                <a:latin typeface="Avenir Book"/>
                <a:ea typeface="Times New Roman" panose="02020603050405020304" pitchFamily="18" charset="0"/>
                <a:cs typeface="Times New Roman" panose="02020603050405020304" pitchFamily="18" charset="0"/>
              </a:rPr>
              <a:t>αι υπερθέρμανση του πλανήτη</a:t>
            </a:r>
            <a:r>
              <a:rPr lang="en-US" sz="4800" i="1" dirty="0">
                <a:latin typeface="Avenir Book"/>
                <a:ea typeface="Times New Roman" panose="02020603050405020304" pitchFamily="18" charset="0"/>
                <a:cs typeface="Times New Roman" panose="02020603050405020304" pitchFamily="18" charset="0"/>
              </a:rPr>
              <a:t>. </a:t>
            </a:r>
            <a:endParaRPr lang="el-GR" dirty="0"/>
          </a:p>
        </p:txBody>
      </p:sp>
      <p:sp>
        <p:nvSpPr>
          <p:cNvPr id="5" name="Θέση αριθμού διαφάνειας 4">
            <a:extLst>
              <a:ext uri="{FF2B5EF4-FFF2-40B4-BE49-F238E27FC236}">
                <a16:creationId xmlns:a16="http://schemas.microsoft.com/office/drawing/2014/main" xmlns="" id="{BB1A575A-3CE2-6117-C332-FB6C5FA195A2}"/>
              </a:ext>
            </a:extLst>
          </p:cNvPr>
          <p:cNvSpPr>
            <a:spLocks noGrp="1"/>
          </p:cNvSpPr>
          <p:nvPr>
            <p:ph type="sldNum" sz="quarter" idx="11"/>
          </p:nvPr>
        </p:nvSpPr>
        <p:spPr/>
        <p:txBody>
          <a:bodyPr/>
          <a:lstStyle/>
          <a:p>
            <a:r>
              <a:rPr lang="es-ES_tradnl"/>
              <a:t>|  </a:t>
            </a:r>
            <a:fld id="{9DD0088F-7E4A-9C4B-9ED2-72FAF1293163}" type="slidenum">
              <a:rPr lang="es-ES_tradnl" smtClean="0"/>
              <a:pPr/>
              <a:t>15</a:t>
            </a:fld>
            <a:endParaRPr lang="es-ES_tradnl" dirty="0"/>
          </a:p>
        </p:txBody>
      </p:sp>
      <p:pic>
        <p:nvPicPr>
          <p:cNvPr id="8" name="Afbeelding 38" descr="Ijs, Ijsberg, Gletsjer, Ijsland, Water, Koud, Bevroren">
            <a:extLst>
              <a:ext uri="{FF2B5EF4-FFF2-40B4-BE49-F238E27FC236}">
                <a16:creationId xmlns:a16="http://schemas.microsoft.com/office/drawing/2014/main" xmlns="" id="{A94F6788-270A-4887-3749-1BC65A14C3FB}"/>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94328" y="581637"/>
            <a:ext cx="1910805" cy="1047091"/>
          </a:xfrm>
          <a:prstGeom prst="rect">
            <a:avLst/>
          </a:prstGeom>
          <a:noFill/>
          <a:ln>
            <a:noFill/>
          </a:ln>
        </p:spPr>
      </p:pic>
      <p:sp>
        <p:nvSpPr>
          <p:cNvPr id="10" name="TextBox 9">
            <a:extLst>
              <a:ext uri="{FF2B5EF4-FFF2-40B4-BE49-F238E27FC236}">
                <a16:creationId xmlns:a16="http://schemas.microsoft.com/office/drawing/2014/main" xmlns="" id="{BAC23612-64C6-EC05-6B7B-C299BF486BD4}"/>
              </a:ext>
            </a:extLst>
          </p:cNvPr>
          <p:cNvSpPr txBox="1"/>
          <p:nvPr/>
        </p:nvSpPr>
        <p:spPr>
          <a:xfrm>
            <a:off x="5382090" y="1699309"/>
            <a:ext cx="2306063" cy="276999"/>
          </a:xfrm>
          <a:prstGeom prst="rect">
            <a:avLst/>
          </a:prstGeom>
          <a:noFill/>
        </p:spPr>
        <p:txBody>
          <a:bodyPr wrap="square">
            <a:spAutoFit/>
          </a:bodyPr>
          <a:lstStyle/>
          <a:p>
            <a:r>
              <a:rPr lang="en-GB" sz="600" dirty="0">
                <a:latin typeface="Avenir Book"/>
                <a:ea typeface="Times New Roman" panose="02020603050405020304" pitchFamily="18" charset="0"/>
                <a:cs typeface="Times New Roman" panose="02020603050405020304" pitchFamily="18" charset="0"/>
              </a:rPr>
              <a:t>Source: </a:t>
            </a:r>
            <a:r>
              <a:rPr lang="en-GB" sz="600" u="sng" dirty="0">
                <a:solidFill>
                  <a:srgbClr val="0000FF"/>
                </a:solidFill>
                <a:latin typeface="Avenir Book"/>
                <a:ea typeface="Times New Roman" panose="02020603050405020304" pitchFamily="18" charset="0"/>
                <a:cs typeface="Times New Roman" panose="02020603050405020304" pitchFamily="18" charset="0"/>
                <a:hlinkClick r:id="rId3"/>
              </a:rPr>
              <a:t>https://pixabay.com/nl/photos/ijs-ijsberg-gletsjer-ijsland-water-3544836/</a:t>
            </a:r>
            <a:endParaRPr lang="el-GR" sz="1350" dirty="0"/>
          </a:p>
        </p:txBody>
      </p:sp>
      <p:sp>
        <p:nvSpPr>
          <p:cNvPr id="12" name="TextBox 11">
            <a:extLst>
              <a:ext uri="{FF2B5EF4-FFF2-40B4-BE49-F238E27FC236}">
                <a16:creationId xmlns:a16="http://schemas.microsoft.com/office/drawing/2014/main" xmlns="" id="{5B410F93-774F-432D-239A-D018860ACBF4}"/>
              </a:ext>
            </a:extLst>
          </p:cNvPr>
          <p:cNvSpPr txBox="1"/>
          <p:nvPr/>
        </p:nvSpPr>
        <p:spPr>
          <a:xfrm>
            <a:off x="1547664" y="2741878"/>
            <a:ext cx="2100504" cy="1818447"/>
          </a:xfrm>
          <a:prstGeom prst="rect">
            <a:avLst/>
          </a:prstGeom>
          <a:noFill/>
        </p:spPr>
        <p:txBody>
          <a:bodyPr wrap="square">
            <a:spAutoFit/>
          </a:bodyPr>
          <a:lstStyle/>
          <a:p>
            <a:pPr marL="214313" indent="-214313">
              <a:spcAft>
                <a:spcPts val="450"/>
              </a:spcAft>
              <a:buFont typeface="Arial" panose="020B0604020202020204" pitchFamily="34" charset="0"/>
              <a:buChar char="•"/>
            </a:pPr>
            <a:r>
              <a:rPr lang="el-GR" sz="1350" dirty="0"/>
              <a:t>Πολλά ερευνητικά κέντρα, όπως η </a:t>
            </a:r>
            <a:r>
              <a:rPr lang="en-US" sz="1350" dirty="0"/>
              <a:t>NASA</a:t>
            </a:r>
            <a:r>
              <a:rPr lang="el-GR" sz="1350" dirty="0"/>
              <a:t>, συλλέγουν δεδομένα για τη θερμοκρασία. </a:t>
            </a:r>
          </a:p>
          <a:p>
            <a:pPr marL="214313" indent="-214313">
              <a:spcAft>
                <a:spcPts val="450"/>
              </a:spcAft>
              <a:buFont typeface="Arial" panose="020B0604020202020204" pitchFamily="34" charset="0"/>
              <a:buChar char="•"/>
            </a:pPr>
            <a:r>
              <a:rPr lang="el-GR" sz="1350" dirty="0"/>
              <a:t>Παρατηρούν </a:t>
            </a:r>
            <a:r>
              <a:rPr lang="el-GR" sz="1350" b="1" dirty="0"/>
              <a:t>ανωμαλίες θερμοκρασίας</a:t>
            </a:r>
            <a:r>
              <a:rPr lang="el-GR" sz="1350" dirty="0"/>
              <a:t> στα δεδομένα. </a:t>
            </a:r>
          </a:p>
        </p:txBody>
      </p:sp>
      <p:sp>
        <p:nvSpPr>
          <p:cNvPr id="4" name="Ορθογώνιο 3">
            <a:extLst>
              <a:ext uri="{FF2B5EF4-FFF2-40B4-BE49-F238E27FC236}">
                <a16:creationId xmlns:a16="http://schemas.microsoft.com/office/drawing/2014/main" xmlns="" id="{603ECD94-7CFC-1D7D-8212-9F757ADB519B}"/>
              </a:ext>
            </a:extLst>
          </p:cNvPr>
          <p:cNvSpPr/>
          <p:nvPr/>
        </p:nvSpPr>
        <p:spPr>
          <a:xfrm>
            <a:off x="4027978" y="3186061"/>
            <a:ext cx="3429000" cy="1546577"/>
          </a:xfrm>
          <a:prstGeom prst="rect">
            <a:avLst/>
          </a:prstGeom>
        </p:spPr>
        <p:txBody>
          <a:bodyPr>
            <a:spAutoFit/>
          </a:bodyPr>
          <a:lstStyle/>
          <a:p>
            <a:pPr marL="214313" indent="-214313">
              <a:buFont typeface="Arial" panose="020B0604020202020204" pitchFamily="34" charset="0"/>
              <a:buChar char="•"/>
            </a:pPr>
            <a:r>
              <a:rPr lang="el-GR" sz="1350" dirty="0"/>
              <a:t>Μια </a:t>
            </a:r>
            <a:r>
              <a:rPr lang="el-GR" sz="1350" b="1" dirty="0"/>
              <a:t>ανωμαλία θερμοκρασίας </a:t>
            </a:r>
            <a:r>
              <a:rPr lang="el-GR" sz="1350" dirty="0"/>
              <a:t>είναι η διαφορά από τη βασική τιμή της θερμοκρασίας. </a:t>
            </a:r>
          </a:p>
          <a:p>
            <a:pPr marL="214313" indent="-214313">
              <a:buFont typeface="Arial" panose="020B0604020202020204" pitchFamily="34" charset="0"/>
              <a:buChar char="•"/>
            </a:pPr>
            <a:r>
              <a:rPr lang="el-GR" sz="1350" dirty="0"/>
              <a:t>Η </a:t>
            </a:r>
            <a:r>
              <a:rPr lang="el-GR" sz="1350" b="1" dirty="0"/>
              <a:t>βασική τιμή της θερμοκρασίας</a:t>
            </a:r>
            <a:r>
              <a:rPr lang="el-GR" sz="1350" dirty="0"/>
              <a:t> υπολογίζεται συνήθως ως ο μέσος όρος 30 προηγούμενων χρόνων δεδομένων θερμοκρασίας. </a:t>
            </a:r>
            <a:endParaRPr lang="el-GR" sz="2700" b="1" dirty="0"/>
          </a:p>
        </p:txBody>
      </p:sp>
    </p:spTree>
    <p:extLst>
      <p:ext uri="{BB962C8B-B14F-4D97-AF65-F5344CB8AC3E}">
        <p14:creationId xmlns:p14="http://schemas.microsoft.com/office/powerpoint/2010/main" xmlns="" val="10024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53352" y="338018"/>
            <a:ext cx="3527335" cy="4193735"/>
          </a:xfrm>
        </p:spPr>
        <p:txBody>
          <a:bodyPr>
            <a:normAutofit fontScale="55000" lnSpcReduction="20000"/>
          </a:bodyPr>
          <a:lstStyle/>
          <a:p>
            <a:pPr algn="l"/>
            <a:endParaRPr lang="el-GR" sz="3825" b="1" dirty="0"/>
          </a:p>
          <a:p>
            <a:pPr marL="0" indent="0">
              <a:buNone/>
            </a:pPr>
            <a:r>
              <a:rPr lang="el-GR" sz="3825" b="1" dirty="0"/>
              <a:t>Μαθηματικό πρόβλημα</a:t>
            </a:r>
          </a:p>
          <a:p>
            <a:pPr algn="l"/>
            <a:r>
              <a:rPr lang="el-GR" sz="3825" dirty="0"/>
              <a:t>Μελέτησε το γράφημα και προσπάθησε να απαντήσεις στις παρακάτω τρεις ερωτήσεις</a:t>
            </a:r>
          </a:p>
          <a:p>
            <a:r>
              <a:rPr lang="el-GR" sz="3825" dirty="0"/>
              <a:t>Ε1</a:t>
            </a:r>
            <a:r>
              <a:rPr lang="en-US" sz="3825" dirty="0"/>
              <a:t>) </a:t>
            </a:r>
            <a:r>
              <a:rPr lang="el-GR" sz="3825" dirty="0"/>
              <a:t>Πώς θα υποστήριζες ότι «</a:t>
            </a:r>
            <a:r>
              <a:rPr lang="el-GR" sz="3825" i="1" dirty="0"/>
              <a:t>υπάρχει το φαινόμενο της υπερθέρμανσης του πλανήτη</a:t>
            </a:r>
            <a:r>
              <a:rPr lang="el-GR" sz="3825" dirty="0"/>
              <a:t>;»</a:t>
            </a:r>
            <a:endParaRPr lang="en-US" sz="3825" dirty="0"/>
          </a:p>
          <a:p>
            <a:r>
              <a:rPr lang="el-GR" sz="3825" dirty="0"/>
              <a:t>Ε</a:t>
            </a:r>
            <a:r>
              <a:rPr lang="en-US" sz="3825" dirty="0"/>
              <a:t>2)</a:t>
            </a:r>
            <a:r>
              <a:rPr lang="el-GR" sz="3825" dirty="0"/>
              <a:t> γιατί επιλέγεται ο κατακόρυφος άξονας να εκφράζει ‘ανωμαλίες της θερμοκρασίας’ και όχι απόλυτες θερμοκρασίες;</a:t>
            </a:r>
          </a:p>
          <a:p>
            <a:pPr algn="l"/>
            <a:endParaRPr lang="el-GR" sz="3825" b="1" dirty="0"/>
          </a:p>
        </p:txBody>
      </p:sp>
      <p:sp>
        <p:nvSpPr>
          <p:cNvPr id="5" name="Θέση αριθμού διαφάνειας 4"/>
          <p:cNvSpPr>
            <a:spLocks noGrp="1"/>
          </p:cNvSpPr>
          <p:nvPr>
            <p:ph type="sldNum" sz="quarter" idx="11"/>
          </p:nvPr>
        </p:nvSpPr>
        <p:spPr/>
        <p:txBody>
          <a:bodyPr/>
          <a:lstStyle/>
          <a:p>
            <a:r>
              <a:rPr lang="es-ES_tradnl"/>
              <a:t>|  </a:t>
            </a:r>
            <a:fld id="{9DD0088F-7E4A-9C4B-9ED2-72FAF1293163}" type="slidenum">
              <a:rPr lang="es-ES_tradnl" smtClean="0"/>
              <a:pPr/>
              <a:t>16</a:t>
            </a:fld>
            <a:endParaRPr lang="es-ES_tradnl" dirty="0"/>
          </a:p>
        </p:txBody>
      </p:sp>
      <p:pic>
        <p:nvPicPr>
          <p:cNvPr id="10" name="Afbeelding 9" descr="Global Air Temperature Chart">
            <a:extLst>
              <a:ext uri="{FF2B5EF4-FFF2-40B4-BE49-F238E27FC236}">
                <a16:creationId xmlns:a16="http://schemas.microsoft.com/office/drawing/2014/main" xmlns="" id="{8F0C28F6-C2A7-83DC-DD9A-6A827260653F}"/>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1277634" y="303498"/>
            <a:ext cx="3888432" cy="3355223"/>
          </a:xfrm>
          <a:prstGeom prst="rect">
            <a:avLst/>
          </a:prstGeom>
          <a:noFill/>
          <a:ln>
            <a:noFill/>
          </a:ln>
        </p:spPr>
      </p:pic>
      <p:sp>
        <p:nvSpPr>
          <p:cNvPr id="4" name="Τίτλος 1">
            <a:extLst>
              <a:ext uri="{FF2B5EF4-FFF2-40B4-BE49-F238E27FC236}">
                <a16:creationId xmlns:a16="http://schemas.microsoft.com/office/drawing/2014/main" xmlns="" id="{2397DDFE-F878-6653-0EDD-89C866DA3EAB}"/>
              </a:ext>
            </a:extLst>
          </p:cNvPr>
          <p:cNvSpPr txBox="1">
            <a:spLocks/>
          </p:cNvSpPr>
          <p:nvPr/>
        </p:nvSpPr>
        <p:spPr>
          <a:xfrm>
            <a:off x="2291509" y="708853"/>
            <a:ext cx="2366879" cy="364385"/>
          </a:xfrm>
          <a:prstGeom prst="rect">
            <a:avLst/>
          </a:prstGeom>
        </p:spPr>
        <p:txBody>
          <a:bodyPr vert="horz" lIns="68580" tIns="34290" rIns="68580" bIns="34290" rtlCol="0" anchor="ctr">
            <a:normAutofit fontScale="97500" lnSpcReduction="10000"/>
          </a:bodyPr>
          <a:lstStyle>
            <a:lvl1pPr algn="l" defTabSz="457200" rtl="0" eaLnBrk="1" latinLnBrk="0" hangingPunct="1">
              <a:spcBef>
                <a:spcPct val="0"/>
              </a:spcBef>
              <a:buNone/>
              <a:defRPr sz="2800" b="1" kern="1200" baseline="0">
                <a:solidFill>
                  <a:srgbClr val="4C5F7E"/>
                </a:solidFill>
                <a:latin typeface="Avenir Book" charset="0"/>
                <a:ea typeface="Avenir Book" charset="0"/>
                <a:cs typeface="Avenir Book" charset="0"/>
              </a:defRPr>
            </a:lvl1pPr>
          </a:lstStyle>
          <a:p>
            <a:r>
              <a:rPr lang="el-GR" sz="2100" dirty="0"/>
              <a:t> </a:t>
            </a:r>
          </a:p>
        </p:txBody>
      </p:sp>
      <p:graphicFrame>
        <p:nvGraphicFramePr>
          <p:cNvPr id="6" name="Πίνακας 5">
            <a:extLst>
              <a:ext uri="{FF2B5EF4-FFF2-40B4-BE49-F238E27FC236}">
                <a16:creationId xmlns:a16="http://schemas.microsoft.com/office/drawing/2014/main" xmlns="" id="{1375B181-8534-B735-2571-33538CA5961F}"/>
              </a:ext>
            </a:extLst>
          </p:cNvPr>
          <p:cNvGraphicFramePr>
            <a:graphicFrameLocks noGrp="1"/>
          </p:cNvGraphicFramePr>
          <p:nvPr/>
        </p:nvGraphicFramePr>
        <p:xfrm>
          <a:off x="1493658" y="4078272"/>
          <a:ext cx="3164730" cy="269439"/>
        </p:xfrm>
        <a:graphic>
          <a:graphicData uri="http://schemas.openxmlformats.org/drawingml/2006/table">
            <a:tbl>
              <a:tblPr>
                <a:tableStyleId>{5C22544A-7EE6-4342-B048-85BDC9FD1C3A}</a:tableStyleId>
              </a:tblPr>
              <a:tblGrid>
                <a:gridCol w="3164730">
                  <a:extLst>
                    <a:ext uri="{9D8B030D-6E8A-4147-A177-3AD203B41FA5}">
                      <a16:colId xmlns:a16="http://schemas.microsoft.com/office/drawing/2014/main" xmlns="" val="3614285895"/>
                    </a:ext>
                  </a:extLst>
                </a:gridCol>
              </a:tblGrid>
              <a:tr h="269439">
                <a:tc>
                  <a:txBody>
                    <a:bodyPr/>
                    <a:lstStyle/>
                    <a:p>
                      <a:pPr algn="l">
                        <a:spcBef>
                          <a:spcPts val="1200"/>
                        </a:spcBef>
                      </a:pPr>
                      <a:r>
                        <a:rPr lang="fr-FR" sz="1200" dirty="0">
                          <a:effectLst/>
                        </a:rPr>
                        <a:t>Source:  </a:t>
                      </a:r>
                      <a:r>
                        <a:rPr lang="fr-FR" sz="1200" u="sng" dirty="0">
                          <a:effectLst/>
                          <a:hlinkClick r:id="rId3"/>
                        </a:rPr>
                        <a:t>http://www.cru.uea.ac.uk/</a:t>
                      </a:r>
                      <a:endParaRPr lang="el-GR" sz="1200" dirty="0">
                        <a:effectLst/>
                        <a:latin typeface="Avenir Book"/>
                        <a:ea typeface="Times New Roman" panose="02020603050405020304" pitchFamily="18" charset="0"/>
                        <a:cs typeface="Times New Roman" panose="02020603050405020304" pitchFamily="18" charset="0"/>
                      </a:endParaRPr>
                    </a:p>
                  </a:txBody>
                  <a:tcPr marL="67151" marR="67151" marT="0" marB="0"/>
                </a:tc>
                <a:extLst>
                  <a:ext uri="{0D108BD9-81ED-4DB2-BD59-A6C34878D82A}">
                    <a16:rowId xmlns:a16="http://schemas.microsoft.com/office/drawing/2014/main" xmlns="" val="3663694674"/>
                  </a:ext>
                </a:extLst>
              </a:tr>
            </a:tbl>
          </a:graphicData>
        </a:graphic>
      </p:graphicFrame>
    </p:spTree>
    <p:extLst>
      <p:ext uri="{BB962C8B-B14F-4D97-AF65-F5344CB8AC3E}">
        <p14:creationId xmlns:p14="http://schemas.microsoft.com/office/powerpoint/2010/main" xmlns="" val="1008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6F6C0F-FC7C-0AC5-0F34-275A430920DC}"/>
              </a:ext>
            </a:extLst>
          </p:cNvPr>
          <p:cNvSpPr>
            <a:spLocks noGrp="1"/>
          </p:cNvSpPr>
          <p:nvPr>
            <p:ph type="title"/>
          </p:nvPr>
        </p:nvSpPr>
        <p:spPr>
          <a:xfrm>
            <a:off x="418641" y="100995"/>
            <a:ext cx="5607586" cy="339680"/>
          </a:xfrm>
        </p:spPr>
        <p:txBody>
          <a:bodyPr>
            <a:noAutofit/>
          </a:bodyPr>
          <a:lstStyle/>
          <a:p>
            <a:r>
              <a:rPr lang="el-GR" sz="1650" dirty="0">
                <a:solidFill>
                  <a:srgbClr val="00B050"/>
                </a:solidFill>
              </a:rPr>
              <a:t>2</a:t>
            </a:r>
            <a:r>
              <a:rPr lang="el-GR" sz="1650" baseline="30000" dirty="0">
                <a:solidFill>
                  <a:srgbClr val="00B050"/>
                </a:solidFill>
              </a:rPr>
              <a:t>ο </a:t>
            </a:r>
            <a:r>
              <a:rPr lang="el-GR" sz="1650" dirty="0">
                <a:solidFill>
                  <a:srgbClr val="00B050"/>
                </a:solidFill>
              </a:rPr>
              <a:t>παράδειγμα: Τα υπαίθρια ντους στην παραλία</a:t>
            </a:r>
          </a:p>
        </p:txBody>
      </p:sp>
      <p:pic>
        <p:nvPicPr>
          <p:cNvPr id="4" name="Εικόνα 3"/>
          <p:cNvPicPr>
            <a:picLocks noChangeAspect="1"/>
          </p:cNvPicPr>
          <p:nvPr/>
        </p:nvPicPr>
        <p:blipFill>
          <a:blip r:embed="rId2"/>
          <a:stretch>
            <a:fillRect/>
          </a:stretch>
        </p:blipFill>
        <p:spPr>
          <a:xfrm>
            <a:off x="121187" y="440675"/>
            <a:ext cx="8416886" cy="4702825"/>
          </a:xfrm>
          <a:prstGeom prst="rect">
            <a:avLst/>
          </a:prstGeom>
        </p:spPr>
      </p:pic>
    </p:spTree>
    <p:extLst>
      <p:ext uri="{BB962C8B-B14F-4D97-AF65-F5344CB8AC3E}">
        <p14:creationId xmlns:p14="http://schemas.microsoft.com/office/powerpoint/2010/main" xmlns="" val="27618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220" y="761154"/>
            <a:ext cx="8550182" cy="2202383"/>
          </a:xfrm>
        </p:spPr>
        <p:txBody>
          <a:bodyPr>
            <a:normAutofit lnSpcReduction="10000"/>
          </a:bodyPr>
          <a:lstStyle/>
          <a:p>
            <a:pPr marL="514350" indent="-514350">
              <a:buFont typeface="+mj-lt"/>
              <a:buAutoNum type="arabicPeriod"/>
            </a:pPr>
            <a:r>
              <a:rPr lang="el-GR" dirty="0">
                <a:latin typeface="Calibri Light" panose="020F0302020204030204" pitchFamily="34" charset="0"/>
                <a:cs typeface="Calibri Light" panose="020F0302020204030204" pitchFamily="34" charset="0"/>
              </a:rPr>
              <a:t>Αν ήταν να επιλέξετε </a:t>
            </a:r>
            <a:r>
              <a:rPr lang="el-GR" u="sng" dirty="0">
                <a:latin typeface="Calibri Light" panose="020F0302020204030204" pitchFamily="34" charset="0"/>
                <a:cs typeface="Calibri Light" panose="020F0302020204030204" pitchFamily="34" charset="0"/>
              </a:rPr>
              <a:t>ένα</a:t>
            </a:r>
            <a:r>
              <a:rPr lang="el-GR" dirty="0">
                <a:latin typeface="Calibri Light" panose="020F0302020204030204" pitchFamily="34" charset="0"/>
                <a:cs typeface="Calibri Light" panose="020F0302020204030204" pitchFamily="34" charset="0"/>
              </a:rPr>
              <a:t> από τα δύο προβλήματα ποιο θα επιλέγατε να διδάξετε και γιατί; </a:t>
            </a:r>
          </a:p>
          <a:p>
            <a:pPr marL="514350" indent="-514350">
              <a:buFont typeface="+mj-lt"/>
              <a:buAutoNum type="arabicPeriod"/>
            </a:pPr>
            <a:r>
              <a:rPr lang="el-GR" dirty="0">
                <a:latin typeface="Calibri Light" panose="020F0302020204030204" pitchFamily="34" charset="0"/>
                <a:cs typeface="Calibri Light" panose="020F0302020204030204" pitchFamily="34" charset="0"/>
              </a:rPr>
              <a:t>Πώς διαφοροποιούνται τα δύο αυτά παραδείγματα από ένα τυπικό σχολικό πρόβλημα;</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
        <p:nvSpPr>
          <p:cNvPr id="7" name="Título 1">
            <a:extLst>
              <a:ext uri="{FF2B5EF4-FFF2-40B4-BE49-F238E27FC236}">
                <a16:creationId xmlns:a16="http://schemas.microsoft.com/office/drawing/2014/main" xmlns="" id="{BA7C25B6-E3DF-4CF5-9F43-72017923F6AF}"/>
              </a:ext>
            </a:extLst>
          </p:cNvPr>
          <p:cNvSpPr>
            <a:spLocks noGrp="1"/>
          </p:cNvSpPr>
          <p:nvPr>
            <p:ph type="title"/>
          </p:nvPr>
        </p:nvSpPr>
        <p:spPr>
          <a:xfrm>
            <a:off x="457200" y="161926"/>
            <a:ext cx="8229600" cy="478790"/>
          </a:xfrm>
        </p:spPr>
        <p:txBody>
          <a:bodyPr>
            <a:normAutofit fontScale="90000"/>
          </a:bodyPr>
          <a:lstStyle/>
          <a:p>
            <a:pPr algn="ctr"/>
            <a:r>
              <a:rPr lang="el-GR" sz="2700" i="1" dirty="0"/>
              <a:t>ΕΡΓΑΣΙΑ ΣΤΗΝ ΤΑΞΗ</a:t>
            </a:r>
            <a:endParaRPr lang="en-US" dirty="0"/>
          </a:p>
        </p:txBody>
      </p:sp>
    </p:spTree>
    <p:extLst>
      <p:ext uri="{BB962C8B-B14F-4D97-AF65-F5344CB8AC3E}">
        <p14:creationId xmlns:p14="http://schemas.microsoft.com/office/powerpoint/2010/main" xmlns="" val="235250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0A2A377-167B-4C00-A505-62D6A5A1B521}"/>
              </a:ext>
            </a:extLst>
          </p:cNvPr>
          <p:cNvSpPr>
            <a:spLocks noGrp="1"/>
          </p:cNvSpPr>
          <p:nvPr>
            <p:ph idx="1"/>
          </p:nvPr>
        </p:nvSpPr>
        <p:spPr>
          <a:xfrm>
            <a:off x="457200" y="664185"/>
            <a:ext cx="8229600" cy="3930438"/>
          </a:xfrm>
        </p:spPr>
        <p:txBody>
          <a:bodyPr>
            <a:normAutofit/>
          </a:bodyPr>
          <a:lstStyle/>
          <a:p>
            <a:r>
              <a:rPr lang="el-GR" dirty="0"/>
              <a:t>Αναζητήστε στα σχολικά βιβλία (μαθηματικών και άλλων μαθημάτων) προβλήματα που να συνδέονται με περιβαλλοντικής φύσης θέματα.</a:t>
            </a:r>
          </a:p>
          <a:p>
            <a:pPr marL="514350" indent="-514350">
              <a:buAutoNum type="arabicParenR"/>
            </a:pPr>
            <a:r>
              <a:rPr lang="el-GR" sz="2400" dirty="0"/>
              <a:t>Επιλέξτε και παρουσιάστε ένα πρόβλημα όπως εμφανίζεται στο σχολικό βιβλίο, αναφέροντας την πηγή σας </a:t>
            </a:r>
            <a:r>
              <a:rPr lang="el-GR" sz="2000" i="1" dirty="0"/>
              <a:t>(π.χ. Βιβλίο Μαθηματικών, Α΄ Γυμνασίου, Ενότητα: Κλάσματα)</a:t>
            </a:r>
          </a:p>
          <a:p>
            <a:pPr marL="514350" indent="-514350">
              <a:buAutoNum type="arabicParenR"/>
            </a:pPr>
            <a:r>
              <a:rPr lang="el-GR" sz="2400" dirty="0"/>
              <a:t>Ποιο είναι το περιβαλλοντικής φύσης ζήτημα το οποίο άμεσα ή έμμεσα θίγεται στο πρόβλημα;</a:t>
            </a:r>
          </a:p>
        </p:txBody>
      </p:sp>
      <p:sp>
        <p:nvSpPr>
          <p:cNvPr id="5" name="Θέση αριθμού διαφάνειας 4">
            <a:extLst>
              <a:ext uri="{FF2B5EF4-FFF2-40B4-BE49-F238E27FC236}">
                <a16:creationId xmlns:a16="http://schemas.microsoft.com/office/drawing/2014/main" xmlns="" id="{93E1C6ED-1BB8-479F-9C49-5721310293C3}"/>
              </a:ext>
            </a:extLst>
          </p:cNvPr>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
        <p:nvSpPr>
          <p:cNvPr id="6" name="Τίτλος 1">
            <a:extLst>
              <a:ext uri="{FF2B5EF4-FFF2-40B4-BE49-F238E27FC236}">
                <a16:creationId xmlns:a16="http://schemas.microsoft.com/office/drawing/2014/main" xmlns="" id="{94155A41-62B8-42B5-939D-92AAA56E63C5}"/>
              </a:ext>
            </a:extLst>
          </p:cNvPr>
          <p:cNvSpPr>
            <a:spLocks noGrp="1"/>
          </p:cNvSpPr>
          <p:nvPr>
            <p:ph type="title"/>
          </p:nvPr>
        </p:nvSpPr>
        <p:spPr>
          <a:xfrm>
            <a:off x="710588" y="178410"/>
            <a:ext cx="8433412" cy="485775"/>
          </a:xfrm>
        </p:spPr>
        <p:txBody>
          <a:bodyPr>
            <a:normAutofit fontScale="90000"/>
          </a:bodyPr>
          <a:lstStyle/>
          <a:p>
            <a:r>
              <a:rPr lang="el-GR" dirty="0"/>
              <a:t>4</a:t>
            </a:r>
            <a:r>
              <a:rPr lang="el-GR" baseline="30000" dirty="0"/>
              <a:t>η</a:t>
            </a:r>
            <a:r>
              <a:rPr lang="el-GR" dirty="0"/>
              <a:t> Εβδομαδιαία εργασία</a:t>
            </a:r>
          </a:p>
        </p:txBody>
      </p:sp>
    </p:spTree>
    <p:extLst>
      <p:ext uri="{BB962C8B-B14F-4D97-AF65-F5344CB8AC3E}">
        <p14:creationId xmlns:p14="http://schemas.microsoft.com/office/powerpoint/2010/main" xmlns="" val="394063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l-GR" dirty="0"/>
              <a:t>Ποια είναι;</a:t>
            </a:r>
            <a:endParaRPr lang="de-DE" dirty="0"/>
          </a:p>
        </p:txBody>
      </p:sp>
      <p:pic>
        <p:nvPicPr>
          <p:cNvPr id="3" name="Grafik 2">
            <a:extLst>
              <a:ext uri="{FF2B5EF4-FFF2-40B4-BE49-F238E27FC236}">
                <a16:creationId xmlns:a16="http://schemas.microsoft.com/office/drawing/2014/main" xmlns="" id="{E74F14BA-3B01-4F63-9BCB-BE9E048658A5}"/>
              </a:ext>
            </a:extLst>
          </p:cNvPr>
          <p:cNvPicPr>
            <a:picLocks noChangeAspect="1"/>
          </p:cNvPicPr>
          <p:nvPr/>
        </p:nvPicPr>
        <p:blipFill>
          <a:blip r:embed="rId2"/>
          <a:stretch>
            <a:fillRect/>
          </a:stretch>
        </p:blipFill>
        <p:spPr>
          <a:xfrm>
            <a:off x="3663496" y="2803977"/>
            <a:ext cx="1817007" cy="1817007"/>
          </a:xfrm>
          <a:prstGeom prst="rect">
            <a:avLst/>
          </a:prstGeom>
        </p:spPr>
      </p:pic>
    </p:spTree>
    <p:extLst>
      <p:ext uri="{BB962C8B-B14F-4D97-AF65-F5344CB8AC3E}">
        <p14:creationId xmlns:p14="http://schemas.microsoft.com/office/powerpoint/2010/main" xmlns="" val="12626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FCF4B3-C60D-4A5C-8664-ED6B27465542}"/>
              </a:ext>
            </a:extLst>
          </p:cNvPr>
          <p:cNvSpPr>
            <a:spLocks noGrp="1"/>
          </p:cNvSpPr>
          <p:nvPr>
            <p:ph type="title"/>
          </p:nvPr>
        </p:nvSpPr>
        <p:spPr/>
        <p:txBody>
          <a:bodyPr>
            <a:normAutofit fontScale="90000"/>
          </a:bodyPr>
          <a:lstStyle/>
          <a:p>
            <a:r>
              <a:rPr lang="el-GR" dirty="0"/>
              <a:t>Εισαγωγή</a:t>
            </a:r>
          </a:p>
        </p:txBody>
      </p:sp>
      <p:sp>
        <p:nvSpPr>
          <p:cNvPr id="3" name="Θέση περιεχομένου 2">
            <a:extLst>
              <a:ext uri="{FF2B5EF4-FFF2-40B4-BE49-F238E27FC236}">
                <a16:creationId xmlns:a16="http://schemas.microsoft.com/office/drawing/2014/main" xmlns="" id="{067E1618-069D-431A-AECD-41908B0AA292}"/>
              </a:ext>
            </a:extLst>
          </p:cNvPr>
          <p:cNvSpPr>
            <a:spLocks noGrp="1"/>
          </p:cNvSpPr>
          <p:nvPr>
            <p:ph idx="1"/>
          </p:nvPr>
        </p:nvSpPr>
        <p:spPr/>
        <p:txBody>
          <a:bodyPr/>
          <a:lstStyle/>
          <a:p>
            <a:r>
              <a:rPr lang="el-GR" dirty="0"/>
              <a:t>Αναφέρατε τέτοιου είδους ζητήματα.</a:t>
            </a:r>
          </a:p>
          <a:p>
            <a:r>
              <a:rPr lang="el-GR" dirty="0"/>
              <a:t>Με ποια επιστημονικά πεδία συνδέονται συνήθως;</a:t>
            </a:r>
          </a:p>
          <a:p>
            <a:r>
              <a:rPr lang="el-GR" dirty="0"/>
              <a:t>Θεωρείτε ότι μπορούν να συνδεθούν με τη διδασκαλία των μαθηματικών; Έχετε σχετικές εμπειρίες;</a:t>
            </a:r>
          </a:p>
        </p:txBody>
      </p:sp>
      <p:sp>
        <p:nvSpPr>
          <p:cNvPr id="5" name="Θέση αριθμού διαφάνειας 4">
            <a:extLst>
              <a:ext uri="{FF2B5EF4-FFF2-40B4-BE49-F238E27FC236}">
                <a16:creationId xmlns:a16="http://schemas.microsoft.com/office/drawing/2014/main" xmlns="" id="{C72E0CBE-9F6A-4FDE-881C-826B8A7B9AF6}"/>
              </a:ext>
            </a:extLst>
          </p:cNvPr>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Tree>
    <p:extLst>
      <p:ext uri="{BB962C8B-B14F-4D97-AF65-F5344CB8AC3E}">
        <p14:creationId xmlns:p14="http://schemas.microsoft.com/office/powerpoint/2010/main" xmlns="" val="14554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7740289-C491-D2E2-8B09-26CDE3B352E3}"/>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xmlns="" id="{8913ED91-161B-CBB9-038F-51D5BCF0BB82}"/>
              </a:ext>
            </a:extLst>
          </p:cNvPr>
          <p:cNvSpPr>
            <a:spLocks noGrp="1"/>
          </p:cNvSpPr>
          <p:nvPr>
            <p:ph type="subTitle" idx="1"/>
          </p:nvPr>
        </p:nvSpPr>
        <p:spPr/>
        <p:txBody>
          <a:bodyPr/>
          <a:lstStyle/>
          <a:p>
            <a:r>
              <a:rPr lang="el-GR" dirty="0"/>
              <a:t>Ένα μαθηματικό πρόβλημα που συνδέεται με το περιβαλλοντικής φύσης θέμα: Η αποξήρανση και η ανασύσταση λίμνης</a:t>
            </a:r>
          </a:p>
        </p:txBody>
      </p:sp>
    </p:spTree>
    <p:extLst>
      <p:ext uri="{BB962C8B-B14F-4D97-AF65-F5344CB8AC3E}">
        <p14:creationId xmlns:p14="http://schemas.microsoft.com/office/powerpoint/2010/main" xmlns="" val="334652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AABB8B-EB83-4DFE-9C2D-20E0D0D4C06C}"/>
              </a:ext>
            </a:extLst>
          </p:cNvPr>
          <p:cNvSpPr>
            <a:spLocks noGrp="1"/>
          </p:cNvSpPr>
          <p:nvPr>
            <p:ph type="title"/>
          </p:nvPr>
        </p:nvSpPr>
        <p:spPr>
          <a:xfrm>
            <a:off x="457200" y="187288"/>
            <a:ext cx="8229600" cy="1012862"/>
          </a:xfrm>
        </p:spPr>
        <p:txBody>
          <a:bodyPr>
            <a:normAutofit/>
          </a:bodyPr>
          <a:lstStyle/>
          <a:p>
            <a:r>
              <a:rPr lang="en-US" dirty="0">
                <a:solidFill>
                  <a:srgbClr val="7030A0"/>
                </a:solidFill>
              </a:rPr>
              <a:t>H  </a:t>
            </a:r>
            <a:r>
              <a:rPr lang="el-GR"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ιστορία της λίμνης Κάρλας</a:t>
            </a:r>
            <a:endParaRPr lang="el-GR" dirty="0">
              <a:solidFill>
                <a:srgbClr val="7030A0"/>
              </a:solidFill>
            </a:endParaRPr>
          </a:p>
        </p:txBody>
      </p:sp>
      <p:sp>
        <p:nvSpPr>
          <p:cNvPr id="3" name="Θέση περιεχομένου 2">
            <a:extLst>
              <a:ext uri="{FF2B5EF4-FFF2-40B4-BE49-F238E27FC236}">
                <a16:creationId xmlns:a16="http://schemas.microsoft.com/office/drawing/2014/main" xmlns="" id="{FF423C81-32D2-4344-8528-AA7586A4CC84}"/>
              </a:ext>
            </a:extLst>
          </p:cNvPr>
          <p:cNvSpPr>
            <a:spLocks noGrp="1"/>
          </p:cNvSpPr>
          <p:nvPr>
            <p:ph sz="half" idx="1"/>
          </p:nvPr>
        </p:nvSpPr>
        <p:spPr/>
        <p:txBody>
          <a:bodyPr>
            <a:normAutofit fontScale="92500" lnSpcReduction="10000"/>
          </a:bodyPr>
          <a:lstStyle/>
          <a:p>
            <a:pPr marL="0" indent="0">
              <a:lnSpc>
                <a:spcPct val="115000"/>
              </a:lnSpc>
              <a:spcAft>
                <a:spcPts val="600"/>
              </a:spcAft>
              <a:buNone/>
            </a:pP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Η λίμνη Κάρλα βρίσκεται νοτιοανατολικά της </a:t>
            </a:r>
            <a:r>
              <a:rPr lang="el-GR" sz="1800" u="sng"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hlinkClick r:id="rId2" tooltip="Λάρισα"/>
              </a:rPr>
              <a:t>Λάρισας</a:t>
            </a: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κοντά στις βόρειες πλαγιές του Πήλιου στο νομό Λαρίσης. </a:t>
            </a:r>
            <a:endParaRPr lang="el-GR" sz="18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600"/>
              </a:spcAft>
              <a:buNone/>
            </a:pP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Ήταν γνωστή κατά την αρχαιότητα (2.500 π.Χ.) με το όνομα </a:t>
            </a:r>
            <a:r>
              <a:rPr lang="el-GR"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Βοιβηίς</a:t>
            </a: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15000"/>
              </a:lnSpc>
              <a:spcAft>
                <a:spcPts val="600"/>
              </a:spcAft>
              <a:buNone/>
            </a:pP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Στα μεσαιωνικά χρόνια η λίμνη άλλαξε όνομα και από </a:t>
            </a:r>
            <a:r>
              <a:rPr lang="el-GR"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Βοιβηίς</a:t>
            </a: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έγινε Κάρλα. </a:t>
            </a:r>
          </a:p>
          <a:p>
            <a:pPr marL="0" indent="0">
              <a:lnSpc>
                <a:spcPct val="115000"/>
              </a:lnSpc>
              <a:spcAft>
                <a:spcPts val="600"/>
              </a:spcAft>
              <a:buNone/>
            </a:pPr>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Η λίμνη είχε μέγεθος έως και 180- 195 χιλιάδες στρέμματα και το βάθος της έφτανε τα 4-6 μ.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
        <p:nvSpPr>
          <p:cNvPr id="6" name="Θέση αριθμού διαφάνειας 5">
            <a:extLst>
              <a:ext uri="{FF2B5EF4-FFF2-40B4-BE49-F238E27FC236}">
                <a16:creationId xmlns:a16="http://schemas.microsoft.com/office/drawing/2014/main" xmlns="" id="{3130B236-20AC-4B9C-BCEF-813517369C30}"/>
              </a:ext>
            </a:extLst>
          </p:cNvPr>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pic>
        <p:nvPicPr>
          <p:cNvPr id="15" name="Θέση περιεχομένου 14" descr="Η αποξήρανση &amp; η αναγέννηση λίμνης -Μοναδικές φωτογραφίες στο Μουσείο Πλινθοκεραμοποιίας Βόλου  | iefimerida.gr 0">
            <a:extLst>
              <a:ext uri="{FF2B5EF4-FFF2-40B4-BE49-F238E27FC236}">
                <a16:creationId xmlns:a16="http://schemas.microsoft.com/office/drawing/2014/main" xmlns="" id="{ABCCE556-3970-4401-9FEF-7D136D5AC14D}"/>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3187" y="976221"/>
            <a:ext cx="2084725" cy="1681636"/>
          </a:xfrm>
          <a:prstGeom prst="rect">
            <a:avLst/>
          </a:prstGeom>
          <a:noFill/>
          <a:ln>
            <a:noFill/>
          </a:ln>
        </p:spPr>
      </p:pic>
      <p:pic>
        <p:nvPicPr>
          <p:cNvPr id="16" name="Εικόνα 15" descr="Η λίμνη Κάρλα όπως ήταν το 1963. Φωτογραφία: Τάκης Τλούπας">
            <a:extLst>
              <a:ext uri="{FF2B5EF4-FFF2-40B4-BE49-F238E27FC236}">
                <a16:creationId xmlns:a16="http://schemas.microsoft.com/office/drawing/2014/main" xmlns="" id="{4CF640EB-333B-404C-AB53-10226E2A057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251612" y="2801078"/>
            <a:ext cx="2152974" cy="1509422"/>
          </a:xfrm>
          <a:prstGeom prst="rect">
            <a:avLst/>
          </a:prstGeom>
          <a:noFill/>
          <a:ln>
            <a:noFill/>
          </a:ln>
        </p:spPr>
      </p:pic>
    </p:spTree>
    <p:extLst>
      <p:ext uri="{BB962C8B-B14F-4D97-AF65-F5344CB8AC3E}">
        <p14:creationId xmlns:p14="http://schemas.microsoft.com/office/powerpoint/2010/main" xmlns="" val="103893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16477A3-E0CC-40C9-8444-5CF738C97CCF}"/>
              </a:ext>
            </a:extLst>
          </p:cNvPr>
          <p:cNvSpPr>
            <a:spLocks noGrp="1"/>
          </p:cNvSpPr>
          <p:nvPr>
            <p:ph sz="half" idx="1"/>
          </p:nvPr>
        </p:nvSpPr>
        <p:spPr>
          <a:xfrm>
            <a:off x="457199" y="539827"/>
            <a:ext cx="4335137" cy="4054796"/>
          </a:xfrm>
        </p:spPr>
        <p:txBody>
          <a:bodyPr>
            <a:normAutofit fontScale="85000" lnSpcReduction="10000"/>
          </a:bodyPr>
          <a:lstStyle/>
          <a:p>
            <a:r>
              <a:rPr lang="el-GR" sz="2100" b="1" i="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Η αποξήρανση της λίμνης:</a:t>
            </a:r>
            <a:r>
              <a:rPr lang="el-GR" sz="21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Το 1959 ανατέθηκε μελέτη από το υπουργείο Γεωργίας για την αξιοποίηση της πεδιάδας της Κάρλας. </a:t>
            </a:r>
            <a:r>
              <a:rPr lang="el-GR" sz="18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Το σχέδιο υπολόγιζε να αποδοθούν 80.000 στρέμματα καλλιεργήσιμης γης στους αγρότες της Θεσσαλίας. </a:t>
            </a:r>
          </a:p>
          <a:p>
            <a:pPr lvl="1"/>
            <a:r>
              <a:rPr lang="el-GR" sz="1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Το κομμάτι της λίμνης (ταμιευτήρας 64.700 </a:t>
            </a:r>
            <a:r>
              <a:rPr lang="el-GR" sz="14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στρεμ</a:t>
            </a:r>
            <a:r>
              <a:rPr lang="el-GR" sz="1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που θα απέμενε θα χρησιμοποιούνταν για άρδευση με αρδευτικά κανάλια και θα τροφοδοτούνταν με νερά του Πηνειού. </a:t>
            </a:r>
          </a:p>
          <a:p>
            <a:r>
              <a:rPr lang="el-GR"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Παρόλα αυτά, κάτω από το βάρος της οικονομικής πίεσης, υπήρξε η πρόταση της πλήρους αποξήρανσης της λίμνης και η απόδοση όλης της έκτασης στον φτωχό αγροτικό πληθυσμό σε μία εποχή που η ελληνική γεωργία πραγματοποιούσε τα πρώτα βήματά της προς την εκβιομηχάνιση αλλά και την αντιμετώπιση του ευρωπαϊκού ανταγωνισμού.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
        <p:nvSpPr>
          <p:cNvPr id="6" name="Θέση αριθμού διαφάνειας 5">
            <a:extLst>
              <a:ext uri="{FF2B5EF4-FFF2-40B4-BE49-F238E27FC236}">
                <a16:creationId xmlns:a16="http://schemas.microsoft.com/office/drawing/2014/main" xmlns="" id="{B5F381B6-CF8C-48E4-9232-25163C6AB4AF}"/>
              </a:ext>
            </a:extLst>
          </p:cNvPr>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pic>
        <p:nvPicPr>
          <p:cNvPr id="7" name="Θέση περιεχομένου 6" descr="Η αποξήρανση &amp; η αναγέννηση λίμνης -Μοναδικές φωτογραφίες στο Μουσείο Πλινθοκεραμοποιίας Βόλου  | iefimerida.gr 3">
            <a:extLst>
              <a:ext uri="{FF2B5EF4-FFF2-40B4-BE49-F238E27FC236}">
                <a16:creationId xmlns:a16="http://schemas.microsoft.com/office/drawing/2014/main" xmlns="" id="{1F604F5E-CFCA-42AA-A00E-BDEBF6FCFFFA}"/>
              </a:ext>
            </a:extLst>
          </p:cNvPr>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147546" y="749147"/>
            <a:ext cx="3669296" cy="2446196"/>
          </a:xfrm>
          <a:prstGeom prst="rect">
            <a:avLst/>
          </a:prstGeom>
          <a:noFill/>
          <a:ln>
            <a:noFill/>
          </a:ln>
        </p:spPr>
      </p:pic>
    </p:spTree>
    <p:extLst>
      <p:ext uri="{BB962C8B-B14F-4D97-AF65-F5344CB8AC3E}">
        <p14:creationId xmlns:p14="http://schemas.microsoft.com/office/powerpoint/2010/main" xmlns="" val="227860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D977041-6BE0-4097-B056-982A4BABAC71}"/>
              </a:ext>
            </a:extLst>
          </p:cNvPr>
          <p:cNvSpPr>
            <a:spLocks noGrp="1"/>
          </p:cNvSpPr>
          <p:nvPr>
            <p:ph sz="half" idx="1"/>
          </p:nvPr>
        </p:nvSpPr>
        <p:spPr>
          <a:xfrm>
            <a:off x="457200" y="572877"/>
            <a:ext cx="4038600" cy="4021746"/>
          </a:xfrm>
        </p:spPr>
        <p:txBody>
          <a:bodyPr/>
          <a:lstStyle/>
          <a:p>
            <a:r>
              <a:rPr lang="el-GR" sz="2000" b="1"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Η ανασύσταση της λίμνης</a:t>
            </a:r>
            <a:r>
              <a:rPr lang="el-GR"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Το Δεκέμβριο του 2010 άρχισε η άντληση νερού από τον ποταμό </a:t>
            </a: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Πηνειό,</a:t>
            </a:r>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ενώ όταν τέθηκαν σε πλήρη λειτουργία τα πέντε αντλιοστάσια του Πηνειού τροφοδοτούσαν τη λίμνη με 14 κυβικά μέτρα νερού το δευτερόλεπτο. </a:t>
            </a:r>
          </a:p>
          <a:p>
            <a:r>
              <a:rPr lang="el-GR"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Η αναδημιουργία της λίμνης «εγκαινιάσθηκε» τον Οκτώβριο του 2018 και αποτελεί το </a:t>
            </a:r>
            <a:r>
              <a:rPr lang="el-GR" sz="18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μεγαλύτερο περιβαλλοντικό έργο της Ευρωπαϊκής ένωσης.</a:t>
            </a:r>
            <a:endParaRPr lang="el-GR"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
        <p:nvSpPr>
          <p:cNvPr id="6" name="Θέση αριθμού διαφάνειας 5">
            <a:extLst>
              <a:ext uri="{FF2B5EF4-FFF2-40B4-BE49-F238E27FC236}">
                <a16:creationId xmlns:a16="http://schemas.microsoft.com/office/drawing/2014/main" xmlns="" id="{4E4C1857-544A-4EB7-9EE5-A2EF695FB71C}"/>
              </a:ext>
            </a:extLst>
          </p:cNvPr>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pic>
        <p:nvPicPr>
          <p:cNvPr id="7" name="Θέση περιεχομένου 6">
            <a:extLst>
              <a:ext uri="{FF2B5EF4-FFF2-40B4-BE49-F238E27FC236}">
                <a16:creationId xmlns:a16="http://schemas.microsoft.com/office/drawing/2014/main" xmlns="" id="{1BF3E379-0797-4865-BCA6-3ABA60F103A2}"/>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8157" y="1432193"/>
            <a:ext cx="3214747" cy="2346593"/>
          </a:xfrm>
          <a:prstGeom prst="rect">
            <a:avLst/>
          </a:prstGeom>
          <a:noFill/>
          <a:ln>
            <a:noFill/>
          </a:ln>
        </p:spPr>
      </p:pic>
    </p:spTree>
    <p:extLst>
      <p:ext uri="{BB962C8B-B14F-4D97-AF65-F5344CB8AC3E}">
        <p14:creationId xmlns:p14="http://schemas.microsoft.com/office/powerpoint/2010/main" xmlns="" val="334122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658D7A-7FF0-4FE5-9175-547535D14E99}"/>
              </a:ext>
            </a:extLst>
          </p:cNvPr>
          <p:cNvSpPr>
            <a:spLocks noGrp="1"/>
          </p:cNvSpPr>
          <p:nvPr>
            <p:ph type="title"/>
          </p:nvPr>
        </p:nvSpPr>
        <p:spPr/>
        <p:txBody>
          <a:bodyPr>
            <a:normAutofit fontScale="90000"/>
          </a:bodyPr>
          <a:lstStyle/>
          <a:p>
            <a:r>
              <a:rPr lang="el-GR" i="1" dirty="0">
                <a:latin typeface="Times New Roman" panose="02020603050405020304" pitchFamily="18" charset="0"/>
                <a:ea typeface="Calibri" panose="020F0502020204030204" pitchFamily="34" charset="0"/>
                <a:cs typeface="Times New Roman" panose="02020603050405020304" pitchFamily="18" charset="0"/>
              </a:rPr>
              <a:t>1</a:t>
            </a:r>
            <a:r>
              <a:rPr lang="el-GR" i="1" baseline="30000" dirty="0">
                <a:latin typeface="Times New Roman" panose="02020603050405020304" pitchFamily="18" charset="0"/>
                <a:ea typeface="Calibri" panose="020F0502020204030204" pitchFamily="34" charset="0"/>
                <a:cs typeface="Times New Roman" panose="02020603050405020304" pitchFamily="18" charset="0"/>
              </a:rPr>
              <a:t>η </a:t>
            </a:r>
            <a:r>
              <a:rPr lang="el-GR" i="1" dirty="0">
                <a:latin typeface="Times New Roman" panose="02020603050405020304" pitchFamily="18" charset="0"/>
                <a:ea typeface="Calibri" panose="020F0502020204030204" pitchFamily="34" charset="0"/>
                <a:cs typeface="Times New Roman" panose="02020603050405020304" pitchFamily="18" charset="0"/>
              </a:rPr>
              <a:t>φάση</a:t>
            </a:r>
            <a:endParaRPr lang="el-GR" dirty="0"/>
          </a:p>
        </p:txBody>
      </p:sp>
      <p:sp>
        <p:nvSpPr>
          <p:cNvPr id="3" name="Θέση περιεχομένου 2">
            <a:extLst>
              <a:ext uri="{FF2B5EF4-FFF2-40B4-BE49-F238E27FC236}">
                <a16:creationId xmlns:a16="http://schemas.microsoft.com/office/drawing/2014/main" xmlns="" id="{0065BCFE-B19F-47AB-9DE7-CF59CF317B65}"/>
              </a:ext>
            </a:extLst>
          </p:cNvPr>
          <p:cNvSpPr>
            <a:spLocks noGrp="1"/>
          </p:cNvSpPr>
          <p:nvPr>
            <p:ph idx="1"/>
          </p:nvPr>
        </p:nvSpPr>
        <p:spPr/>
        <p:txBody>
          <a:bodyPr>
            <a:normAutofit lnSpcReduction="10000"/>
          </a:bodyPr>
          <a:lstStyle/>
          <a:p>
            <a:pPr marL="342900" lvl="0" indent="-342900">
              <a:lnSpc>
                <a:spcPct val="107000"/>
              </a:lnSpc>
              <a:spcAft>
                <a:spcPts val="600"/>
              </a:spcAft>
              <a:buFont typeface="+mj-lt"/>
              <a:buAutoNum type="arabicParenR"/>
              <a:tabLst>
                <a:tab pos="1390650" algn="l"/>
              </a:tabLs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μαθητές συζητούν για τους λόγους της απόφασης αποξήρανσης της λίμνης, τις συνέπειες αυτής της αποξήρανσης και τους λόγους που οδήγησαν στην ανασύστασή της.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arenR"/>
              <a:tabLst>
                <a:tab pos="1390650" algn="l"/>
              </a:tabLs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μαθητές αναζητούν στο διαδίκτυο άλλες περιπτώσεις αποξήρανσης λιμνών στην Ελλάδα αλλά και σε άλλες χώρες. Ενδεικτικά μπορούν να αναφερθούν σε μια δραστηριότητα στο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φωτόδεντρο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(Γεωγραφία Α’ Γυμνασίου) που αφορά τη λίμνη Αράλη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l-GR"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http://photodentro.edu.gr/lor/r/8521/10918?locale=el</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arenR"/>
              <a:tabLst>
                <a:tab pos="1390650" algn="l"/>
              </a:tabLs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μαθητές συζητούν για ανάλογα περιβαλλοντικής φύσης θέματα στην περιοχή τους και προτείνουν τρόπους διαχείρισης.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Θέση αριθμού διαφάνειας 4">
            <a:extLst>
              <a:ext uri="{FF2B5EF4-FFF2-40B4-BE49-F238E27FC236}">
                <a16:creationId xmlns:a16="http://schemas.microsoft.com/office/drawing/2014/main" xmlns="" id="{8FED131C-48EA-4519-8C27-6C367AB78CDF}"/>
              </a:ext>
            </a:extLst>
          </p:cNvPr>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spTree>
    <p:extLst>
      <p:ext uri="{BB962C8B-B14F-4D97-AF65-F5344CB8AC3E}">
        <p14:creationId xmlns:p14="http://schemas.microsoft.com/office/powerpoint/2010/main" xmlns="" val="177709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49F9B2-A74A-4649-92AA-8AB0359A52A6}"/>
              </a:ext>
            </a:extLst>
          </p:cNvPr>
          <p:cNvSpPr>
            <a:spLocks noGrp="1"/>
          </p:cNvSpPr>
          <p:nvPr>
            <p:ph type="title"/>
          </p:nvPr>
        </p:nvSpPr>
        <p:spPr/>
        <p:txBody>
          <a:bodyPr>
            <a:normAutofit fontScale="90000"/>
          </a:bodyPr>
          <a:lstStyle/>
          <a:p>
            <a:r>
              <a:rPr lang="el-GR" i="1" dirty="0">
                <a:latin typeface="Times New Roman" panose="02020603050405020304" pitchFamily="18" charset="0"/>
                <a:ea typeface="Calibri" panose="020F0502020204030204" pitchFamily="34" charset="0"/>
                <a:cs typeface="Times New Roman" panose="02020603050405020304" pitchFamily="18" charset="0"/>
              </a:rPr>
              <a:t>2</a:t>
            </a:r>
            <a:r>
              <a:rPr lang="el-GR" i="1" baseline="30000" dirty="0">
                <a:latin typeface="Times New Roman" panose="02020603050405020304" pitchFamily="18" charset="0"/>
                <a:ea typeface="Calibri" panose="020F0502020204030204" pitchFamily="34" charset="0"/>
                <a:cs typeface="Times New Roman" panose="02020603050405020304" pitchFamily="18" charset="0"/>
              </a:rPr>
              <a:t>η </a:t>
            </a:r>
            <a:r>
              <a:rPr lang="el-GR" i="1" dirty="0">
                <a:latin typeface="Times New Roman" panose="02020603050405020304" pitchFamily="18" charset="0"/>
                <a:ea typeface="Calibri" panose="020F0502020204030204" pitchFamily="34" charset="0"/>
                <a:cs typeface="Times New Roman" panose="02020603050405020304" pitchFamily="18" charset="0"/>
              </a:rPr>
              <a:t>φάση</a:t>
            </a:r>
            <a:r>
              <a:rPr lang="el-GR" dirty="0">
                <a:latin typeface="Calibri" panose="020F0502020204030204" pitchFamily="34" charset="0"/>
                <a:ea typeface="Calibri" panose="020F0502020204030204" pitchFamily="34" charset="0"/>
                <a:cs typeface="Times New Roman" panose="02020603050405020304" pitchFamily="18" charset="0"/>
              </a:rPr>
              <a:t/>
            </a:r>
            <a:br>
              <a:rPr lang="el-GR"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xmlns="" id="{874F80E0-CF2B-458F-8937-6CEC8D7DECE6}"/>
              </a:ext>
            </a:extLst>
          </p:cNvPr>
          <p:cNvSpPr>
            <a:spLocks noGrp="1"/>
          </p:cNvSpPr>
          <p:nvPr>
            <p:ph idx="1"/>
          </p:nvPr>
        </p:nvSpPr>
        <p:spPr>
          <a:xfrm>
            <a:off x="457200" y="1200151"/>
            <a:ext cx="6835965" cy="3394472"/>
          </a:xfrm>
        </p:spPr>
        <p:txBody>
          <a:bodyPr>
            <a:normAutofit/>
          </a:bodyPr>
          <a:lstStyle/>
          <a:p>
            <a:pPr algn="just">
              <a:lnSpc>
                <a:spcPct val="107000"/>
              </a:lnSpc>
              <a:spcAft>
                <a:spcPts val="600"/>
              </a:spcAft>
              <a:tabLst>
                <a:tab pos="1390650" algn="l"/>
              </a:tabLs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Δίνονται αναπαραστάσεις που αφορούν το ετήσιο υδάτινο ισοζύγιο* της λίμνης Κάρλα σε μέσες υδρολογικές συνθήκες σήμερα καθώς και προβλέψεις για το έτος 2030. </a:t>
            </a:r>
          </a:p>
          <a:p>
            <a:pPr algn="just">
              <a:lnSpc>
                <a:spcPct val="107000"/>
              </a:lnSpc>
              <a:spcAft>
                <a:spcPts val="600"/>
              </a:spcAft>
              <a:tabLst>
                <a:tab pos="1390650" algn="l"/>
              </a:tabLst>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tabLst>
                <a:tab pos="1390650" algn="l"/>
              </a:tabLst>
            </a:pP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tabLst>
                <a:tab pos="1390650" algn="l"/>
              </a:tabLst>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tabLst>
                <a:tab pos="1390650" algn="l"/>
              </a:tabLst>
            </a:pP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*Το ετήσιο υδάτινο ισοζύγιο εκφράζει τη διαφορά εισροών και εκροών της λίμνης σε ετήσια βάση. Οι εισροές αφορούν νερά που εισρέουν στη λίμνη (π.χ. λόγω βροχοπτώσεων) και οι εκροές αφορούν νερά που απορρέουν από τη λίμνη (π.χ. λόγω άρδευσης εκτάσεων)</a:t>
            </a:r>
            <a:r>
              <a:rPr lang="el-GR" sz="1400" i="1" dirty="0">
                <a:effectLst/>
                <a:latin typeface="Arial" panose="020B0604020202020204" pitchFamily="34" charset="0"/>
                <a:ea typeface="Calibri" panose="020F0502020204030204" pitchFamily="34" charset="0"/>
                <a:cs typeface="Times New Roman" panose="02020603050405020304" pitchFamily="18" charset="0"/>
              </a:rPr>
              <a:t>.</a:t>
            </a:r>
            <a:endParaRPr lang="el-GR" sz="1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Θέση αριθμού διαφάνειας 4">
            <a:extLst>
              <a:ext uri="{FF2B5EF4-FFF2-40B4-BE49-F238E27FC236}">
                <a16:creationId xmlns:a16="http://schemas.microsoft.com/office/drawing/2014/main" xmlns="" id="{782CA96D-3D9C-43C5-95C8-11604D919165}"/>
              </a:ext>
            </a:extLst>
          </p:cNvPr>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Tree>
    <p:extLst>
      <p:ext uri="{BB962C8B-B14F-4D97-AF65-F5344CB8AC3E}">
        <p14:creationId xmlns:p14="http://schemas.microsoft.com/office/powerpoint/2010/main" xmlns="" val="1652706840"/>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TotalTime>
  <Words>943</Words>
  <Application>Microsoft Office PowerPoint</Application>
  <PresentationFormat>Προβολή στην οθόνη (16:9)</PresentationFormat>
  <Paragraphs>78</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Office-Design</vt:lpstr>
      <vt:lpstr> Περιβαλλοντικά κοινωνικο-επιστημονικής φύσης θέματα (EnvSSIs) </vt:lpstr>
      <vt:lpstr>Ποια είναι;</vt:lpstr>
      <vt:lpstr>Εισαγωγή</vt:lpstr>
      <vt:lpstr>Διαφάνεια 4</vt:lpstr>
      <vt:lpstr>H  ιστορία της λίμνης Κάρλας</vt:lpstr>
      <vt:lpstr>Διαφάνεια 6</vt:lpstr>
      <vt:lpstr>Διαφάνεια 7</vt:lpstr>
      <vt:lpstr>1η φάση</vt:lpstr>
      <vt:lpstr>2η φάση </vt:lpstr>
      <vt:lpstr>Οι μαθητές συγκρίνουν τα δεδομένα των αναπαραστάσεων όπως ετήσια ισοζύγια νερού της λίμνης καθώς και μελλοντικούς τρόπους διαχείρισης της λίμνης Κάρλα και συζητούν τα οφέλη που αναδεικνύονται από την ανασύστασή της.</vt:lpstr>
      <vt:lpstr>3η φάση </vt:lpstr>
      <vt:lpstr>Οι μαθητές μελετούν τις παρακάτω αναπαραστάσεις και συζητούν πιθανές επιπτώσεις από τις αλλαγές της στάθμης του νερού της λίμνης που αφορούν ειδικά το θέμα της αλατότητας. </vt:lpstr>
      <vt:lpstr>Συζήτηση </vt:lpstr>
      <vt:lpstr>Διαφάνεια 14</vt:lpstr>
      <vt:lpstr>1ο παράδειγμα:  Η υπερθέρμανση του πλανήτη</vt:lpstr>
      <vt:lpstr>Διαφάνεια 16</vt:lpstr>
      <vt:lpstr>2ο παράδειγμα: Τα υπαίθρια ντους στην παραλία</vt:lpstr>
      <vt:lpstr>ΕΡΓΑΣΙΑ ΣΤΗΝ ΤΑΞΗ</vt:lpstr>
      <vt:lpstr>4η Εβδομαδιαία εργασία</vt:lpstr>
    </vt:vector>
  </TitlesOfParts>
  <Company>Pädagogische Hochschule Freiburg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User</cp:lastModifiedBy>
  <cp:revision>287</cp:revision>
  <cp:lastPrinted>2020-02-11T13:29:13Z</cp:lastPrinted>
  <dcterms:created xsi:type="dcterms:W3CDTF">2017-02-28T10:46:16Z</dcterms:created>
  <dcterms:modified xsi:type="dcterms:W3CDTF">2023-11-12T19:25:36Z</dcterms:modified>
</cp:coreProperties>
</file>