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FAC251-80F6-4905-9666-B893FE745CDA}" v="333" dt="2023-12-17T09:18:51.108"/>
    <p1510:client id="{D18D9235-C901-4F92-BCC7-6B4406D80D5E}" v="349" dt="2023-12-17T09:45:51.1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1E45834-53BD-4C8F-B791-CD5378F4150E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87839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261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906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179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1E45834-53BD-4C8F-B791-CD5378F4150E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8756229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8797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2626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435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85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A1E45834-53BD-4C8F-B791-CD5378F4150E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35779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A1E45834-53BD-4C8F-B791-CD5378F4150E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276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1E45834-53BD-4C8F-B791-CD5378F4150E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0603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>
            <a:extLst>
              <a:ext uri="{FF2B5EF4-FFF2-40B4-BE49-F238E27FC236}">
                <a16:creationId xmlns:a16="http://schemas.microsoft.com/office/drawing/2014/main" id="{1DF61F47-37EC-408A-BDC8-E491FB5E5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l-G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8157995-9098-42A2-8E36-8BA9015D75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l-GR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6F0F283-C8B6-4598-89C9-C404C98A57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473B0C0-761B-443F-97A0-9D6E01FBB7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1" y="-2"/>
            <a:ext cx="6300250" cy="6858002"/>
          </a:xfrm>
          <a:custGeom>
            <a:avLst/>
            <a:gdLst>
              <a:gd name="connsiteX0" fmla="*/ 0 w 6300250"/>
              <a:gd name="connsiteY0" fmla="*/ 0 h 6858002"/>
              <a:gd name="connsiteX1" fmla="*/ 3149600 w 6300250"/>
              <a:gd name="connsiteY1" fmla="*/ 0 h 6858002"/>
              <a:gd name="connsiteX2" fmla="*/ 3149600 w 6300250"/>
              <a:gd name="connsiteY2" fmla="*/ 2 h 6858002"/>
              <a:gd name="connsiteX3" fmla="*/ 6110455 w 6300250"/>
              <a:gd name="connsiteY3" fmla="*/ 2 h 6858002"/>
              <a:gd name="connsiteX4" fmla="*/ 6115495 w 6300250"/>
              <a:gd name="connsiteY4" fmla="*/ 66677 h 6858002"/>
              <a:gd name="connsiteX5" fmla="*/ 6123892 w 6300250"/>
              <a:gd name="connsiteY5" fmla="*/ 122239 h 6858002"/>
              <a:gd name="connsiteX6" fmla="*/ 6133970 w 6300250"/>
              <a:gd name="connsiteY6" fmla="*/ 174627 h 6858002"/>
              <a:gd name="connsiteX7" fmla="*/ 6150766 w 6300250"/>
              <a:gd name="connsiteY7" fmla="*/ 217489 h 6858002"/>
              <a:gd name="connsiteX8" fmla="*/ 6167562 w 6300250"/>
              <a:gd name="connsiteY8" fmla="*/ 260352 h 6858002"/>
              <a:gd name="connsiteX9" fmla="*/ 6187717 w 6300250"/>
              <a:gd name="connsiteY9" fmla="*/ 296864 h 6858002"/>
              <a:gd name="connsiteX10" fmla="*/ 6207872 w 6300250"/>
              <a:gd name="connsiteY10" fmla="*/ 334964 h 6858002"/>
              <a:gd name="connsiteX11" fmla="*/ 6226348 w 6300250"/>
              <a:gd name="connsiteY11" fmla="*/ 369889 h 6858002"/>
              <a:gd name="connsiteX12" fmla="*/ 6244823 w 6300250"/>
              <a:gd name="connsiteY12" fmla="*/ 409577 h 6858002"/>
              <a:gd name="connsiteX13" fmla="*/ 6261619 w 6300250"/>
              <a:gd name="connsiteY13" fmla="*/ 450852 h 6858002"/>
              <a:gd name="connsiteX14" fmla="*/ 6276736 w 6300250"/>
              <a:gd name="connsiteY14" fmla="*/ 496889 h 6858002"/>
              <a:gd name="connsiteX15" fmla="*/ 6288493 w 6300250"/>
              <a:gd name="connsiteY15" fmla="*/ 546102 h 6858002"/>
              <a:gd name="connsiteX16" fmla="*/ 6296891 w 6300250"/>
              <a:gd name="connsiteY16" fmla="*/ 606427 h 6858002"/>
              <a:gd name="connsiteX17" fmla="*/ 6300250 w 6300250"/>
              <a:gd name="connsiteY17" fmla="*/ 673102 h 6858002"/>
              <a:gd name="connsiteX18" fmla="*/ 6296891 w 6300250"/>
              <a:gd name="connsiteY18" fmla="*/ 744539 h 6858002"/>
              <a:gd name="connsiteX19" fmla="*/ 6288493 w 6300250"/>
              <a:gd name="connsiteY19" fmla="*/ 801689 h 6858002"/>
              <a:gd name="connsiteX20" fmla="*/ 6276736 w 6300250"/>
              <a:gd name="connsiteY20" fmla="*/ 854077 h 6858002"/>
              <a:gd name="connsiteX21" fmla="*/ 6261619 w 6300250"/>
              <a:gd name="connsiteY21" fmla="*/ 901702 h 6858002"/>
              <a:gd name="connsiteX22" fmla="*/ 6244823 w 6300250"/>
              <a:gd name="connsiteY22" fmla="*/ 942977 h 6858002"/>
              <a:gd name="connsiteX23" fmla="*/ 6224668 w 6300250"/>
              <a:gd name="connsiteY23" fmla="*/ 981077 h 6858002"/>
              <a:gd name="connsiteX24" fmla="*/ 6204513 w 6300250"/>
              <a:gd name="connsiteY24" fmla="*/ 1017589 h 6858002"/>
              <a:gd name="connsiteX25" fmla="*/ 6184358 w 6300250"/>
              <a:gd name="connsiteY25" fmla="*/ 1055689 h 6858002"/>
              <a:gd name="connsiteX26" fmla="*/ 6165882 w 6300250"/>
              <a:gd name="connsiteY26" fmla="*/ 1095377 h 6858002"/>
              <a:gd name="connsiteX27" fmla="*/ 6147406 w 6300250"/>
              <a:gd name="connsiteY27" fmla="*/ 1136652 h 6858002"/>
              <a:gd name="connsiteX28" fmla="*/ 6132291 w 6300250"/>
              <a:gd name="connsiteY28" fmla="*/ 1182689 h 6858002"/>
              <a:gd name="connsiteX29" fmla="*/ 6122213 w 6300250"/>
              <a:gd name="connsiteY29" fmla="*/ 1235077 h 6858002"/>
              <a:gd name="connsiteX30" fmla="*/ 6112135 w 6300250"/>
              <a:gd name="connsiteY30" fmla="*/ 1295402 h 6858002"/>
              <a:gd name="connsiteX31" fmla="*/ 6110455 w 6300250"/>
              <a:gd name="connsiteY31" fmla="*/ 1363664 h 6858002"/>
              <a:gd name="connsiteX32" fmla="*/ 6112135 w 6300250"/>
              <a:gd name="connsiteY32" fmla="*/ 1431927 h 6858002"/>
              <a:gd name="connsiteX33" fmla="*/ 6122213 w 6300250"/>
              <a:gd name="connsiteY33" fmla="*/ 1492252 h 6858002"/>
              <a:gd name="connsiteX34" fmla="*/ 6132291 w 6300250"/>
              <a:gd name="connsiteY34" fmla="*/ 1544639 h 6858002"/>
              <a:gd name="connsiteX35" fmla="*/ 6147406 w 6300250"/>
              <a:gd name="connsiteY35" fmla="*/ 1589089 h 6858002"/>
              <a:gd name="connsiteX36" fmla="*/ 6165882 w 6300250"/>
              <a:gd name="connsiteY36" fmla="*/ 1631952 h 6858002"/>
              <a:gd name="connsiteX37" fmla="*/ 6184358 w 6300250"/>
              <a:gd name="connsiteY37" fmla="*/ 1671639 h 6858002"/>
              <a:gd name="connsiteX38" fmla="*/ 6204513 w 6300250"/>
              <a:gd name="connsiteY38" fmla="*/ 1708152 h 6858002"/>
              <a:gd name="connsiteX39" fmla="*/ 6224668 w 6300250"/>
              <a:gd name="connsiteY39" fmla="*/ 1743077 h 6858002"/>
              <a:gd name="connsiteX40" fmla="*/ 6244823 w 6300250"/>
              <a:gd name="connsiteY40" fmla="*/ 1782764 h 6858002"/>
              <a:gd name="connsiteX41" fmla="*/ 6261619 w 6300250"/>
              <a:gd name="connsiteY41" fmla="*/ 1824039 h 6858002"/>
              <a:gd name="connsiteX42" fmla="*/ 6276736 w 6300250"/>
              <a:gd name="connsiteY42" fmla="*/ 1870077 h 6858002"/>
              <a:gd name="connsiteX43" fmla="*/ 6288493 w 6300250"/>
              <a:gd name="connsiteY43" fmla="*/ 1922464 h 6858002"/>
              <a:gd name="connsiteX44" fmla="*/ 6296891 w 6300250"/>
              <a:gd name="connsiteY44" fmla="*/ 1982789 h 6858002"/>
              <a:gd name="connsiteX45" fmla="*/ 6300250 w 6300250"/>
              <a:gd name="connsiteY45" fmla="*/ 2051052 h 6858002"/>
              <a:gd name="connsiteX46" fmla="*/ 6296891 w 6300250"/>
              <a:gd name="connsiteY46" fmla="*/ 2119314 h 6858002"/>
              <a:gd name="connsiteX47" fmla="*/ 6288493 w 6300250"/>
              <a:gd name="connsiteY47" fmla="*/ 2179639 h 6858002"/>
              <a:gd name="connsiteX48" fmla="*/ 6276736 w 6300250"/>
              <a:gd name="connsiteY48" fmla="*/ 2232027 h 6858002"/>
              <a:gd name="connsiteX49" fmla="*/ 6261619 w 6300250"/>
              <a:gd name="connsiteY49" fmla="*/ 2278064 h 6858002"/>
              <a:gd name="connsiteX50" fmla="*/ 6244823 w 6300250"/>
              <a:gd name="connsiteY50" fmla="*/ 2319339 h 6858002"/>
              <a:gd name="connsiteX51" fmla="*/ 6224668 w 6300250"/>
              <a:gd name="connsiteY51" fmla="*/ 2359027 h 6858002"/>
              <a:gd name="connsiteX52" fmla="*/ 6204513 w 6300250"/>
              <a:gd name="connsiteY52" fmla="*/ 2395539 h 6858002"/>
              <a:gd name="connsiteX53" fmla="*/ 6184358 w 6300250"/>
              <a:gd name="connsiteY53" fmla="*/ 2433639 h 6858002"/>
              <a:gd name="connsiteX54" fmla="*/ 6165882 w 6300250"/>
              <a:gd name="connsiteY54" fmla="*/ 2471739 h 6858002"/>
              <a:gd name="connsiteX55" fmla="*/ 6147406 w 6300250"/>
              <a:gd name="connsiteY55" fmla="*/ 2513014 h 6858002"/>
              <a:gd name="connsiteX56" fmla="*/ 6132291 w 6300250"/>
              <a:gd name="connsiteY56" fmla="*/ 2560639 h 6858002"/>
              <a:gd name="connsiteX57" fmla="*/ 6122213 w 6300250"/>
              <a:gd name="connsiteY57" fmla="*/ 2613027 h 6858002"/>
              <a:gd name="connsiteX58" fmla="*/ 6112135 w 6300250"/>
              <a:gd name="connsiteY58" fmla="*/ 2671764 h 6858002"/>
              <a:gd name="connsiteX59" fmla="*/ 6110455 w 6300250"/>
              <a:gd name="connsiteY59" fmla="*/ 2741614 h 6858002"/>
              <a:gd name="connsiteX60" fmla="*/ 6112135 w 6300250"/>
              <a:gd name="connsiteY60" fmla="*/ 2809877 h 6858002"/>
              <a:gd name="connsiteX61" fmla="*/ 6122213 w 6300250"/>
              <a:gd name="connsiteY61" fmla="*/ 2868614 h 6858002"/>
              <a:gd name="connsiteX62" fmla="*/ 6132291 w 6300250"/>
              <a:gd name="connsiteY62" fmla="*/ 2922589 h 6858002"/>
              <a:gd name="connsiteX63" fmla="*/ 6147406 w 6300250"/>
              <a:gd name="connsiteY63" fmla="*/ 2967039 h 6858002"/>
              <a:gd name="connsiteX64" fmla="*/ 6165882 w 6300250"/>
              <a:gd name="connsiteY64" fmla="*/ 3009902 h 6858002"/>
              <a:gd name="connsiteX65" fmla="*/ 6184358 w 6300250"/>
              <a:gd name="connsiteY65" fmla="*/ 3046414 h 6858002"/>
              <a:gd name="connsiteX66" fmla="*/ 6204513 w 6300250"/>
              <a:gd name="connsiteY66" fmla="*/ 3084514 h 6858002"/>
              <a:gd name="connsiteX67" fmla="*/ 6224668 w 6300250"/>
              <a:gd name="connsiteY67" fmla="*/ 3121027 h 6858002"/>
              <a:gd name="connsiteX68" fmla="*/ 6244823 w 6300250"/>
              <a:gd name="connsiteY68" fmla="*/ 3160714 h 6858002"/>
              <a:gd name="connsiteX69" fmla="*/ 6261619 w 6300250"/>
              <a:gd name="connsiteY69" fmla="*/ 3201989 h 6858002"/>
              <a:gd name="connsiteX70" fmla="*/ 6276736 w 6300250"/>
              <a:gd name="connsiteY70" fmla="*/ 3248027 h 6858002"/>
              <a:gd name="connsiteX71" fmla="*/ 6288493 w 6300250"/>
              <a:gd name="connsiteY71" fmla="*/ 3300414 h 6858002"/>
              <a:gd name="connsiteX72" fmla="*/ 6296891 w 6300250"/>
              <a:gd name="connsiteY72" fmla="*/ 3360739 h 6858002"/>
              <a:gd name="connsiteX73" fmla="*/ 6300250 w 6300250"/>
              <a:gd name="connsiteY73" fmla="*/ 3427414 h 6858002"/>
              <a:gd name="connsiteX74" fmla="*/ 6296891 w 6300250"/>
              <a:gd name="connsiteY74" fmla="*/ 3497264 h 6858002"/>
              <a:gd name="connsiteX75" fmla="*/ 6288493 w 6300250"/>
              <a:gd name="connsiteY75" fmla="*/ 3557589 h 6858002"/>
              <a:gd name="connsiteX76" fmla="*/ 6276736 w 6300250"/>
              <a:gd name="connsiteY76" fmla="*/ 3609977 h 6858002"/>
              <a:gd name="connsiteX77" fmla="*/ 6261619 w 6300250"/>
              <a:gd name="connsiteY77" fmla="*/ 3656014 h 6858002"/>
              <a:gd name="connsiteX78" fmla="*/ 6244823 w 6300250"/>
              <a:gd name="connsiteY78" fmla="*/ 3697289 h 6858002"/>
              <a:gd name="connsiteX79" fmla="*/ 6224668 w 6300250"/>
              <a:gd name="connsiteY79" fmla="*/ 3736977 h 6858002"/>
              <a:gd name="connsiteX80" fmla="*/ 6184358 w 6300250"/>
              <a:gd name="connsiteY80" fmla="*/ 3811589 h 6858002"/>
              <a:gd name="connsiteX81" fmla="*/ 6165882 w 6300250"/>
              <a:gd name="connsiteY81" fmla="*/ 3848102 h 6858002"/>
              <a:gd name="connsiteX82" fmla="*/ 6147406 w 6300250"/>
              <a:gd name="connsiteY82" fmla="*/ 3890964 h 6858002"/>
              <a:gd name="connsiteX83" fmla="*/ 6132291 w 6300250"/>
              <a:gd name="connsiteY83" fmla="*/ 3935414 h 6858002"/>
              <a:gd name="connsiteX84" fmla="*/ 6122213 w 6300250"/>
              <a:gd name="connsiteY84" fmla="*/ 3987802 h 6858002"/>
              <a:gd name="connsiteX85" fmla="*/ 6112135 w 6300250"/>
              <a:gd name="connsiteY85" fmla="*/ 4048127 h 6858002"/>
              <a:gd name="connsiteX86" fmla="*/ 6110455 w 6300250"/>
              <a:gd name="connsiteY86" fmla="*/ 4116389 h 6858002"/>
              <a:gd name="connsiteX87" fmla="*/ 6112135 w 6300250"/>
              <a:gd name="connsiteY87" fmla="*/ 4186239 h 6858002"/>
              <a:gd name="connsiteX88" fmla="*/ 6122213 w 6300250"/>
              <a:gd name="connsiteY88" fmla="*/ 4244977 h 6858002"/>
              <a:gd name="connsiteX89" fmla="*/ 6132291 w 6300250"/>
              <a:gd name="connsiteY89" fmla="*/ 4297364 h 6858002"/>
              <a:gd name="connsiteX90" fmla="*/ 6147406 w 6300250"/>
              <a:gd name="connsiteY90" fmla="*/ 4343402 h 6858002"/>
              <a:gd name="connsiteX91" fmla="*/ 6165882 w 6300250"/>
              <a:gd name="connsiteY91" fmla="*/ 4386264 h 6858002"/>
              <a:gd name="connsiteX92" fmla="*/ 6184358 w 6300250"/>
              <a:gd name="connsiteY92" fmla="*/ 4424364 h 6858002"/>
              <a:gd name="connsiteX93" fmla="*/ 6224668 w 6300250"/>
              <a:gd name="connsiteY93" fmla="*/ 4498977 h 6858002"/>
              <a:gd name="connsiteX94" fmla="*/ 6244823 w 6300250"/>
              <a:gd name="connsiteY94" fmla="*/ 4537077 h 6858002"/>
              <a:gd name="connsiteX95" fmla="*/ 6261619 w 6300250"/>
              <a:gd name="connsiteY95" fmla="*/ 4579939 h 6858002"/>
              <a:gd name="connsiteX96" fmla="*/ 6276736 w 6300250"/>
              <a:gd name="connsiteY96" fmla="*/ 4625977 h 6858002"/>
              <a:gd name="connsiteX97" fmla="*/ 6288493 w 6300250"/>
              <a:gd name="connsiteY97" fmla="*/ 4678364 h 6858002"/>
              <a:gd name="connsiteX98" fmla="*/ 6296891 w 6300250"/>
              <a:gd name="connsiteY98" fmla="*/ 4738689 h 6858002"/>
              <a:gd name="connsiteX99" fmla="*/ 6300250 w 6300250"/>
              <a:gd name="connsiteY99" fmla="*/ 4806952 h 6858002"/>
              <a:gd name="connsiteX100" fmla="*/ 6296891 w 6300250"/>
              <a:gd name="connsiteY100" fmla="*/ 4875214 h 6858002"/>
              <a:gd name="connsiteX101" fmla="*/ 6288493 w 6300250"/>
              <a:gd name="connsiteY101" fmla="*/ 4935539 h 6858002"/>
              <a:gd name="connsiteX102" fmla="*/ 6276736 w 6300250"/>
              <a:gd name="connsiteY102" fmla="*/ 4987927 h 6858002"/>
              <a:gd name="connsiteX103" fmla="*/ 6261619 w 6300250"/>
              <a:gd name="connsiteY103" fmla="*/ 5033964 h 6858002"/>
              <a:gd name="connsiteX104" fmla="*/ 6244823 w 6300250"/>
              <a:gd name="connsiteY104" fmla="*/ 5075239 h 6858002"/>
              <a:gd name="connsiteX105" fmla="*/ 6224668 w 6300250"/>
              <a:gd name="connsiteY105" fmla="*/ 5114927 h 6858002"/>
              <a:gd name="connsiteX106" fmla="*/ 6204513 w 6300250"/>
              <a:gd name="connsiteY106" fmla="*/ 5149852 h 6858002"/>
              <a:gd name="connsiteX107" fmla="*/ 6184358 w 6300250"/>
              <a:gd name="connsiteY107" fmla="*/ 5186364 h 6858002"/>
              <a:gd name="connsiteX108" fmla="*/ 6165882 w 6300250"/>
              <a:gd name="connsiteY108" fmla="*/ 5226052 h 6858002"/>
              <a:gd name="connsiteX109" fmla="*/ 6147406 w 6300250"/>
              <a:gd name="connsiteY109" fmla="*/ 5268914 h 6858002"/>
              <a:gd name="connsiteX110" fmla="*/ 6132291 w 6300250"/>
              <a:gd name="connsiteY110" fmla="*/ 5313364 h 6858002"/>
              <a:gd name="connsiteX111" fmla="*/ 6122213 w 6300250"/>
              <a:gd name="connsiteY111" fmla="*/ 5365752 h 6858002"/>
              <a:gd name="connsiteX112" fmla="*/ 6112135 w 6300250"/>
              <a:gd name="connsiteY112" fmla="*/ 5426077 h 6858002"/>
              <a:gd name="connsiteX113" fmla="*/ 6110455 w 6300250"/>
              <a:gd name="connsiteY113" fmla="*/ 5494339 h 6858002"/>
              <a:gd name="connsiteX114" fmla="*/ 6112135 w 6300250"/>
              <a:gd name="connsiteY114" fmla="*/ 5562602 h 6858002"/>
              <a:gd name="connsiteX115" fmla="*/ 6122213 w 6300250"/>
              <a:gd name="connsiteY115" fmla="*/ 5622927 h 6858002"/>
              <a:gd name="connsiteX116" fmla="*/ 6132291 w 6300250"/>
              <a:gd name="connsiteY116" fmla="*/ 5675314 h 6858002"/>
              <a:gd name="connsiteX117" fmla="*/ 6147406 w 6300250"/>
              <a:gd name="connsiteY117" fmla="*/ 5721352 h 6858002"/>
              <a:gd name="connsiteX118" fmla="*/ 6165882 w 6300250"/>
              <a:gd name="connsiteY118" fmla="*/ 5762627 h 6858002"/>
              <a:gd name="connsiteX119" fmla="*/ 6184358 w 6300250"/>
              <a:gd name="connsiteY119" fmla="*/ 5802314 h 6858002"/>
              <a:gd name="connsiteX120" fmla="*/ 6204513 w 6300250"/>
              <a:gd name="connsiteY120" fmla="*/ 5840414 h 6858002"/>
              <a:gd name="connsiteX121" fmla="*/ 6224668 w 6300250"/>
              <a:gd name="connsiteY121" fmla="*/ 5876927 h 6858002"/>
              <a:gd name="connsiteX122" fmla="*/ 6244823 w 6300250"/>
              <a:gd name="connsiteY122" fmla="*/ 5915027 h 6858002"/>
              <a:gd name="connsiteX123" fmla="*/ 6261619 w 6300250"/>
              <a:gd name="connsiteY123" fmla="*/ 5956302 h 6858002"/>
              <a:gd name="connsiteX124" fmla="*/ 6276736 w 6300250"/>
              <a:gd name="connsiteY124" fmla="*/ 6003927 h 6858002"/>
              <a:gd name="connsiteX125" fmla="*/ 6288493 w 6300250"/>
              <a:gd name="connsiteY125" fmla="*/ 6056314 h 6858002"/>
              <a:gd name="connsiteX126" fmla="*/ 6296891 w 6300250"/>
              <a:gd name="connsiteY126" fmla="*/ 6113464 h 6858002"/>
              <a:gd name="connsiteX127" fmla="*/ 6300250 w 6300250"/>
              <a:gd name="connsiteY127" fmla="*/ 6183314 h 6858002"/>
              <a:gd name="connsiteX128" fmla="*/ 6296891 w 6300250"/>
              <a:gd name="connsiteY128" fmla="*/ 6251577 h 6858002"/>
              <a:gd name="connsiteX129" fmla="*/ 6288493 w 6300250"/>
              <a:gd name="connsiteY129" fmla="*/ 6311902 h 6858002"/>
              <a:gd name="connsiteX130" fmla="*/ 6276736 w 6300250"/>
              <a:gd name="connsiteY130" fmla="*/ 6361114 h 6858002"/>
              <a:gd name="connsiteX131" fmla="*/ 6261619 w 6300250"/>
              <a:gd name="connsiteY131" fmla="*/ 6407152 h 6858002"/>
              <a:gd name="connsiteX132" fmla="*/ 6244823 w 6300250"/>
              <a:gd name="connsiteY132" fmla="*/ 6448427 h 6858002"/>
              <a:gd name="connsiteX133" fmla="*/ 6226348 w 6300250"/>
              <a:gd name="connsiteY133" fmla="*/ 6488114 h 6858002"/>
              <a:gd name="connsiteX134" fmla="*/ 6207872 w 6300250"/>
              <a:gd name="connsiteY134" fmla="*/ 6523039 h 6858002"/>
              <a:gd name="connsiteX135" fmla="*/ 6187717 w 6300250"/>
              <a:gd name="connsiteY135" fmla="*/ 6561139 h 6858002"/>
              <a:gd name="connsiteX136" fmla="*/ 6167562 w 6300250"/>
              <a:gd name="connsiteY136" fmla="*/ 6597652 h 6858002"/>
              <a:gd name="connsiteX137" fmla="*/ 6150766 w 6300250"/>
              <a:gd name="connsiteY137" fmla="*/ 6640514 h 6858002"/>
              <a:gd name="connsiteX138" fmla="*/ 6133970 w 6300250"/>
              <a:gd name="connsiteY138" fmla="*/ 6683377 h 6858002"/>
              <a:gd name="connsiteX139" fmla="*/ 6123892 w 6300250"/>
              <a:gd name="connsiteY139" fmla="*/ 6735764 h 6858002"/>
              <a:gd name="connsiteX140" fmla="*/ 6115495 w 6300250"/>
              <a:gd name="connsiteY140" fmla="*/ 6791327 h 6858002"/>
              <a:gd name="connsiteX141" fmla="*/ 6110455 w 6300250"/>
              <a:gd name="connsiteY141" fmla="*/ 6858002 h 6858002"/>
              <a:gd name="connsiteX142" fmla="*/ 3149600 w 6300250"/>
              <a:gd name="connsiteY142" fmla="*/ 6858002 h 6858002"/>
              <a:gd name="connsiteX143" fmla="*/ 2707087 w 6300250"/>
              <a:gd name="connsiteY143" fmla="*/ 6858002 h 6858002"/>
              <a:gd name="connsiteX144" fmla="*/ 0 w 6300250"/>
              <a:gd name="connsiteY144" fmla="*/ 6858002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6300250" h="6858002">
                <a:moveTo>
                  <a:pt x="0" y="0"/>
                </a:moveTo>
                <a:lnTo>
                  <a:pt x="3149600" y="0"/>
                </a:lnTo>
                <a:lnTo>
                  <a:pt x="3149600" y="2"/>
                </a:lnTo>
                <a:lnTo>
                  <a:pt x="6110455" y="2"/>
                </a:lnTo>
                <a:lnTo>
                  <a:pt x="6115495" y="66677"/>
                </a:lnTo>
                <a:lnTo>
                  <a:pt x="6123892" y="122239"/>
                </a:lnTo>
                <a:lnTo>
                  <a:pt x="6133970" y="174627"/>
                </a:lnTo>
                <a:lnTo>
                  <a:pt x="6150766" y="217489"/>
                </a:lnTo>
                <a:lnTo>
                  <a:pt x="6167562" y="260352"/>
                </a:lnTo>
                <a:lnTo>
                  <a:pt x="6187717" y="296864"/>
                </a:lnTo>
                <a:lnTo>
                  <a:pt x="6207872" y="334964"/>
                </a:lnTo>
                <a:lnTo>
                  <a:pt x="6226348" y="369889"/>
                </a:lnTo>
                <a:lnTo>
                  <a:pt x="6244823" y="409577"/>
                </a:lnTo>
                <a:lnTo>
                  <a:pt x="6261619" y="450852"/>
                </a:lnTo>
                <a:lnTo>
                  <a:pt x="6276736" y="496889"/>
                </a:lnTo>
                <a:lnTo>
                  <a:pt x="6288493" y="546102"/>
                </a:lnTo>
                <a:lnTo>
                  <a:pt x="6296891" y="606427"/>
                </a:lnTo>
                <a:lnTo>
                  <a:pt x="6300250" y="673102"/>
                </a:lnTo>
                <a:lnTo>
                  <a:pt x="6296891" y="744539"/>
                </a:lnTo>
                <a:lnTo>
                  <a:pt x="6288493" y="801689"/>
                </a:lnTo>
                <a:lnTo>
                  <a:pt x="6276736" y="854077"/>
                </a:lnTo>
                <a:lnTo>
                  <a:pt x="6261619" y="901702"/>
                </a:lnTo>
                <a:lnTo>
                  <a:pt x="6244823" y="942977"/>
                </a:lnTo>
                <a:lnTo>
                  <a:pt x="6224668" y="981077"/>
                </a:lnTo>
                <a:lnTo>
                  <a:pt x="6204513" y="1017589"/>
                </a:lnTo>
                <a:lnTo>
                  <a:pt x="6184358" y="1055689"/>
                </a:lnTo>
                <a:lnTo>
                  <a:pt x="6165882" y="1095377"/>
                </a:lnTo>
                <a:lnTo>
                  <a:pt x="6147406" y="1136652"/>
                </a:lnTo>
                <a:lnTo>
                  <a:pt x="6132291" y="1182689"/>
                </a:lnTo>
                <a:lnTo>
                  <a:pt x="6122213" y="1235077"/>
                </a:lnTo>
                <a:lnTo>
                  <a:pt x="6112135" y="1295402"/>
                </a:lnTo>
                <a:lnTo>
                  <a:pt x="6110455" y="1363664"/>
                </a:lnTo>
                <a:lnTo>
                  <a:pt x="6112135" y="1431927"/>
                </a:lnTo>
                <a:lnTo>
                  <a:pt x="6122213" y="1492252"/>
                </a:lnTo>
                <a:lnTo>
                  <a:pt x="6132291" y="1544639"/>
                </a:lnTo>
                <a:lnTo>
                  <a:pt x="6147406" y="1589089"/>
                </a:lnTo>
                <a:lnTo>
                  <a:pt x="6165882" y="1631952"/>
                </a:lnTo>
                <a:lnTo>
                  <a:pt x="6184358" y="1671639"/>
                </a:lnTo>
                <a:lnTo>
                  <a:pt x="6204513" y="1708152"/>
                </a:lnTo>
                <a:lnTo>
                  <a:pt x="6224668" y="1743077"/>
                </a:lnTo>
                <a:lnTo>
                  <a:pt x="6244823" y="1782764"/>
                </a:lnTo>
                <a:lnTo>
                  <a:pt x="6261619" y="1824039"/>
                </a:lnTo>
                <a:lnTo>
                  <a:pt x="6276736" y="1870077"/>
                </a:lnTo>
                <a:lnTo>
                  <a:pt x="6288493" y="1922464"/>
                </a:lnTo>
                <a:lnTo>
                  <a:pt x="6296891" y="1982789"/>
                </a:lnTo>
                <a:lnTo>
                  <a:pt x="6300250" y="2051052"/>
                </a:lnTo>
                <a:lnTo>
                  <a:pt x="6296891" y="2119314"/>
                </a:lnTo>
                <a:lnTo>
                  <a:pt x="6288493" y="2179639"/>
                </a:lnTo>
                <a:lnTo>
                  <a:pt x="6276736" y="2232027"/>
                </a:lnTo>
                <a:lnTo>
                  <a:pt x="6261619" y="2278064"/>
                </a:lnTo>
                <a:lnTo>
                  <a:pt x="6244823" y="2319339"/>
                </a:lnTo>
                <a:lnTo>
                  <a:pt x="6224668" y="2359027"/>
                </a:lnTo>
                <a:lnTo>
                  <a:pt x="6204513" y="2395539"/>
                </a:lnTo>
                <a:lnTo>
                  <a:pt x="6184358" y="2433639"/>
                </a:lnTo>
                <a:lnTo>
                  <a:pt x="6165882" y="2471739"/>
                </a:lnTo>
                <a:lnTo>
                  <a:pt x="6147406" y="2513014"/>
                </a:lnTo>
                <a:lnTo>
                  <a:pt x="6132291" y="2560639"/>
                </a:lnTo>
                <a:lnTo>
                  <a:pt x="6122213" y="2613027"/>
                </a:lnTo>
                <a:lnTo>
                  <a:pt x="6112135" y="2671764"/>
                </a:lnTo>
                <a:lnTo>
                  <a:pt x="6110455" y="2741614"/>
                </a:lnTo>
                <a:lnTo>
                  <a:pt x="6112135" y="2809877"/>
                </a:lnTo>
                <a:lnTo>
                  <a:pt x="6122213" y="2868614"/>
                </a:lnTo>
                <a:lnTo>
                  <a:pt x="6132291" y="2922589"/>
                </a:lnTo>
                <a:lnTo>
                  <a:pt x="6147406" y="2967039"/>
                </a:lnTo>
                <a:lnTo>
                  <a:pt x="6165882" y="3009902"/>
                </a:lnTo>
                <a:lnTo>
                  <a:pt x="6184358" y="3046414"/>
                </a:lnTo>
                <a:lnTo>
                  <a:pt x="6204513" y="3084514"/>
                </a:lnTo>
                <a:lnTo>
                  <a:pt x="6224668" y="3121027"/>
                </a:lnTo>
                <a:lnTo>
                  <a:pt x="6244823" y="3160714"/>
                </a:lnTo>
                <a:lnTo>
                  <a:pt x="6261619" y="3201989"/>
                </a:lnTo>
                <a:lnTo>
                  <a:pt x="6276736" y="3248027"/>
                </a:lnTo>
                <a:lnTo>
                  <a:pt x="6288493" y="3300414"/>
                </a:lnTo>
                <a:lnTo>
                  <a:pt x="6296891" y="3360739"/>
                </a:lnTo>
                <a:lnTo>
                  <a:pt x="6300250" y="3427414"/>
                </a:lnTo>
                <a:lnTo>
                  <a:pt x="6296891" y="3497264"/>
                </a:lnTo>
                <a:lnTo>
                  <a:pt x="6288493" y="3557589"/>
                </a:lnTo>
                <a:lnTo>
                  <a:pt x="6276736" y="3609977"/>
                </a:lnTo>
                <a:lnTo>
                  <a:pt x="6261619" y="3656014"/>
                </a:lnTo>
                <a:lnTo>
                  <a:pt x="6244823" y="3697289"/>
                </a:lnTo>
                <a:lnTo>
                  <a:pt x="6224668" y="3736977"/>
                </a:lnTo>
                <a:lnTo>
                  <a:pt x="6184358" y="3811589"/>
                </a:lnTo>
                <a:lnTo>
                  <a:pt x="6165882" y="3848102"/>
                </a:lnTo>
                <a:lnTo>
                  <a:pt x="6147406" y="3890964"/>
                </a:lnTo>
                <a:lnTo>
                  <a:pt x="6132291" y="3935414"/>
                </a:lnTo>
                <a:lnTo>
                  <a:pt x="6122213" y="3987802"/>
                </a:lnTo>
                <a:lnTo>
                  <a:pt x="6112135" y="4048127"/>
                </a:lnTo>
                <a:lnTo>
                  <a:pt x="6110455" y="4116389"/>
                </a:lnTo>
                <a:lnTo>
                  <a:pt x="6112135" y="4186239"/>
                </a:lnTo>
                <a:lnTo>
                  <a:pt x="6122213" y="4244977"/>
                </a:lnTo>
                <a:lnTo>
                  <a:pt x="6132291" y="4297364"/>
                </a:lnTo>
                <a:lnTo>
                  <a:pt x="6147406" y="4343402"/>
                </a:lnTo>
                <a:lnTo>
                  <a:pt x="6165882" y="4386264"/>
                </a:lnTo>
                <a:lnTo>
                  <a:pt x="6184358" y="4424364"/>
                </a:lnTo>
                <a:lnTo>
                  <a:pt x="6224668" y="4498977"/>
                </a:lnTo>
                <a:lnTo>
                  <a:pt x="6244823" y="4537077"/>
                </a:lnTo>
                <a:lnTo>
                  <a:pt x="6261619" y="4579939"/>
                </a:lnTo>
                <a:lnTo>
                  <a:pt x="6276736" y="4625977"/>
                </a:lnTo>
                <a:lnTo>
                  <a:pt x="6288493" y="4678364"/>
                </a:lnTo>
                <a:lnTo>
                  <a:pt x="6296891" y="4738689"/>
                </a:lnTo>
                <a:lnTo>
                  <a:pt x="6300250" y="4806952"/>
                </a:lnTo>
                <a:lnTo>
                  <a:pt x="6296891" y="4875214"/>
                </a:lnTo>
                <a:lnTo>
                  <a:pt x="6288493" y="4935539"/>
                </a:lnTo>
                <a:lnTo>
                  <a:pt x="6276736" y="4987927"/>
                </a:lnTo>
                <a:lnTo>
                  <a:pt x="6261619" y="5033964"/>
                </a:lnTo>
                <a:lnTo>
                  <a:pt x="6244823" y="5075239"/>
                </a:lnTo>
                <a:lnTo>
                  <a:pt x="6224668" y="5114927"/>
                </a:lnTo>
                <a:lnTo>
                  <a:pt x="6204513" y="5149852"/>
                </a:lnTo>
                <a:lnTo>
                  <a:pt x="6184358" y="5186364"/>
                </a:lnTo>
                <a:lnTo>
                  <a:pt x="6165882" y="5226052"/>
                </a:lnTo>
                <a:lnTo>
                  <a:pt x="6147406" y="5268914"/>
                </a:lnTo>
                <a:lnTo>
                  <a:pt x="6132291" y="5313364"/>
                </a:lnTo>
                <a:lnTo>
                  <a:pt x="6122213" y="5365752"/>
                </a:lnTo>
                <a:lnTo>
                  <a:pt x="6112135" y="5426077"/>
                </a:lnTo>
                <a:lnTo>
                  <a:pt x="6110455" y="5494339"/>
                </a:lnTo>
                <a:lnTo>
                  <a:pt x="6112135" y="5562602"/>
                </a:lnTo>
                <a:lnTo>
                  <a:pt x="6122213" y="5622927"/>
                </a:lnTo>
                <a:lnTo>
                  <a:pt x="6132291" y="5675314"/>
                </a:lnTo>
                <a:lnTo>
                  <a:pt x="6147406" y="5721352"/>
                </a:lnTo>
                <a:lnTo>
                  <a:pt x="6165882" y="5762627"/>
                </a:lnTo>
                <a:lnTo>
                  <a:pt x="6184358" y="5802314"/>
                </a:lnTo>
                <a:lnTo>
                  <a:pt x="6204513" y="5840414"/>
                </a:lnTo>
                <a:lnTo>
                  <a:pt x="6224668" y="5876927"/>
                </a:lnTo>
                <a:lnTo>
                  <a:pt x="6244823" y="5915027"/>
                </a:lnTo>
                <a:lnTo>
                  <a:pt x="6261619" y="5956302"/>
                </a:lnTo>
                <a:lnTo>
                  <a:pt x="6276736" y="6003927"/>
                </a:lnTo>
                <a:lnTo>
                  <a:pt x="6288493" y="6056314"/>
                </a:lnTo>
                <a:lnTo>
                  <a:pt x="6296891" y="6113464"/>
                </a:lnTo>
                <a:lnTo>
                  <a:pt x="6300250" y="6183314"/>
                </a:lnTo>
                <a:lnTo>
                  <a:pt x="6296891" y="6251577"/>
                </a:lnTo>
                <a:lnTo>
                  <a:pt x="6288493" y="6311902"/>
                </a:lnTo>
                <a:lnTo>
                  <a:pt x="6276736" y="6361114"/>
                </a:lnTo>
                <a:lnTo>
                  <a:pt x="6261619" y="6407152"/>
                </a:lnTo>
                <a:lnTo>
                  <a:pt x="6244823" y="6448427"/>
                </a:lnTo>
                <a:lnTo>
                  <a:pt x="6226348" y="6488114"/>
                </a:lnTo>
                <a:lnTo>
                  <a:pt x="6207872" y="6523039"/>
                </a:lnTo>
                <a:lnTo>
                  <a:pt x="6187717" y="6561139"/>
                </a:lnTo>
                <a:lnTo>
                  <a:pt x="6167562" y="6597652"/>
                </a:lnTo>
                <a:lnTo>
                  <a:pt x="6150766" y="6640514"/>
                </a:lnTo>
                <a:lnTo>
                  <a:pt x="6133970" y="6683377"/>
                </a:lnTo>
                <a:lnTo>
                  <a:pt x="6123892" y="6735764"/>
                </a:lnTo>
                <a:lnTo>
                  <a:pt x="6115495" y="6791327"/>
                </a:lnTo>
                <a:lnTo>
                  <a:pt x="6110455" y="6858002"/>
                </a:lnTo>
                <a:lnTo>
                  <a:pt x="3149600" y="6858002"/>
                </a:lnTo>
                <a:lnTo>
                  <a:pt x="2707087" y="6858002"/>
                </a:lnTo>
                <a:lnTo>
                  <a:pt x="0" y="6858002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l-GR"/>
          </a:p>
        </p:txBody>
      </p:sp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931933" y="1162940"/>
            <a:ext cx="4515598" cy="453212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4400" spc="200">
                <a:solidFill>
                  <a:srgbClr val="2A1A00"/>
                </a:solidFill>
              </a:rPr>
              <a:t>Coral bleaching</a:t>
            </a:r>
            <a:br>
              <a:rPr lang="en-US" sz="4400" spc="200">
                <a:solidFill>
                  <a:srgbClr val="2A1A00"/>
                </a:solidFill>
              </a:rPr>
            </a:br>
            <a:r>
              <a:rPr lang="en-US" sz="4400" spc="200">
                <a:solidFill>
                  <a:srgbClr val="2A1A00"/>
                </a:solidFill>
              </a:rPr>
              <a:t>ξεθωριασμα κοραλλιων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3B475C6-1445-41C7-9360-49FD7C1C1E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6749271" y="1128451"/>
            <a:ext cx="4680729" cy="456660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 algn="l">
              <a:lnSpc>
                <a:spcPct val="110000"/>
              </a:lnSpc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Καράμπελα Γεωργία</a:t>
            </a:r>
          </a:p>
          <a:p>
            <a:pPr indent="-228600" algn="l">
              <a:lnSpc>
                <a:spcPct val="110000"/>
              </a:lnSpc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Παπαδοπούλου Ασπασία</a:t>
            </a:r>
          </a:p>
          <a:p>
            <a:pPr indent="-228600" algn="l">
              <a:lnSpc>
                <a:spcPct val="110000"/>
              </a:lnSpc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Κατσαρού Αγγελική</a:t>
            </a:r>
          </a:p>
          <a:p>
            <a:pPr indent="-228600" algn="l">
              <a:lnSpc>
                <a:spcPct val="110000"/>
              </a:lnSpc>
            </a:pP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122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40495FD-0CF0-94D0-5329-0097F6408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Το φαινόμενο του ξεθωριάσματος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FF76398-4130-438F-126E-284D649B1F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pPr algn="just">
              <a:buFont typeface="Wingdings" panose="020B0504020202020204" pitchFamily="34" charset="0"/>
              <a:buChar char="Ø"/>
            </a:pPr>
            <a:r>
              <a:rPr lang="el-GR" sz="2800" dirty="0"/>
              <a:t>Τα κοράλλια λόγω δυσμενών  συνθηκών (υψηλές θερμοκρασίες, ρύπανση) γίνονται λευκά γεγονός που είναι καταστροφικό για αυτά .Το φαινόμενο αυτό ονομάζεται </a:t>
            </a:r>
            <a:r>
              <a:rPr lang="en-US" sz="2800" b="1" dirty="0"/>
              <a:t>Coral Bleaching/</a:t>
            </a:r>
            <a:r>
              <a:rPr lang="el-GR" sz="2800" b="1" dirty="0"/>
              <a:t>Ξεθώριασμα Κοραλλιών.</a:t>
            </a:r>
          </a:p>
          <a:p>
            <a:pPr algn="just">
              <a:buFont typeface="Wingdings" panose="020B0504020202020204" pitchFamily="34" charset="0"/>
              <a:buChar char="Ø"/>
            </a:pPr>
            <a:r>
              <a:rPr lang="el-GR" sz="2800" dirty="0"/>
              <a:t>Αν η διαδικασία του ξεθωριάσματος κρατήσει για αρκετό καιρό τα κοράλλια δεν επιβιώνουν κι οι επιπτώσεις είναι εμφανείς σε διάφορους τομείς. Αν όμως προληφθούν/αφαιρεθούν αυτοί οι παράγοντες, επανέρχονται στην αρχική τους μορφή.</a:t>
            </a:r>
          </a:p>
          <a:p>
            <a:pPr marL="0" indent="0" algn="just">
              <a:buNone/>
            </a:pPr>
            <a:endParaRPr lang="el-GR" sz="2800" dirty="0"/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566116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DC8B547-CCE9-B0FA-195B-F693FF3D4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249035"/>
            <a:ext cx="10092597" cy="732040"/>
          </a:xfrm>
        </p:spPr>
        <p:txBody>
          <a:bodyPr>
            <a:normAutofit fontScale="90000"/>
          </a:bodyPr>
          <a:lstStyle/>
          <a:p>
            <a:r>
              <a:rPr lang="el-GR" dirty="0"/>
              <a:t>Το μαθηματικό πρόβλημα</a:t>
            </a:r>
          </a:p>
        </p:txBody>
      </p:sp>
      <p:sp>
        <p:nvSpPr>
          <p:cNvPr id="5" name="Θέση περιεχομένου 4">
            <a:extLst>
              <a:ext uri="{FF2B5EF4-FFF2-40B4-BE49-F238E27FC236}">
                <a16:creationId xmlns:a16="http://schemas.microsoft.com/office/drawing/2014/main" id="{DE497FB3-B706-630C-8469-8D8C185D6F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5953" y="981075"/>
            <a:ext cx="10092597" cy="345833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Wingdings" panose="020B0504020202020204" pitchFamily="34" charset="0"/>
              <a:buChar char="Ø"/>
            </a:pPr>
            <a:r>
              <a:rPr lang="el-GR" sz="2800" dirty="0">
                <a:latin typeface="Calibri" panose="020F0502020204030204" pitchFamily="34" charset="0"/>
                <a:cs typeface="Calibri" panose="020F0502020204030204" pitchFamily="34" charset="0"/>
              </a:rPr>
              <a:t>Βρήκαμε 2 διαφορετικές εκδοχές σε έρευνες που έγιναν τις ίδιες χρονικές περιόδους(1963 έως 2017)</a:t>
            </a:r>
          </a:p>
          <a:p>
            <a:pPr>
              <a:buFont typeface="Wingdings" panose="020B0504020202020204" pitchFamily="34" charset="0"/>
              <a:buChar char="Ø"/>
            </a:pPr>
            <a:r>
              <a:rPr lang="el-GR" sz="2800" dirty="0">
                <a:latin typeface="Calibri" panose="020F0502020204030204" pitchFamily="34" charset="0"/>
                <a:cs typeface="Calibri" panose="020F0502020204030204" pitchFamily="34" charset="0"/>
              </a:rPr>
              <a:t>Σύμφωνα με τα δεδομένα που συλλέξαμε θέσαμε ερωτήσεις όπου τα παιδιά θα κατανοήσουν ποσοτικές σχέσεις, ποσοστιαίες αναλογίες ,την εξέλιξη του προβλήματος στο χρόνο και θα διερευνήσουν μελλοντικές προβλέψεις αυτού.</a:t>
            </a:r>
          </a:p>
          <a:p>
            <a:pPr>
              <a:buFont typeface="Wingdings" panose="020B0504020202020204" pitchFamily="34" charset="0"/>
              <a:buChar char="Ø"/>
            </a:pPr>
            <a:endParaRPr lang="el-GR" sz="2800" dirty="0"/>
          </a:p>
        </p:txBody>
      </p:sp>
      <p:graphicFrame>
        <p:nvGraphicFramePr>
          <p:cNvPr id="3" name="Πίνακας 2">
            <a:extLst>
              <a:ext uri="{FF2B5EF4-FFF2-40B4-BE49-F238E27FC236}">
                <a16:creationId xmlns:a16="http://schemas.microsoft.com/office/drawing/2014/main" id="{543FFE81-006B-2A2C-4A1A-BA5DC02A0C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7780862"/>
              </p:ext>
            </p:extLst>
          </p:nvPr>
        </p:nvGraphicFramePr>
        <p:xfrm>
          <a:off x="1464037" y="4043969"/>
          <a:ext cx="4631963" cy="24425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61709">
                  <a:extLst>
                    <a:ext uri="{9D8B030D-6E8A-4147-A177-3AD203B41FA5}">
                      <a16:colId xmlns:a16="http://schemas.microsoft.com/office/drawing/2014/main" val="1216664437"/>
                    </a:ext>
                  </a:extLst>
                </a:gridCol>
                <a:gridCol w="661709">
                  <a:extLst>
                    <a:ext uri="{9D8B030D-6E8A-4147-A177-3AD203B41FA5}">
                      <a16:colId xmlns:a16="http://schemas.microsoft.com/office/drawing/2014/main" val="3125128630"/>
                    </a:ext>
                  </a:extLst>
                </a:gridCol>
                <a:gridCol w="661709">
                  <a:extLst>
                    <a:ext uri="{9D8B030D-6E8A-4147-A177-3AD203B41FA5}">
                      <a16:colId xmlns:a16="http://schemas.microsoft.com/office/drawing/2014/main" val="1177794293"/>
                    </a:ext>
                  </a:extLst>
                </a:gridCol>
                <a:gridCol w="661709">
                  <a:extLst>
                    <a:ext uri="{9D8B030D-6E8A-4147-A177-3AD203B41FA5}">
                      <a16:colId xmlns:a16="http://schemas.microsoft.com/office/drawing/2014/main" val="1760538472"/>
                    </a:ext>
                  </a:extLst>
                </a:gridCol>
                <a:gridCol w="661709">
                  <a:extLst>
                    <a:ext uri="{9D8B030D-6E8A-4147-A177-3AD203B41FA5}">
                      <a16:colId xmlns:a16="http://schemas.microsoft.com/office/drawing/2014/main" val="1405775765"/>
                    </a:ext>
                  </a:extLst>
                </a:gridCol>
                <a:gridCol w="661709">
                  <a:extLst>
                    <a:ext uri="{9D8B030D-6E8A-4147-A177-3AD203B41FA5}">
                      <a16:colId xmlns:a16="http://schemas.microsoft.com/office/drawing/2014/main" val="967610124"/>
                    </a:ext>
                  </a:extLst>
                </a:gridCol>
                <a:gridCol w="661709">
                  <a:extLst>
                    <a:ext uri="{9D8B030D-6E8A-4147-A177-3AD203B41FA5}">
                      <a16:colId xmlns:a16="http://schemas.microsoft.com/office/drawing/2014/main" val="4244385764"/>
                    </a:ext>
                  </a:extLst>
                </a:gridCol>
              </a:tblGrid>
              <a:tr h="215196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Reports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Unknown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Mild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Moderate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Severe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Total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3917565376"/>
                  </a:ext>
                </a:extLst>
              </a:tr>
              <a:tr h="229876">
                <a:tc row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Version 1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1982–1983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42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0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4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31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77 (1%)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4040576584"/>
                  </a:ext>
                </a:extLst>
              </a:tr>
              <a:tr h="207389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1997–1998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32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354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412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723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1,521 (20%)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2265632436"/>
                  </a:ext>
                </a:extLst>
              </a:tr>
              <a:tr h="207389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2009–2010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93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53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54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 dirty="0">
                          <a:effectLst/>
                        </a:rPr>
                        <a:t>109</a:t>
                      </a:r>
                      <a:endParaRPr lang="el-GR" sz="1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309 (4%)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1828467629"/>
                  </a:ext>
                </a:extLst>
              </a:tr>
              <a:tr h="207389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2014–2016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-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-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-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-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-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3734491307"/>
                  </a:ext>
                </a:extLst>
              </a:tr>
              <a:tr h="186621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All years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752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2,408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2,046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2,231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7,437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2821956689"/>
                  </a:ext>
                </a:extLst>
              </a:tr>
              <a:tr h="232879">
                <a:tc row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Version 2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1982–1983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37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0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12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29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78 (0.3%)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1380853697"/>
                  </a:ext>
                </a:extLst>
              </a:tr>
              <a:tr h="207389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1997–1998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32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266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412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609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1,319 (6%)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3272568596"/>
                  </a:ext>
                </a:extLst>
              </a:tr>
              <a:tr h="207389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2009–2010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197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574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551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272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1,594 (7%)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2089544696"/>
                  </a:ext>
                </a:extLst>
              </a:tr>
              <a:tr h="207389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2014–2016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331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3,291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3,702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2,658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9,982 (44%)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3449044594"/>
                  </a:ext>
                </a:extLst>
              </a:tr>
              <a:tr h="186621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All years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1,235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7,896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8,160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5,359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 dirty="0">
                          <a:effectLst/>
                        </a:rPr>
                        <a:t>22,650</a:t>
                      </a:r>
                      <a:endParaRPr lang="el-GR" sz="1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313293961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CE23A12B-49C5-8E9A-2923-99CA945A68E6}"/>
              </a:ext>
            </a:extLst>
          </p:cNvPr>
          <p:cNvSpPr txBox="1"/>
          <p:nvPr/>
        </p:nvSpPr>
        <p:spPr>
          <a:xfrm>
            <a:off x="6613159" y="4043969"/>
            <a:ext cx="4943475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2000" b="1" dirty="0"/>
              <a:t>Ενδεικτικές Ερωτήσεις</a:t>
            </a:r>
          </a:p>
          <a:p>
            <a:pPr algn="just"/>
            <a:r>
              <a:rPr lang="el-GR" sz="2000" dirty="0"/>
              <a:t>1)</a:t>
            </a:r>
            <a:r>
              <a:rPr lang="el-G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Ποια είναι η συνολική αριθμητική αναφορά για το ξεθώριασμα κατά όλες τις χρονικές περιόδους στο </a:t>
            </a:r>
            <a:r>
              <a:rPr lang="el-GR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Version</a:t>
            </a:r>
            <a:r>
              <a:rPr lang="el-G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 και </a:t>
            </a:r>
            <a:r>
              <a:rPr lang="el-GR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Version</a:t>
            </a:r>
            <a:r>
              <a:rPr lang="el-G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2;</a:t>
            </a:r>
          </a:p>
          <a:p>
            <a:pPr algn="just"/>
            <a:r>
              <a:rPr lang="el-GR" sz="2000" dirty="0"/>
              <a:t>2)</a:t>
            </a:r>
            <a:r>
              <a:rPr lang="el-G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Ποιο </a:t>
            </a:r>
            <a:r>
              <a:rPr lang="el-GR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Version</a:t>
            </a:r>
            <a:r>
              <a:rPr lang="el-G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έχει το υψηλότερο ποσοστό σοβαρού ξεθωριάσματος;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085302512"/>
      </p:ext>
    </p:extLst>
  </p:cSld>
  <p:clrMapOvr>
    <a:masterClrMapping/>
  </p:clrMapOvr>
</p:sld>
</file>

<file path=ppt/theme/theme1.xml><?xml version="1.0" encoding="utf-8"?>
<a:theme xmlns:a="http://schemas.openxmlformats.org/drawingml/2006/main" name="Κάρτα">
  <a:themeElements>
    <a:clrScheme name="Κάρτα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Κάρτα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Κάρτα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Κάρτα</Template>
  <TotalTime>383</TotalTime>
  <Words>263</Words>
  <Application>Microsoft Office PowerPoint</Application>
  <PresentationFormat>Ευρεία οθόνη</PresentationFormat>
  <Paragraphs>81</Paragraphs>
  <Slides>3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</vt:i4>
      </vt:variant>
    </vt:vector>
  </HeadingPairs>
  <TitlesOfParts>
    <vt:vector size="10" baseType="lpstr">
      <vt:lpstr>Arial</vt:lpstr>
      <vt:lpstr>Calibri</vt:lpstr>
      <vt:lpstr>Corbel</vt:lpstr>
      <vt:lpstr>Gill Sans MT</vt:lpstr>
      <vt:lpstr>Impact</vt:lpstr>
      <vt:lpstr>Wingdings</vt:lpstr>
      <vt:lpstr>Κάρτα</vt:lpstr>
      <vt:lpstr>Coral bleaching ξεθωριασμα κοραλλιων</vt:lpstr>
      <vt:lpstr>Το φαινόμενο του ξεθωριάσματος</vt:lpstr>
      <vt:lpstr>Το μαθηματικό πρόβλημα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/>
  <cp:lastModifiedBy>Georgia Karampela</cp:lastModifiedBy>
  <cp:revision>161</cp:revision>
  <dcterms:created xsi:type="dcterms:W3CDTF">2023-12-17T09:00:45Z</dcterms:created>
  <dcterms:modified xsi:type="dcterms:W3CDTF">2023-12-20T18:00:27Z</dcterms:modified>
</cp:coreProperties>
</file>