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a:xfrm>
            <a:off x="2692397" y="5037663"/>
            <a:ext cx="5214635" cy="279400"/>
          </a:xfrm>
        </p:spPr>
        <p:txBody>
          <a:bodyPr/>
          <a:lstStyle/>
          <a:p>
            <a:endParaRPr lang="el-GR"/>
          </a:p>
        </p:txBody>
      </p:sp>
      <p:sp>
        <p:nvSpPr>
          <p:cNvPr id="6" name="Slide Number Placeholder 5"/>
          <p:cNvSpPr>
            <a:spLocks noGrp="1"/>
          </p:cNvSpPr>
          <p:nvPr>
            <p:ph type="sldNum" sz="quarter" idx="12"/>
          </p:nvPr>
        </p:nvSpPr>
        <p:spPr>
          <a:xfrm>
            <a:off x="8956900" y="5037663"/>
            <a:ext cx="551167" cy="279400"/>
          </a:xfrm>
        </p:spPr>
        <p:txBody>
          <a:bodyPr/>
          <a:lstStyle/>
          <a:p>
            <a:fld id="{B496F98B-0B21-4B0C-B731-38AC17D5A1CC}" type="slidenum">
              <a:rPr lang="el-GR" smtClean="0"/>
              <a:t>‹#›</a:t>
            </a:fld>
            <a:endParaRPr lang="el-G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595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369694-766B-451D-BE16-638CA1947805}" type="datetimeFigureOut">
              <a:rPr lang="el-GR" smtClean="0"/>
              <a:t>3/1/2024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496F98B-0B21-4B0C-B731-38AC17D5A1CC}" type="slidenum">
              <a:rPr lang="el-GR" smtClean="0"/>
              <a:t>‹#›</a:t>
            </a:fld>
            <a:endParaRPr lang="el-GR"/>
          </a:p>
        </p:txBody>
      </p:sp>
    </p:spTree>
    <p:extLst>
      <p:ext uri="{BB962C8B-B14F-4D97-AF65-F5344CB8AC3E}">
        <p14:creationId xmlns:p14="http://schemas.microsoft.com/office/powerpoint/2010/main" val="593822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6894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9040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spTree>
    <p:extLst>
      <p:ext uri="{BB962C8B-B14F-4D97-AF65-F5344CB8AC3E}">
        <p14:creationId xmlns:p14="http://schemas.microsoft.com/office/powerpoint/2010/main" val="1968226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7738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4312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93100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1586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spTree>
    <p:extLst>
      <p:ext uri="{BB962C8B-B14F-4D97-AF65-F5344CB8AC3E}">
        <p14:creationId xmlns:p14="http://schemas.microsoft.com/office/powerpoint/2010/main" val="1393851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369694-766B-451D-BE16-638CA1947805}" type="datetimeFigureOut">
              <a:rPr lang="el-GR" smtClean="0"/>
              <a:t>3/1/2024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496F98B-0B21-4B0C-B731-38AC17D5A1CC}" type="slidenum">
              <a:rPr lang="el-GR" smtClean="0"/>
              <a:t>‹#›</a:t>
            </a:fld>
            <a:endParaRPr lang="el-G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7036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369694-766B-451D-BE16-638CA1947805}" type="datetimeFigureOut">
              <a:rPr lang="el-GR" smtClean="0"/>
              <a:t>3/1/2024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496F98B-0B21-4B0C-B731-38AC17D5A1CC}" type="slidenum">
              <a:rPr lang="el-GR" smtClean="0"/>
              <a:t>‹#›</a:t>
            </a:fld>
            <a:endParaRPr lang="el-GR"/>
          </a:p>
        </p:txBody>
      </p:sp>
    </p:spTree>
    <p:extLst>
      <p:ext uri="{BB962C8B-B14F-4D97-AF65-F5344CB8AC3E}">
        <p14:creationId xmlns:p14="http://schemas.microsoft.com/office/powerpoint/2010/main" val="14630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369694-766B-451D-BE16-638CA1947805}" type="datetimeFigureOut">
              <a:rPr lang="el-GR" smtClean="0"/>
              <a:t>3/1/2024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496F98B-0B21-4B0C-B731-38AC17D5A1CC}" type="slidenum">
              <a:rPr lang="el-GR" smtClean="0"/>
              <a:t>‹#›</a:t>
            </a:fld>
            <a:endParaRPr lang="el-G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9808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369694-766B-451D-BE16-638CA1947805}" type="datetimeFigureOut">
              <a:rPr lang="el-GR" smtClean="0"/>
              <a:t>3/1/2024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496F98B-0B21-4B0C-B731-38AC17D5A1CC}" type="slidenum">
              <a:rPr lang="el-GR" smtClean="0"/>
              <a:t>‹#›</a:t>
            </a:fld>
            <a:endParaRPr lang="el-G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9426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369694-766B-451D-BE16-638CA1947805}" type="datetimeFigureOut">
              <a:rPr lang="el-GR" smtClean="0"/>
              <a:t>3/1/2024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496F98B-0B21-4B0C-B731-38AC17D5A1CC}" type="slidenum">
              <a:rPr lang="el-GR" smtClean="0"/>
              <a:t>‹#›</a:t>
            </a:fld>
            <a:endParaRPr lang="el-GR"/>
          </a:p>
        </p:txBody>
      </p:sp>
    </p:spTree>
    <p:extLst>
      <p:ext uri="{BB962C8B-B14F-4D97-AF65-F5344CB8AC3E}">
        <p14:creationId xmlns:p14="http://schemas.microsoft.com/office/powerpoint/2010/main" val="3380345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369694-766B-451D-BE16-638CA1947805}" type="datetimeFigureOut">
              <a:rPr lang="el-GR" smtClean="0"/>
              <a:t>3/1/2024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496F98B-0B21-4B0C-B731-38AC17D5A1CC}" type="slidenum">
              <a:rPr lang="el-GR" smtClean="0"/>
              <a:t>‹#›</a:t>
            </a:fld>
            <a:endParaRPr lang="el-G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4711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369694-766B-451D-BE16-638CA1947805}" type="datetimeFigureOut">
              <a:rPr lang="el-GR" smtClean="0"/>
              <a:t>3/1/2024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496F98B-0B21-4B0C-B731-38AC17D5A1CC}" type="slidenum">
              <a:rPr lang="el-GR" smtClean="0"/>
              <a:t>‹#›</a:t>
            </a:fld>
            <a:endParaRPr lang="el-GR"/>
          </a:p>
        </p:txBody>
      </p:sp>
    </p:spTree>
    <p:extLst>
      <p:ext uri="{BB962C8B-B14F-4D97-AF65-F5344CB8AC3E}">
        <p14:creationId xmlns:p14="http://schemas.microsoft.com/office/powerpoint/2010/main" val="2355055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8369694-766B-451D-BE16-638CA1947805}" type="datetimeFigureOut">
              <a:rPr lang="el-GR" smtClean="0"/>
              <a:t>3/1/2024</a:t>
            </a:fld>
            <a:endParaRPr lang="el-G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l-G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496F98B-0B21-4B0C-B731-38AC17D5A1CC}" type="slidenum">
              <a:rPr lang="el-GR" smtClean="0"/>
              <a:t>‹#›</a:t>
            </a:fld>
            <a:endParaRPr lang="el-GR"/>
          </a:p>
        </p:txBody>
      </p:sp>
    </p:spTree>
    <p:extLst>
      <p:ext uri="{BB962C8B-B14F-4D97-AF65-F5344CB8AC3E}">
        <p14:creationId xmlns:p14="http://schemas.microsoft.com/office/powerpoint/2010/main" val="756988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1B7DB-4EE2-E387-5B15-45796954CF02}"/>
              </a:ext>
            </a:extLst>
          </p:cNvPr>
          <p:cNvSpPr>
            <a:spLocks noGrp="1"/>
          </p:cNvSpPr>
          <p:nvPr>
            <p:ph type="title"/>
          </p:nvPr>
        </p:nvSpPr>
        <p:spPr/>
        <p:txBody>
          <a:bodyPr>
            <a:normAutofit/>
          </a:bodyPr>
          <a:lstStyle/>
          <a:p>
            <a:pPr marL="0" marR="0" algn="ctr">
              <a:lnSpc>
                <a:spcPct val="107000"/>
              </a:lnSpc>
              <a:spcBef>
                <a:spcPts val="0"/>
              </a:spcBef>
              <a:spcAft>
                <a:spcPts val="800"/>
              </a:spcAft>
            </a:pPr>
            <a:r>
              <a:rPr lang="el-GR" sz="2000" b="1" i="0" u="sng" dirty="0">
                <a:solidFill>
                  <a:srgbClr val="555555"/>
                </a:solidFill>
                <a:effectLst>
                  <a:outerShdw blurRad="38100" dist="38100" dir="2700000" algn="tl">
                    <a:srgbClr val="000000">
                      <a:alpha val="43137"/>
                    </a:srgbClr>
                  </a:outerShdw>
                </a:effectLst>
                <a:latin typeface="Open Sans" panose="020B0606030504020204" pitchFamily="34" charset="0"/>
              </a:rPr>
              <a:t>«ΟΜΑΔΙΚΗ ΕΡΓΑΣΙΑ 2023: ΠΕΡΙΒΑΛΛΟΝΤΙΚΗΣ ΦΥΣΗΣ ΜΑΘΗΜΑΤΙΚΟ ΠΡΟΒΛΗΜΑ»</a:t>
            </a:r>
            <a:endParaRPr lang="el-GR" sz="20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092AC38-DC6E-C33C-1149-C74812DD8473}"/>
              </a:ext>
            </a:extLst>
          </p:cNvPr>
          <p:cNvSpPr>
            <a:spLocks noGrp="1"/>
          </p:cNvSpPr>
          <p:nvPr>
            <p:ph idx="1"/>
          </p:nvPr>
        </p:nvSpPr>
        <p:spPr/>
        <p:txBody>
          <a:bodyPr/>
          <a:lstStyle/>
          <a:p>
            <a:pPr marL="0" marR="0" indent="0" algn="ctr">
              <a:lnSpc>
                <a:spcPct val="107000"/>
              </a:lnSpc>
              <a:spcBef>
                <a:spcPts val="0"/>
              </a:spcBef>
              <a:spcAft>
                <a:spcPts val="800"/>
              </a:spcAft>
              <a:buNone/>
            </a:pPr>
            <a:r>
              <a:rPr lang="el-GR" sz="1600" b="1" u="sng" kern="100" dirty="0">
                <a:solidFill>
                  <a:srgbClr val="2F5496"/>
                </a:solidFill>
                <a:effectLst/>
                <a:latin typeface="Segoe UI" panose="020B0502040204020203" pitchFamily="34" charset="0"/>
                <a:ea typeface="Calibri" panose="020F0502020204030204" pitchFamily="34" charset="0"/>
                <a:cs typeface="Times New Roman" panose="02020603050405020304" pitchFamily="18" charset="0"/>
              </a:rPr>
              <a:t>«Σε Έναν Κόσμο Πλαστικής Απειλής:</a:t>
            </a:r>
            <a:r>
              <a:rPr lang="el-GR" sz="1600" u="sng" kern="100" dirty="0">
                <a:latin typeface="Calibri" panose="020F0502020204030204" pitchFamily="34" charset="0"/>
                <a:ea typeface="Calibri" panose="020F0502020204030204" pitchFamily="34" charset="0"/>
                <a:cs typeface="Times New Roman" panose="02020603050405020304" pitchFamily="18" charset="0"/>
              </a:rPr>
              <a:t> </a:t>
            </a:r>
            <a:r>
              <a:rPr lang="el-GR" sz="1600" b="1" u="sng" kern="100" dirty="0">
                <a:solidFill>
                  <a:srgbClr val="2F5496"/>
                </a:solidFill>
                <a:effectLst/>
                <a:latin typeface="Segoe UI" panose="020B0502040204020203" pitchFamily="34" charset="0"/>
                <a:ea typeface="Calibri" panose="020F0502020204030204" pitchFamily="34" charset="0"/>
                <a:cs typeface="Times New Roman" panose="02020603050405020304" pitchFamily="18" charset="0"/>
              </a:rPr>
              <a:t>Η Μαθηματική Σύγκρουση για τη Φύση της Λίμνης»</a:t>
            </a:r>
            <a:endParaRPr lang="el-GR" sz="1600" u="sng"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l-GR" sz="2000" b="1" dirty="0">
                <a:solidFill>
                  <a:schemeClr val="tx2"/>
                </a:solidFill>
              </a:rPr>
              <a:t>Παναγιώτα </a:t>
            </a:r>
            <a:r>
              <a:rPr lang="el-GR" sz="2000" b="1" dirty="0" err="1">
                <a:solidFill>
                  <a:schemeClr val="tx2"/>
                </a:solidFill>
              </a:rPr>
              <a:t>Γιαμά</a:t>
            </a:r>
            <a:r>
              <a:rPr lang="el-GR" sz="2000" b="1" dirty="0">
                <a:solidFill>
                  <a:schemeClr val="tx2"/>
                </a:solidFill>
              </a:rPr>
              <a:t> , ΑΜ: 1112202100032</a:t>
            </a:r>
          </a:p>
          <a:p>
            <a:pPr algn="ctr"/>
            <a:r>
              <a:rPr lang="el-GR" sz="2000" b="1" dirty="0">
                <a:solidFill>
                  <a:schemeClr val="tx2"/>
                </a:solidFill>
              </a:rPr>
              <a:t>Αικατερίνη </a:t>
            </a:r>
            <a:r>
              <a:rPr lang="el-GR" sz="2000" b="1" dirty="0" err="1">
                <a:solidFill>
                  <a:schemeClr val="tx2"/>
                </a:solidFill>
              </a:rPr>
              <a:t>Φούτσου</a:t>
            </a:r>
            <a:r>
              <a:rPr lang="el-GR" sz="2000" b="1" dirty="0">
                <a:solidFill>
                  <a:schemeClr val="tx2"/>
                </a:solidFill>
              </a:rPr>
              <a:t>, ΑΜ: 1112202100186</a:t>
            </a:r>
          </a:p>
          <a:p>
            <a:pPr algn="ctr"/>
            <a:r>
              <a:rPr lang="el-GR" sz="2000" b="1" dirty="0" err="1">
                <a:solidFill>
                  <a:schemeClr val="tx2"/>
                </a:solidFill>
              </a:rPr>
              <a:t>Φιλιώ</a:t>
            </a:r>
            <a:r>
              <a:rPr lang="el-GR" sz="2000" b="1" dirty="0">
                <a:solidFill>
                  <a:schemeClr val="tx2"/>
                </a:solidFill>
              </a:rPr>
              <a:t> Παπαδοπούλου, AM: 1112202100141</a:t>
            </a:r>
          </a:p>
          <a:p>
            <a:pPr algn="ctr"/>
            <a:r>
              <a:rPr lang="el-GR" sz="2000" b="1" dirty="0">
                <a:solidFill>
                  <a:schemeClr val="tx2"/>
                </a:solidFill>
              </a:rPr>
              <a:t>Αθανάσιος Μουντούρας, ΑΜ: 1112202100110</a:t>
            </a:r>
          </a:p>
          <a:p>
            <a:endParaRPr lang="el-GR" dirty="0"/>
          </a:p>
        </p:txBody>
      </p:sp>
    </p:spTree>
    <p:extLst>
      <p:ext uri="{BB962C8B-B14F-4D97-AF65-F5344CB8AC3E}">
        <p14:creationId xmlns:p14="http://schemas.microsoft.com/office/powerpoint/2010/main" val="4176260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85D10-2B74-10D1-F794-07F3A7B460EE}"/>
              </a:ext>
            </a:extLst>
          </p:cNvPr>
          <p:cNvSpPr>
            <a:spLocks noGrp="1"/>
          </p:cNvSpPr>
          <p:nvPr>
            <p:ph type="title"/>
          </p:nvPr>
        </p:nvSpPr>
        <p:spPr/>
        <p:txBody>
          <a:bodyPr>
            <a:normAutofit/>
          </a:bodyPr>
          <a:lstStyle/>
          <a:p>
            <a:r>
              <a:rPr lang="el-GR" sz="1400" b="1" u="sng" dirty="0">
                <a:effectLst>
                  <a:outerShdw blurRad="38100" dist="38100" dir="2700000" algn="tl">
                    <a:srgbClr val="000000">
                      <a:alpha val="43137"/>
                    </a:srgbClr>
                  </a:outerShdw>
                </a:effectLst>
                <a:latin typeface="Segoe UI" panose="020B0502040204020203" pitchFamily="34" charset="0"/>
                <a:ea typeface="Calibri" panose="020F0502020204030204" pitchFamily="34" charset="0"/>
                <a:cs typeface="Segoe UI" panose="020B0502040204020203" pitchFamily="34" charset="0"/>
              </a:rPr>
              <a:t>Κεντρικό περιβαλλοντικής φύσης θέμα: Η συνεχώς αυξανόμενη ποσότητα πλαστικών απορριμμάτων στα ύδατα μια ευρωπαϊκής λίμνης </a:t>
            </a:r>
          </a:p>
        </p:txBody>
      </p:sp>
      <p:sp>
        <p:nvSpPr>
          <p:cNvPr id="3" name="Content Placeholder 2">
            <a:extLst>
              <a:ext uri="{FF2B5EF4-FFF2-40B4-BE49-F238E27FC236}">
                <a16:creationId xmlns:a16="http://schemas.microsoft.com/office/drawing/2014/main" id="{AFD644EA-79A7-B57E-B565-31DD23DC2C24}"/>
              </a:ext>
            </a:extLst>
          </p:cNvPr>
          <p:cNvSpPr>
            <a:spLocks noGrp="1"/>
          </p:cNvSpPr>
          <p:nvPr>
            <p:ph idx="1"/>
          </p:nvPr>
        </p:nvSpPr>
        <p:spPr/>
        <p:txBody>
          <a:bodyPr>
            <a:normAutofit lnSpcReduction="10000"/>
          </a:bodyPr>
          <a:lstStyle/>
          <a:p>
            <a:r>
              <a:rPr lang="el-GR" sz="1400" dirty="0">
                <a:latin typeface="Segoe UI Light" panose="020B0502040204020203" pitchFamily="34" charset="0"/>
                <a:cs typeface="Segoe UI Light" panose="020B0502040204020203" pitchFamily="34" charset="0"/>
              </a:rPr>
              <a:t>Το συγκεκριμένο μαθηματικό πρόβλημα πραγματεύεται το ζήτημα της αύξησης των πλαστικών απορριμμάτων σε μια ευρωπαϊκή λίμνη, το οποίο έχει σημαντικό αντίκτυπο στο περιβάλλον και στην οικολογική ισορροπία. </a:t>
            </a:r>
          </a:p>
          <a:p>
            <a:r>
              <a:rPr lang="el-GR" sz="1400" dirty="0">
                <a:latin typeface="Segoe UI Light" panose="020B0502040204020203" pitchFamily="34" charset="0"/>
                <a:cs typeface="Segoe UI Light" panose="020B0502040204020203" pitchFamily="34" charset="0"/>
              </a:rPr>
              <a:t>Αυτό επηρεάζει τη ζωή των οργανισμών που ζουν στη λίμνη, τους υγροτόπους και την ποιότητα του νερού που χρησιμοποιούν οι άνθρωποι. </a:t>
            </a:r>
          </a:p>
          <a:p>
            <a:r>
              <a:rPr lang="el-GR" sz="1400" dirty="0">
                <a:latin typeface="Segoe UI Light" panose="020B0502040204020203" pitchFamily="34" charset="0"/>
                <a:cs typeface="Segoe UI Light" panose="020B0502040204020203" pitchFamily="34" charset="0"/>
              </a:rPr>
              <a:t>Το πρόβλημα είναι, αφενός, τοπικού χαρακτήρα, ωστόσο ο αντίκτυπος της ρύπανσης από πλαστικό είναι παγκόσμιος καθώς οι ουσίες μπορούν να διασχίσουν τα σύνορα με το νερό. Η αυξημένη ποσότητα πλαστικών αποτελεί απειλή για την βιοποικιλότητα και το οικοσύστημα. </a:t>
            </a:r>
          </a:p>
          <a:p>
            <a:r>
              <a:rPr lang="el-GR" sz="1400" dirty="0">
                <a:latin typeface="Segoe UI Light" panose="020B0502040204020203" pitchFamily="34" charset="0"/>
                <a:cs typeface="Segoe UI Light" panose="020B0502040204020203" pitchFamily="34" charset="0"/>
              </a:rPr>
              <a:t>Επιπλέον, η υγεία της λίμνης έχει άμεσο αντίκτυπο στην ποιότητα ζωής των ανθρώπων, καθώς η λίμνη χρησιμοποιείται για διάφορες δραστηριότητες. </a:t>
            </a:r>
          </a:p>
          <a:p>
            <a:r>
              <a:rPr lang="el-GR" sz="1400" dirty="0">
                <a:latin typeface="Segoe UI Light" panose="020B0502040204020203" pitchFamily="34" charset="0"/>
                <a:cs typeface="Segoe UI Light" panose="020B0502040204020203" pitchFamily="34" charset="0"/>
              </a:rPr>
              <a:t>Οι απόψεις σχετικά με τον τρόπο αντιμετώπισης του προβλήματος διαφέρουν, με ορισμένους να υποστηρίζουν αυστηρότερους κανονισμούς για τη διαχείριση των πλαστικών αποβλήτων και άλλους να θεωρούν άλλα περιβαλλοντικά ζητήματα πιο σημαντικά. Αυτή η ανάλυση βοηθά να κατανοήσουμε τη σοβαρότητα του προβλήματος και τη σημασία της επίλυσής του.</a:t>
            </a:r>
          </a:p>
        </p:txBody>
      </p:sp>
    </p:spTree>
    <p:extLst>
      <p:ext uri="{BB962C8B-B14F-4D97-AF65-F5344CB8AC3E}">
        <p14:creationId xmlns:p14="http://schemas.microsoft.com/office/powerpoint/2010/main" val="2198984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1FBEE-B409-D0FB-644C-A5870AC1F483}"/>
              </a:ext>
            </a:extLst>
          </p:cNvPr>
          <p:cNvSpPr>
            <a:spLocks noGrp="1"/>
          </p:cNvSpPr>
          <p:nvPr>
            <p:ph type="title"/>
          </p:nvPr>
        </p:nvSpPr>
        <p:spPr/>
        <p:txBody>
          <a:bodyPr>
            <a:normAutofit/>
          </a:bodyPr>
          <a:lstStyle/>
          <a:p>
            <a:r>
              <a:rPr lang="el-GR" sz="3200" b="1" dirty="0">
                <a:effectLst>
                  <a:outerShdw blurRad="38100" dist="38100" dir="2700000" algn="tl">
                    <a:srgbClr val="000000">
                      <a:alpha val="43137"/>
                    </a:srgbClr>
                  </a:outerShdw>
                </a:effectLst>
                <a:latin typeface="Segoe UI Light" panose="020B0502040204020203" pitchFamily="34" charset="0"/>
                <a:cs typeface="Segoe UI Light" panose="020B0502040204020203" pitchFamily="34" charset="0"/>
              </a:rPr>
              <a:t>Διατύπωση Μαθηματικού Προβλήματος</a:t>
            </a:r>
          </a:p>
        </p:txBody>
      </p:sp>
      <p:sp>
        <p:nvSpPr>
          <p:cNvPr id="3" name="Content Placeholder 2">
            <a:extLst>
              <a:ext uri="{FF2B5EF4-FFF2-40B4-BE49-F238E27FC236}">
                <a16:creationId xmlns:a16="http://schemas.microsoft.com/office/drawing/2014/main" id="{F89FAACE-8946-842F-4087-144008FE6304}"/>
              </a:ext>
            </a:extLst>
          </p:cNvPr>
          <p:cNvSpPr>
            <a:spLocks noGrp="1"/>
          </p:cNvSpPr>
          <p:nvPr>
            <p:ph idx="1"/>
          </p:nvPr>
        </p:nvSpPr>
        <p:spPr>
          <a:xfrm>
            <a:off x="1295401" y="2556932"/>
            <a:ext cx="5535705" cy="3318936"/>
          </a:xfrm>
        </p:spPr>
        <p:txBody>
          <a:bodyPr>
            <a:normAutofit fontScale="92500" lnSpcReduction="10000"/>
          </a:bodyPr>
          <a:lstStyle/>
          <a:p>
            <a:r>
              <a:rPr lang="el-GR" sz="1400" dirty="0">
                <a:latin typeface="Segoe UI Light" panose="020B0502040204020203" pitchFamily="34" charset="0"/>
                <a:cs typeface="Segoe UI Light" panose="020B0502040204020203" pitchFamily="34" charset="0"/>
              </a:rPr>
              <a:t>Συλλέγουμε δεδομένα αναφορικά με την συνεχώς αυξανόμενη ποσότητα πλαστικού στα ύδατα ολόκληρης της γης</a:t>
            </a:r>
            <a:r>
              <a:rPr lang="en-US" sz="1400" dirty="0">
                <a:latin typeface="Segoe UI Light" panose="020B0502040204020203" pitchFamily="34" charset="0"/>
                <a:cs typeface="Segoe UI Light" panose="020B0502040204020203" pitchFamily="34" charset="0"/>
              </a:rPr>
              <a:t> </a:t>
            </a:r>
            <a:r>
              <a:rPr lang="el-GR" sz="1400" dirty="0">
                <a:latin typeface="Segoe UI Light" panose="020B0502040204020203" pitchFamily="34" charset="0"/>
                <a:cs typeface="Segoe UI Light" panose="020B0502040204020203" pitchFamily="34" charset="0"/>
              </a:rPr>
              <a:t>από ιστοσελίδες με γνωστικό αντικείμενο τα περιβαλλοντικά ζητήματα όπως το </a:t>
            </a:r>
            <a:r>
              <a:rPr lang="en-US" sz="1400" dirty="0">
                <a:latin typeface="Segoe UI Light" panose="020B0502040204020203" pitchFamily="34" charset="0"/>
                <a:cs typeface="Segoe UI Light" panose="020B0502040204020203" pitchFamily="34" charset="0"/>
              </a:rPr>
              <a:t>National Geographic</a:t>
            </a:r>
            <a:r>
              <a:rPr lang="el-GR" sz="1400" dirty="0">
                <a:latin typeface="Segoe UI Light" panose="020B0502040204020203" pitchFamily="34" charset="0"/>
                <a:cs typeface="Segoe UI Light" panose="020B0502040204020203" pitchFamily="34" charset="0"/>
              </a:rPr>
              <a:t>. Εστιάζουμε πιο συγκεκριμένα στην απόθεση πλαστικών απορριμμάτων σε μια ευρωπαϊκή λίμνη και δημιουργούμε μια συνάρτηση που να περιγράφει την ποσότητα του πλαστικού στην λίμνη σε συνάρτηση με τον χρόνο.</a:t>
            </a:r>
          </a:p>
          <a:p>
            <a:r>
              <a:rPr lang="el-GR" sz="1400" dirty="0">
                <a:latin typeface="Segoe UI Light" panose="020B0502040204020203" pitchFamily="34" charset="0"/>
                <a:cs typeface="Segoe UI Light" panose="020B0502040204020203" pitchFamily="34" charset="0"/>
              </a:rPr>
              <a:t>Οι μαθητές καλούνται να υπολογίσουν την προβλεπόμενη ποσότητα πλαστικού με την πάροδο 5 ετών καθώς και τον χρόνο που απαιτείται για να πενταπλασιαστεί η ποσότητα του πλαστικού στην λίμνη.</a:t>
            </a:r>
          </a:p>
          <a:p>
            <a:r>
              <a:rPr lang="el-GR" sz="1400" dirty="0">
                <a:latin typeface="Segoe UI Light" panose="020B0502040204020203" pitchFamily="34" charset="0"/>
                <a:cs typeface="Segoe UI Light" panose="020B0502040204020203" pitchFamily="34" charset="0"/>
              </a:rPr>
              <a:t>Επιπλέον η ζητείται η μέση αύξηση του πλαστικού στα 4 χρόνια καθώς και η σχεδίαση μιας γραφικής παράστασης που να απεικονίζει την εξέλιξη της ποσότητας των πλαστικών με την πάροδο του χρόνου, χρησιμοποιώντας τα δεδομένα μετρήσεων και το μαθηματικό μοντέλο.</a:t>
            </a:r>
          </a:p>
        </p:txBody>
      </p:sp>
      <p:pic>
        <p:nvPicPr>
          <p:cNvPr id="7" name="Picture 6">
            <a:extLst>
              <a:ext uri="{FF2B5EF4-FFF2-40B4-BE49-F238E27FC236}">
                <a16:creationId xmlns:a16="http://schemas.microsoft.com/office/drawing/2014/main" id="{D0F9E496-EAFF-B2EE-1701-984173BC65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1106" y="2478126"/>
            <a:ext cx="4317538" cy="3241356"/>
          </a:xfrm>
          <a:prstGeom prst="rect">
            <a:avLst/>
          </a:prstGeom>
        </p:spPr>
      </p:pic>
    </p:spTree>
    <p:extLst>
      <p:ext uri="{BB962C8B-B14F-4D97-AF65-F5344CB8AC3E}">
        <p14:creationId xmlns:p14="http://schemas.microsoft.com/office/powerpoint/2010/main" val="266763296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37</TotalTime>
  <Words>366</Words>
  <Application>Microsoft Office PowerPoint</Application>
  <PresentationFormat>Widescreen</PresentationFormat>
  <Paragraphs>16</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Garamond</vt:lpstr>
      <vt:lpstr>Open Sans</vt:lpstr>
      <vt:lpstr>Segoe UI</vt:lpstr>
      <vt:lpstr>Segoe UI Light</vt:lpstr>
      <vt:lpstr>Organic</vt:lpstr>
      <vt:lpstr>«ΟΜΑΔΙΚΗ ΕΡΓΑΣΙΑ 2023: ΠΕΡΙΒΑΛΛΟΝΤΙΚΗΣ ΦΥΣΗΣ ΜΑΘΗΜΑΤΙΚΟ ΠΡΟΒΛΗΜΑ»</vt:lpstr>
      <vt:lpstr>Κεντρικό περιβαλλοντικής φύσης θέμα: Η συνεχώς αυξανόμενη ποσότητα πλαστικών απορριμμάτων στα ύδατα μια ευρωπαϊκής λίμνης </vt:lpstr>
      <vt:lpstr>Διατύπωση Μαθηματικού Προβλήματος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«ΟΜΑΔΙΚΗ ΕΡΓΑΣΙΑ 2023: ΠΕΡΙΒΑΛΛΟΝΤΙΚΗΣ ΦΥΣΗΣ ΜΑΘΗΜΑΤΙΚΟ ΠΡΟΒΛΗΜΑ»</dc:title>
  <dc:creator>Κωστής Μουντούρας</dc:creator>
  <cp:lastModifiedBy>Κωστής Μουντούρας</cp:lastModifiedBy>
  <cp:revision>2</cp:revision>
  <dcterms:created xsi:type="dcterms:W3CDTF">2024-01-03T16:42:45Z</dcterms:created>
  <dcterms:modified xsi:type="dcterms:W3CDTF">2024-01-03T17:19:49Z</dcterms:modified>
</cp:coreProperties>
</file>