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623" r:id="rId2"/>
    <p:sldId id="624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0920" autoAdjust="0"/>
  </p:normalViewPr>
  <p:slideViewPr>
    <p:cSldViewPr>
      <p:cViewPr varScale="1">
        <p:scale>
          <a:sx n="111" d="100"/>
          <a:sy n="111" d="100"/>
        </p:scale>
        <p:origin x="165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15DE98-67C1-4B26-A280-ABDB793E853A}" type="datetimeFigureOut">
              <a:rPr lang="el-GR" smtClean="0"/>
              <a:pPr/>
              <a:t>12/12/2023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98DB8E-8E88-4153-900B-AAC8CBE9319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687863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1-20T21:42:46.545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2 1,'-1'58,"0"-6,2 0,9 58,-7-94,1 0,0 1,1-1,0-1,1 1,1-1,1 0,0 0,1-1,18 22,-9-17,1 0,1-2,0 0,1-1,1-1,0-2,1 0,1-1,0-1,0-1,1-2,0 0,29 4,-28-7,-1-1,0-1,1-2,-1-1,1 0,-1-2,0-1,0-1,0-1,0-2,-1 0,1-1,34-19,18-9,1 3,1 4,2 3,147-28,-124 40,0 5,1 4,104 9,-55-1,186 22,-215-12,2 4,-67-8,86 3,106-19,-203 3,0-3,95-24,-119 18,-25 13,0 0,0-1,-1 1,1-1,0 1,0 0,0-1,-1 1,1-1,0 1,0 0,-1-1,1 1,0 0,0 0,-1-1,1 1,-1 0,1 0,0-1,-1 1,1 0,0 0,-1 0,1 0,-1-1,1 1,-1 0,1 0,0 0,-1 0,0 0,-55-6,52 6,-111-5,-148-25,183 15,-243-38,128 39,-14-2,69-3,-186-49,274 56,0 2,0 3,0 2,-73 2,-19-2,76-6,14-4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1-20T21:42:48.811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0,'248'10,"257"44,-92-5,519-12,-769-34,460 48,-372-24,-196-22,-25-4,0 2,0 1,0 1,-1 1,0 2,43 17,-42-6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1-20T21:42:53.475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820 415,'249'-1,"285"3,-467 0,0 2,0 3,-1 3,0 3,-1 3,88 33,294 150,240 95,-560-250,-61-23,-1 3,87 45,-145-66,-1 1,1 0,-1 0,0 0,0 1,0 0,0 0,-1 1,0-1,0 1,-1 0,1 0,-1 1,-1 0,1-1,-1 1,0 0,-1 0,0 1,0-1,0 0,-1 1,0-1,0 1,-1 0,0-1,-1 1,1-1,-2 1,1-1,-1 1,0-1,0 0,-1 0,0 0,-4 7,-2 1,0 0,-1 0,-1-1,-1 0,0-1,0 0,-1-1,-1-1,0 0,-20 11,-14 7,-100 42,124-62,-1-1,-1-1,1-1,-1-1,-50 2,30-5,-1-3,-67-10,63 2,1-3,-74-26,-94-49,45 15,-602-160,748 225,-1 1,0 2,0 1,0 1,0 2,0 0,0 2,-43 8,-24 4,0-5,0-4,-104-7,61 0,126 2,-153-1,-191-24,342 24,0-2,0 0,0 0,1-1,0-1,-26-13,35 16,-1-1,1 0,0-1,0 1,0-1,1 1,-1-1,1 0,0 0,0-1,0 1,1-1,-1 1,1-1,0 0,0 0,1 0,0 0,0 0,0 0,0-7,0-6,2 0,0 0,1 0,1 0,1 1,0-1,1 1,1 0,1 0,0 0,1 1,1 0,0 1,18-22,16-14,1 2,85-72,-42 41,-22 16,-26 24,1 2,1 2,2 1,60-36,-16 23,109-67,-179 104,1 1,0 1,1 1,-1 0,1 1,1 1,-1 1,1 1,0 1,0 1,1 0,-1 1,0 2,0 0,1 1,-1 1,-1 0,1 2,23 8,-36-10,0 0,-1 0,0 1,0 0,0 0,0 0,0 1,-1 0,0 0,0 0,0 0,-1 1,0 0,0 0,0 0,-1 1,0-1,0 1,-1 0,1-1,-1 1,1 12,1 11,-2 0,-1 0,-1 0,-5 35,1-7,2-18,-8 116,9-152,1 1,0-1,1 1,-1-1,1 1,0-1,0 1,0-1,0 0,1 0,0 1,0-1,0 0,0 0,1-1,-1 1,1 0,0-1,0 0,0 1,1-1,-1 0,1-1,0 1,5 2,11 7,2-2,-1 0,40 11,-42-14,90 26,2-4,1-5,165 13,346-20,-577-19,-42 1,-10 0,-73-2,-671 2,734 1,6 1,0-1,-1 0,1 0,0-1,0-1,0 1,0-2,0 1,0-2,-13-5,1-7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A82DF4-CAD2-7A4D-8A5D-9E2862810594}" type="datetimeFigureOut">
              <a:rPr lang="en-US" smtClean="0"/>
              <a:pPr/>
              <a:t>12/12/2023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71B65-F0CE-094F-A75B-68E5B9CE89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775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582F-FFD4-4210-803F-2A205DB0647B}" type="datetime1">
              <a:rPr lang="en-US" smtClean="0"/>
              <a:pPr/>
              <a:t>12/12/2023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7E7AA-34A4-4C56-B845-9D69A9C4B5FC}" type="datetime1">
              <a:rPr lang="en-US" smtClean="0"/>
              <a:pPr/>
              <a:t>12/12/2023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648D0-85E1-4474-9528-EEB59C983D21}" type="datetime1">
              <a:rPr lang="en-US" smtClean="0"/>
              <a:pPr/>
              <a:t>12/12/2023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A794-3172-4C7F-9C3F-C151699B86B4}" type="datetime1">
              <a:rPr lang="en-US" smtClean="0"/>
              <a:pPr/>
              <a:t>12/12/2023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7F7AC-98EF-436F-A371-BB94B54F3B8B}" type="datetime1">
              <a:rPr lang="en-US" smtClean="0"/>
              <a:pPr/>
              <a:t>12/12/2023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25178-47C0-4155-8220-78AF8FFE9132}" type="datetime1">
              <a:rPr lang="en-US" smtClean="0"/>
              <a:pPr/>
              <a:t>12/12/2023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12A45-3E0A-4320-8ECF-E94FAB6FF302}" type="datetime1">
              <a:rPr lang="en-US" smtClean="0"/>
              <a:pPr/>
              <a:t>12/12/2023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6521-5878-4C18-92B6-C97F1724825C}" type="datetime1">
              <a:rPr lang="en-US" smtClean="0"/>
              <a:pPr/>
              <a:t>12/12/2023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CA819-0868-4CC4-A201-DFDA61085492}" type="datetime1">
              <a:rPr lang="en-US" smtClean="0"/>
              <a:pPr/>
              <a:t>12/12/2023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71E24-9124-428E-A4FC-E453CEA8C7F1}" type="datetime1">
              <a:rPr lang="en-US" smtClean="0"/>
              <a:pPr/>
              <a:t>12/12/2023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8B246-470E-4BB7-ADBC-6ABB37FDE6A4}" type="datetime1">
              <a:rPr lang="en-US" smtClean="0"/>
              <a:pPr/>
              <a:t>12/12/2023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EF294-C517-4B0F-92A2-2EB268C8B824}" type="datetime1">
              <a:rPr lang="en-US" smtClean="0"/>
              <a:pPr/>
              <a:t>12/12/2023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emf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emf"/><Relationship Id="rId5" Type="http://schemas.openxmlformats.org/officeDocument/2006/relationships/customXml" Target="../ink/ink2.xml"/><Relationship Id="rId10" Type="http://schemas.openxmlformats.org/officeDocument/2006/relationships/image" Target="../media/image13.png"/><Relationship Id="rId4" Type="http://schemas.openxmlformats.org/officeDocument/2006/relationships/image" Target="../media/image16.emf"/><Relationship Id="rId9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dirty="0">
                <a:solidFill>
                  <a:srgbClr val="7030A0"/>
                </a:solidFill>
              </a:rPr>
              <a:t>Το πρόβλημα της σηροτροφίας </a:t>
            </a:r>
            <a:br>
              <a:rPr lang="el-GR" dirty="0"/>
            </a:br>
            <a:r>
              <a:rPr lang="el-GR" dirty="0"/>
              <a:t>(Α’ Λυκείου, Σουφλί)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5" name="Αντικείμενο 4"/>
          <p:cNvGraphicFramePr>
            <a:graphicFrameLocks noChangeAspect="1"/>
          </p:cNvGraphicFramePr>
          <p:nvPr/>
        </p:nvGraphicFramePr>
        <p:xfrm>
          <a:off x="281610" y="1807884"/>
          <a:ext cx="4442790" cy="37403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2" imgW="4564776" imgH="2384762" progId="Paint.Picture">
                  <p:embed/>
                </p:oleObj>
              </mc:Choice>
              <mc:Fallback>
                <p:oleObj name="Bitmap Image" r:id="rId2" imgW="4564776" imgH="2384762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610" y="1807884"/>
                        <a:ext cx="4442790" cy="374039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Θέση περιεχομένου 2"/>
          <p:cNvSpPr txBox="1">
            <a:spLocks/>
          </p:cNvSpPr>
          <p:nvPr/>
        </p:nvSpPr>
        <p:spPr>
          <a:xfrm>
            <a:off x="281609" y="6199356"/>
            <a:ext cx="6576391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1400" dirty="0">
                <a:solidFill>
                  <a:srgbClr val="FF0000"/>
                </a:solidFill>
              </a:rPr>
              <a:t>* Κακαλή, Α.  (2020).Σύνδεση των Μαθηματικών της Σηροτροφίας με τη σχολική τάξη</a:t>
            </a:r>
            <a:r>
              <a:rPr lang="el-GR" sz="1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 Διπλωματική εργασία.</a:t>
            </a:r>
            <a:endParaRPr lang="el-GR" sz="1400" dirty="0">
              <a:solidFill>
                <a:srgbClr val="FF0000"/>
              </a:solidFill>
            </a:endParaRPr>
          </a:p>
        </p:txBody>
      </p:sp>
      <p:pic>
        <p:nvPicPr>
          <p:cNvPr id="12" name="Γραφή 11">
            <a:extLst>
              <a:ext uri="{FF2B5EF4-FFF2-40B4-BE49-F238E27FC236}">
                <a16:creationId xmlns:a16="http://schemas.microsoft.com/office/drawing/2014/main" id="{D5877605-1817-600B-CFDA-65843C57F8EB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6316023" y="1468602"/>
            <a:ext cx="36000" cy="216000"/>
          </a:xfrm>
          <a:prstGeom prst="rect">
            <a:avLst/>
          </a:prstGeom>
        </p:spPr>
      </p:pic>
      <p:pic>
        <p:nvPicPr>
          <p:cNvPr id="13" name="Γραφή 12">
            <a:extLst>
              <a:ext uri="{FF2B5EF4-FFF2-40B4-BE49-F238E27FC236}">
                <a16:creationId xmlns:a16="http://schemas.microsoft.com/office/drawing/2014/main" id="{FDFA4A75-7662-1613-A442-2FFB435D068A}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5494503" y="1481922"/>
            <a:ext cx="36000" cy="216000"/>
          </a:xfrm>
          <a:prstGeom prst="rect">
            <a:avLst/>
          </a:prstGeom>
        </p:spPr>
      </p:pic>
      <p:pic>
        <p:nvPicPr>
          <p:cNvPr id="14" name="Γραφή 13">
            <a:extLst>
              <a:ext uri="{FF2B5EF4-FFF2-40B4-BE49-F238E27FC236}">
                <a16:creationId xmlns:a16="http://schemas.microsoft.com/office/drawing/2014/main" id="{0CA4B8B3-D667-92F2-DC54-BAA9BA3CEC89}"/>
              </a:ext>
            </a:extLst>
          </p:cNvPr>
          <p:cNvPicPr/>
          <p:nvPr/>
        </p:nvPicPr>
        <p:blipFill>
          <a:blip r:embed="rId6"/>
          <a:stretch>
            <a:fillRect/>
          </a:stretch>
        </p:blipFill>
        <p:spPr>
          <a:xfrm>
            <a:off x="-839697" y="806202"/>
            <a:ext cx="36000" cy="216000"/>
          </a:xfrm>
          <a:prstGeom prst="rect">
            <a:avLst/>
          </a:prstGeom>
        </p:spPr>
      </p:pic>
      <p:pic>
        <p:nvPicPr>
          <p:cNvPr id="7" name="Γραφή 6">
            <a:extLst>
              <a:ext uri="{FF2B5EF4-FFF2-40B4-BE49-F238E27FC236}">
                <a16:creationId xmlns:a16="http://schemas.microsoft.com/office/drawing/2014/main" id="{97573C54-B562-B6AE-61BC-E80327319C52}"/>
              </a:ext>
            </a:extLst>
          </p:cNvPr>
          <p:cNvPicPr/>
          <p:nvPr/>
        </p:nvPicPr>
        <p:blipFill>
          <a:blip r:embed="rId7"/>
          <a:stretch>
            <a:fillRect/>
          </a:stretch>
        </p:blipFill>
        <p:spPr>
          <a:xfrm>
            <a:off x="2473383" y="2515482"/>
            <a:ext cx="36000" cy="216000"/>
          </a:xfrm>
          <a:prstGeom prst="rect">
            <a:avLst/>
          </a:prstGeom>
        </p:spPr>
      </p:pic>
      <p:pic>
        <p:nvPicPr>
          <p:cNvPr id="11" name="Γραφή 10">
            <a:extLst>
              <a:ext uri="{FF2B5EF4-FFF2-40B4-BE49-F238E27FC236}">
                <a16:creationId xmlns:a16="http://schemas.microsoft.com/office/drawing/2014/main" id="{089FAE89-A430-28CF-10A8-04BE5296948E}"/>
              </a:ext>
            </a:extLst>
          </p:cNvPr>
          <p:cNvPicPr/>
          <p:nvPr/>
        </p:nvPicPr>
        <p:blipFill>
          <a:blip r:embed="rId8"/>
          <a:stretch>
            <a:fillRect/>
          </a:stretch>
        </p:blipFill>
        <p:spPr>
          <a:xfrm>
            <a:off x="1638543" y="3019482"/>
            <a:ext cx="631440" cy="270000"/>
          </a:xfrm>
          <a:prstGeom prst="rect">
            <a:avLst/>
          </a:prstGeom>
        </p:spPr>
      </p:pic>
      <p:pic>
        <p:nvPicPr>
          <p:cNvPr id="15" name="Γραφή 14">
            <a:extLst>
              <a:ext uri="{FF2B5EF4-FFF2-40B4-BE49-F238E27FC236}">
                <a16:creationId xmlns:a16="http://schemas.microsoft.com/office/drawing/2014/main" id="{E849D63C-6E7D-1E9C-CC99-F66F0782466D}"/>
              </a:ext>
            </a:extLst>
          </p:cNvPr>
          <p:cNvPicPr/>
          <p:nvPr/>
        </p:nvPicPr>
        <p:blipFill>
          <a:blip r:embed="rId9"/>
          <a:stretch>
            <a:fillRect/>
          </a:stretch>
        </p:blipFill>
        <p:spPr>
          <a:xfrm>
            <a:off x="2525943" y="2926242"/>
            <a:ext cx="36000" cy="216000"/>
          </a:xfrm>
          <a:prstGeom prst="rect">
            <a:avLst/>
          </a:prstGeom>
        </p:spPr>
      </p:pic>
      <p:pic>
        <p:nvPicPr>
          <p:cNvPr id="16" name="Γραφή 15">
            <a:extLst>
              <a:ext uri="{FF2B5EF4-FFF2-40B4-BE49-F238E27FC236}">
                <a16:creationId xmlns:a16="http://schemas.microsoft.com/office/drawing/2014/main" id="{D977CEB0-F7CC-AC20-239E-B6613A14106F}"/>
              </a:ext>
            </a:extLst>
          </p:cNvPr>
          <p:cNvPicPr/>
          <p:nvPr/>
        </p:nvPicPr>
        <p:blipFill>
          <a:blip r:embed="rId10"/>
          <a:stretch>
            <a:fillRect/>
          </a:stretch>
        </p:blipFill>
        <p:spPr>
          <a:xfrm>
            <a:off x="2547543" y="2815722"/>
            <a:ext cx="126000" cy="756000"/>
          </a:xfrm>
          <a:prstGeom prst="rect">
            <a:avLst/>
          </a:prstGeom>
        </p:spPr>
      </p:pic>
      <p:pic>
        <p:nvPicPr>
          <p:cNvPr id="30" name="Γραφή 29">
            <a:extLst>
              <a:ext uri="{FF2B5EF4-FFF2-40B4-BE49-F238E27FC236}">
                <a16:creationId xmlns:a16="http://schemas.microsoft.com/office/drawing/2014/main" id="{4388ABAB-8813-0B9B-303D-1AA4A17D1703}"/>
              </a:ext>
            </a:extLst>
          </p:cNvPr>
          <p:cNvPicPr/>
          <p:nvPr/>
        </p:nvPicPr>
        <p:blipFill>
          <a:blip r:embed="rId11"/>
          <a:stretch>
            <a:fillRect/>
          </a:stretch>
        </p:blipFill>
        <p:spPr>
          <a:xfrm>
            <a:off x="-1409937" y="965322"/>
            <a:ext cx="36000" cy="216000"/>
          </a:xfrm>
          <a:prstGeom prst="rect">
            <a:avLst/>
          </a:prstGeom>
        </p:spPr>
      </p:pic>
      <p:pic>
        <p:nvPicPr>
          <p:cNvPr id="31" name="Γραφή 30">
            <a:extLst>
              <a:ext uri="{FF2B5EF4-FFF2-40B4-BE49-F238E27FC236}">
                <a16:creationId xmlns:a16="http://schemas.microsoft.com/office/drawing/2014/main" id="{649ED2D0-FAB3-2D27-07FB-524F27A81B4E}"/>
              </a:ext>
            </a:extLst>
          </p:cNvPr>
          <p:cNvPicPr/>
          <p:nvPr/>
        </p:nvPicPr>
        <p:blipFill>
          <a:blip r:embed="rId12"/>
          <a:stretch>
            <a:fillRect/>
          </a:stretch>
        </p:blipFill>
        <p:spPr>
          <a:xfrm>
            <a:off x="-1502457" y="2632122"/>
            <a:ext cx="36000" cy="36000"/>
          </a:xfrm>
          <a:prstGeom prst="rect">
            <a:avLst/>
          </a:prstGeom>
        </p:spPr>
      </p:pic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BD06FAC-651E-F978-A683-DA94C2FF1B1B}"/>
              </a:ext>
            </a:extLst>
          </p:cNvPr>
          <p:cNvSpPr txBox="1">
            <a:spLocks/>
          </p:cNvSpPr>
          <p:nvPr/>
        </p:nvSpPr>
        <p:spPr>
          <a:xfrm rot="18412653">
            <a:off x="3969924" y="3093703"/>
            <a:ext cx="5259550" cy="164191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dirty="0"/>
              <a:t> </a:t>
            </a:r>
            <a:r>
              <a:rPr lang="el-GR" sz="4600" dirty="0">
                <a:solidFill>
                  <a:srgbClr val="7030A0"/>
                </a:solidFill>
                <a:latin typeface="+mj-lt"/>
                <a:ea typeface="+mj-ea"/>
                <a:cs typeface="+mj-cs"/>
              </a:rPr>
              <a:t>αυθεντικά δεδομένα του χώρου εργασίας της σηροτροφίας </a:t>
            </a:r>
          </a:p>
        </p:txBody>
      </p:sp>
    </p:spTree>
    <p:extLst>
      <p:ext uri="{BB962C8B-B14F-4D97-AF65-F5344CB8AC3E}">
        <p14:creationId xmlns:p14="http://schemas.microsoft.com/office/powerpoint/2010/main" val="3772764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ABAE759-432E-4151-9FA0-CF9B9B0293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2503" y="215958"/>
            <a:ext cx="8001000" cy="2362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sz="1800" dirty="0">
                <a:latin typeface="Times New Roman" panose="02020603050405020304" pitchFamily="18" charset="0"/>
                <a:ea typeface="Calibri" panose="020F0502020204030204" pitchFamily="34" charset="0"/>
              </a:rPr>
              <a:t>ΛΥΣΗ ΜΑΘΗΤΗ  ΠΟΥ ΑΝΕΦΕΡΕ ΌΤΙ ΓΝΩΡΙΖΕ ΤΟ ΕΠΑΓΓΕΛΜΑ ΤΟΥ ΣΗΡΟΤΡΌΦΟΥ</a:t>
            </a:r>
          </a:p>
          <a:p>
            <a:pPr marL="0" indent="0">
              <a:buNone/>
            </a:pPr>
            <a:r>
              <a:rPr lang="el-GR" sz="18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Ο </a:t>
            </a:r>
            <a:r>
              <a:rPr lang="el-GR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μαθητής </a:t>
            </a:r>
            <a:r>
              <a:rPr lang="el-GR" sz="1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προβληματίζεται αν θα πρέπει να προσθέσει ή όχι τις εκτάσεις όλων των σταδίων εκτροφής</a:t>
            </a:r>
            <a:r>
              <a:rPr lang="el-GR" sz="18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l-GR" sz="1800" i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(γράφει/</a:t>
            </a:r>
            <a:r>
              <a:rPr lang="el-GR" sz="1800" i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σβηνει</a:t>
            </a:r>
            <a:r>
              <a:rPr lang="el-GR" sz="1800" i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την απάντησή του) </a:t>
            </a:r>
            <a:r>
              <a:rPr lang="el-GR" sz="1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ενώ </a:t>
            </a:r>
            <a:r>
              <a:rPr lang="el-GR" sz="18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επεξηγεί λανθασμένα </a:t>
            </a:r>
            <a:r>
              <a:rPr lang="el-GR" sz="1800" b="1" i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«πρόσθεσα για να βρω το συνολικό χώρο»</a:t>
            </a:r>
            <a:r>
              <a:rPr lang="el-GR" sz="18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el-GR" sz="1800" kern="1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Ο μαθητής δεν φαίνεται να έχει επίγνωση της μεγάλης διαφοράς της έκτασης ανάμεσα στα 1120</a:t>
            </a:r>
            <a:r>
              <a:rPr lang="en-US" sz="1800" kern="1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el-GR" sz="1800" kern="1200" baseline="30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l-GR" sz="1800" kern="1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(έκταση για το 5</a:t>
            </a:r>
            <a:r>
              <a:rPr lang="el-GR" sz="1800" kern="1200" baseline="30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ο</a:t>
            </a:r>
            <a:r>
              <a:rPr lang="el-GR" sz="1800" kern="1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στάδιο εκτροφής) και 2170 </a:t>
            </a:r>
            <a:r>
              <a:rPr lang="en-US" sz="1800" kern="1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el-GR" sz="1800" kern="1200" baseline="300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l-GR" sz="1800" kern="120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που προκύπτει από το άθροισμα όλων των επιμέρους σταδίων. </a:t>
            </a:r>
            <a:endParaRPr lang="el-GR" sz="1800" dirty="0">
              <a:effectLst/>
              <a:highlight>
                <a:srgbClr val="00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l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85362E1F-1636-461F-9121-A6B452BFADE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590801"/>
            <a:ext cx="7684770" cy="4267199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Γραφή 1">
                <a:extLst>
                  <a:ext uri="{FF2B5EF4-FFF2-40B4-BE49-F238E27FC236}">
                    <a16:creationId xmlns:a16="http://schemas.microsoft.com/office/drawing/2014/main" id="{F07A669A-DC07-023C-8A56-5BB67ED6DBF1}"/>
                  </a:ext>
                </a:extLst>
              </p14:cNvPr>
              <p14:cNvContentPartPr/>
              <p14:nvPr/>
            </p14:nvContentPartPr>
            <p14:xfrm>
              <a:off x="767703" y="6386922"/>
              <a:ext cx="1209960" cy="240480"/>
            </p14:xfrm>
          </p:contentPart>
        </mc:Choice>
        <mc:Fallback xmlns="">
          <p:pic>
            <p:nvPicPr>
              <p:cNvPr id="2" name="Γραφή 1">
                <a:extLst>
                  <a:ext uri="{FF2B5EF4-FFF2-40B4-BE49-F238E27FC236}">
                    <a16:creationId xmlns:a16="http://schemas.microsoft.com/office/drawing/2014/main" xmlns:p14="http://schemas.microsoft.com/office/powerpoint/2010/main" xmlns="" id="{F07A669A-DC07-023C-8A56-5BB67ED6DBF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13703" y="6278760"/>
                <a:ext cx="1317960" cy="45680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5" name="Γραφή 4">
                <a:extLst>
                  <a:ext uri="{FF2B5EF4-FFF2-40B4-BE49-F238E27FC236}">
                    <a16:creationId xmlns:a16="http://schemas.microsoft.com/office/drawing/2014/main" id="{D656B937-4BEB-D2D4-12C5-188102712EF7}"/>
                  </a:ext>
                </a:extLst>
              </p14:cNvPr>
              <p14:cNvContentPartPr/>
              <p14:nvPr/>
            </p14:nvContentPartPr>
            <p14:xfrm>
              <a:off x="4982583" y="4638042"/>
              <a:ext cx="1249560" cy="110880"/>
            </p14:xfrm>
          </p:contentPart>
        </mc:Choice>
        <mc:Fallback xmlns="">
          <p:pic>
            <p:nvPicPr>
              <p:cNvPr id="5" name="Γραφή 4">
                <a:extLst>
                  <a:ext uri="{FF2B5EF4-FFF2-40B4-BE49-F238E27FC236}">
                    <a16:creationId xmlns:a16="http://schemas.microsoft.com/office/drawing/2014/main" xmlns:p14="http://schemas.microsoft.com/office/powerpoint/2010/main" xmlns="" id="{D656B937-4BEB-D2D4-12C5-188102712EF7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928583" y="4530042"/>
                <a:ext cx="1357560" cy="326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6" name="Γραφή 5">
                <a:extLst>
                  <a:ext uri="{FF2B5EF4-FFF2-40B4-BE49-F238E27FC236}">
                    <a16:creationId xmlns:a16="http://schemas.microsoft.com/office/drawing/2014/main" id="{360E3CDB-42DE-FA3C-EADD-4C98BCBE4FD1}"/>
                  </a:ext>
                </a:extLst>
              </p14:cNvPr>
              <p14:cNvContentPartPr/>
              <p14:nvPr/>
            </p14:nvContentPartPr>
            <p14:xfrm>
              <a:off x="3760023" y="4833162"/>
              <a:ext cx="1368360" cy="615960"/>
            </p14:xfrm>
          </p:contentPart>
        </mc:Choice>
        <mc:Fallback xmlns="">
          <p:pic>
            <p:nvPicPr>
              <p:cNvPr id="6" name="Γραφή 5">
                <a:extLst>
                  <a:ext uri="{FF2B5EF4-FFF2-40B4-BE49-F238E27FC236}">
                    <a16:creationId xmlns:a16="http://schemas.microsoft.com/office/drawing/2014/main" xmlns:p14="http://schemas.microsoft.com/office/powerpoint/2010/main" xmlns="" id="{360E3CDB-42DE-FA3C-EADD-4C98BCBE4FD1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706023" y="4725225"/>
                <a:ext cx="1476360" cy="831834"/>
              </a:xfrm>
              <a:prstGeom prst="rect">
                <a:avLst/>
              </a:prstGeom>
            </p:spPr>
          </p:pic>
        </mc:Fallback>
      </mc:AlternateContent>
      <p:pic>
        <p:nvPicPr>
          <p:cNvPr id="18" name="Γραφή 17">
            <a:extLst>
              <a:ext uri="{FF2B5EF4-FFF2-40B4-BE49-F238E27FC236}">
                <a16:creationId xmlns:a16="http://schemas.microsoft.com/office/drawing/2014/main" id="{14A31A31-5C45-B7F4-7564-8E4782021998}"/>
              </a:ext>
            </a:extLst>
          </p:cNvPr>
          <p:cNvPicPr/>
          <p:nvPr/>
        </p:nvPicPr>
        <p:blipFill>
          <a:blip r:embed="rId9"/>
          <a:stretch>
            <a:fillRect/>
          </a:stretch>
        </p:blipFill>
        <p:spPr>
          <a:xfrm>
            <a:off x="8635503" y="4171842"/>
            <a:ext cx="36000" cy="216000"/>
          </a:xfrm>
          <a:prstGeom prst="rect">
            <a:avLst/>
          </a:prstGeom>
        </p:spPr>
      </p:pic>
      <p:pic>
        <p:nvPicPr>
          <p:cNvPr id="7" name="Γραφή 6">
            <a:extLst>
              <a:ext uri="{FF2B5EF4-FFF2-40B4-BE49-F238E27FC236}">
                <a16:creationId xmlns:a16="http://schemas.microsoft.com/office/drawing/2014/main" id="{3FBA4B1B-6A24-5D63-415A-687F4A167955}"/>
              </a:ext>
            </a:extLst>
          </p:cNvPr>
          <p:cNvPicPr/>
          <p:nvPr/>
        </p:nvPicPr>
        <p:blipFill>
          <a:blip r:embed="rId10"/>
          <a:stretch>
            <a:fillRect/>
          </a:stretch>
        </p:blipFill>
        <p:spPr>
          <a:xfrm>
            <a:off x="2155503" y="988722"/>
            <a:ext cx="36000" cy="3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122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5714</TotalTime>
  <Words>126</Words>
  <Application>Microsoft Office PowerPoint</Application>
  <PresentationFormat>Προβολή στην οθόνη (4:3)</PresentationFormat>
  <Paragraphs>6</Paragraphs>
  <Slides>2</Slides>
  <Notes>0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7" baseType="lpstr">
      <vt:lpstr>Arial</vt:lpstr>
      <vt:lpstr>Calibri</vt:lpstr>
      <vt:lpstr>Times New Roman</vt:lpstr>
      <vt:lpstr>Office Theme</vt:lpstr>
      <vt:lpstr>Bitmap Image</vt:lpstr>
      <vt:lpstr>Το πρόβλημα της σηροτροφίας  (Α’ Λυκείου, Σουφλί)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 6: Pedagogical approaches to mathematics and science teaching in multicultural classrooms</dc:title>
  <dc:creator>Despoina</dc:creator>
  <cp:lastModifiedBy>Chrissavgi Triantafillou</cp:lastModifiedBy>
  <cp:revision>672</cp:revision>
  <dcterms:created xsi:type="dcterms:W3CDTF">2016-12-02T10:45:38Z</dcterms:created>
  <dcterms:modified xsi:type="dcterms:W3CDTF">2023-12-12T16:29:15Z</dcterms:modified>
</cp:coreProperties>
</file>