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603" r:id="rId3"/>
    <p:sldId id="604" r:id="rId4"/>
    <p:sldId id="621" r:id="rId5"/>
    <p:sldId id="622" r:id="rId6"/>
    <p:sldId id="630" r:id="rId7"/>
    <p:sldId id="631" r:id="rId8"/>
    <p:sldId id="634" r:id="rId9"/>
    <p:sldId id="637" r:id="rId10"/>
    <p:sldId id="635" r:id="rId11"/>
    <p:sldId id="636" r:id="rId12"/>
    <p:sldId id="613" r:id="rId13"/>
    <p:sldId id="610" r:id="rId14"/>
    <p:sldId id="611" r:id="rId15"/>
    <p:sldId id="612" r:id="rId16"/>
    <p:sldId id="620" r:id="rId17"/>
    <p:sldId id="628" r:id="rId18"/>
    <p:sldId id="586" r:id="rId19"/>
    <p:sldId id="569" r:id="rId20"/>
    <p:sldId id="565" r:id="rId21"/>
    <p:sldId id="570" r:id="rId22"/>
    <p:sldId id="605" r:id="rId23"/>
    <p:sldId id="626" r:id="rId24"/>
    <p:sldId id="576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44" autoAdjust="0"/>
    <p:restoredTop sz="90920" autoAdjust="0"/>
  </p:normalViewPr>
  <p:slideViewPr>
    <p:cSldViewPr>
      <p:cViewPr varScale="1">
        <p:scale>
          <a:sx n="112" d="100"/>
          <a:sy n="112" d="100"/>
        </p:scale>
        <p:origin x="-9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5DE98-67C1-4B26-A280-ABDB793E853A}" type="datetimeFigureOut">
              <a:rPr lang="el-GR" smtClean="0"/>
              <a:pPr/>
              <a:t>7/12/2023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98DB8E-8E88-4153-900B-AAC8CBE931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6878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12/7/2023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7772400" cy="1676400"/>
          </a:xfrm>
        </p:spPr>
        <p:txBody>
          <a:bodyPr>
            <a:normAutofit/>
          </a:bodyPr>
          <a:lstStyle/>
          <a:p>
            <a:r>
              <a:rPr lang="el-GR" sz="3200" b="1" dirty="0"/>
              <a:t>Η διδασκαλία μέσω επίλυσης προβλήματος – </a:t>
            </a:r>
            <a:r>
              <a:rPr lang="el-GR" sz="3200" b="1" dirty="0" err="1"/>
              <a:t>Μαθηματικοποίηση</a:t>
            </a:r>
            <a:endParaRPr lang="en-US" sz="3200" dirty="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1447800" y="4495800"/>
            <a:ext cx="6400800" cy="1752600"/>
          </a:xfrm>
        </p:spPr>
        <p:txBody>
          <a:bodyPr>
            <a:normAutofit/>
          </a:bodyPr>
          <a:lstStyle/>
          <a:p>
            <a:endParaRPr lang="el-GR" dirty="0"/>
          </a:p>
          <a:p>
            <a:r>
              <a:rPr lang="el-GR" dirty="0"/>
              <a:t> </a:t>
            </a:r>
            <a:r>
              <a:rPr lang="el-GR" b="1" dirty="0">
                <a:solidFill>
                  <a:srgbClr val="00B0F0"/>
                </a:solidFill>
              </a:rPr>
              <a:t>6</a:t>
            </a:r>
            <a:r>
              <a:rPr lang="el-GR" b="1" dirty="0" smtClean="0">
                <a:solidFill>
                  <a:srgbClr val="00B0F0"/>
                </a:solidFill>
              </a:rPr>
              <a:t>η </a:t>
            </a:r>
            <a:r>
              <a:rPr lang="el-GR" b="1" dirty="0">
                <a:solidFill>
                  <a:srgbClr val="00B0F0"/>
                </a:solidFill>
              </a:rPr>
              <a:t>ενότητα: Αξιολόγηση της επίδοσης μαθητών &amp; ΕΠ</a:t>
            </a:r>
          </a:p>
        </p:txBody>
      </p:sp>
      <p:pic>
        <p:nvPicPr>
          <p:cNvPr id="31746" name="Picture 2" descr="Math Stack Exchan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63487"/>
            <a:ext cx="2362200" cy="2362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Σωστή απάντηση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648" y="1673989"/>
            <a:ext cx="5185928" cy="1008112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52" y="3002795"/>
            <a:ext cx="4752528" cy="3378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18091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1760" y="0"/>
            <a:ext cx="6624736" cy="6741368"/>
          </a:xfrm>
          <a:ln w="15875">
            <a:solidFill>
              <a:schemeClr val="tx2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65406" y="2802547"/>
            <a:ext cx="1964531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l-GR" sz="1350" b="1" dirty="0"/>
          </a:p>
          <a:p>
            <a:pPr algn="ctr"/>
            <a:endParaRPr lang="el-GR" sz="1350" b="1" dirty="0"/>
          </a:p>
          <a:p>
            <a:pPr algn="ctr"/>
            <a:r>
              <a:rPr lang="el-GR" sz="1350" b="1" dirty="0"/>
              <a:t>Σχέδιο βαθμολόγησης με δείκτες ανά κατηγορία  </a:t>
            </a:r>
          </a:p>
          <a:p>
            <a:pPr algn="ctr"/>
            <a:endParaRPr lang="el-GR" sz="1350" b="1" dirty="0"/>
          </a:p>
          <a:p>
            <a:pPr algn="ctr"/>
            <a:r>
              <a:rPr lang="en-US" sz="1350" b="1" dirty="0">
                <a:solidFill>
                  <a:srgbClr val="00B050"/>
                </a:solidFill>
              </a:rPr>
              <a:t>PSR: </a:t>
            </a:r>
            <a:r>
              <a:rPr lang="en-US" sz="1350" dirty="0">
                <a:solidFill>
                  <a:srgbClr val="00B050"/>
                </a:solidFill>
              </a:rPr>
              <a:t>PROBLEM SOLVING</a:t>
            </a:r>
          </a:p>
          <a:p>
            <a:pPr algn="ctr"/>
            <a:r>
              <a:rPr lang="en-US" sz="1350" b="1" dirty="0">
                <a:solidFill>
                  <a:srgbClr val="00B050"/>
                </a:solidFill>
              </a:rPr>
              <a:t>N&amp;Q: </a:t>
            </a:r>
            <a:r>
              <a:rPr lang="en-US" sz="1350" dirty="0">
                <a:solidFill>
                  <a:srgbClr val="00B050"/>
                </a:solidFill>
              </a:rPr>
              <a:t>Number &amp; Quantities</a:t>
            </a:r>
          </a:p>
          <a:p>
            <a:pPr algn="ctr"/>
            <a:r>
              <a:rPr lang="en-US" sz="1350" b="1" dirty="0">
                <a:solidFill>
                  <a:srgbClr val="00B050"/>
                </a:solidFill>
              </a:rPr>
              <a:t>G</a:t>
            </a:r>
            <a:r>
              <a:rPr lang="en-US" sz="1350" dirty="0">
                <a:solidFill>
                  <a:srgbClr val="00B050"/>
                </a:solidFill>
              </a:rPr>
              <a:t>: geometry</a:t>
            </a:r>
            <a:r>
              <a:rPr lang="el-GR" sz="1350" dirty="0">
                <a:solidFill>
                  <a:srgbClr val="00B050"/>
                </a:solidFill>
              </a:rPr>
              <a:t> </a:t>
            </a:r>
            <a:endParaRPr lang="en-US" sz="1350" dirty="0">
              <a:solidFill>
                <a:srgbClr val="00B050"/>
              </a:solidFill>
            </a:endParaRPr>
          </a:p>
          <a:p>
            <a:endParaRPr lang="en-US" sz="1350" dirty="0"/>
          </a:p>
          <a:p>
            <a:endParaRPr lang="el-GR" sz="1350" b="1" dirty="0"/>
          </a:p>
        </p:txBody>
      </p:sp>
    </p:spTree>
    <p:extLst>
      <p:ext uri="{BB962C8B-B14F-4D97-AF65-F5344CB8AC3E}">
        <p14:creationId xmlns:p14="http://schemas.microsoft.com/office/powerpoint/2010/main" xmlns="" val="2534119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Αξιολόγηση </a:t>
            </a:r>
            <a:r>
              <a:rPr lang="en-US" dirty="0"/>
              <a:t>PISA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278175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972B21-1069-422B-B2D5-A9AC3AE8C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/>
              <a:t>Επίπεδα αξιολόγησης του </a:t>
            </a:r>
            <a:r>
              <a:rPr lang="en-US" dirty="0"/>
              <a:t>PISA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EF2B39A-9096-4356-8B3D-D0128AE4C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421088"/>
          </a:xfrm>
        </p:spPr>
        <p:txBody>
          <a:bodyPr>
            <a:normAutofit fontScale="85000" lnSpcReduction="10000"/>
          </a:bodyPr>
          <a:lstStyle/>
          <a:p>
            <a:r>
              <a:rPr lang="el-GR" sz="2600" dirty="0"/>
              <a:t>ΕΠΙΠΕΔΟ 1: Οι μαθητές που αξιολογούνται στο επίπεδο 1 περιορίζονται στην επίλυση πολύ απλών προβλημάτων που δεν απαιτούν πολλές αιτιολογήσεις</a:t>
            </a:r>
          </a:p>
          <a:p>
            <a:r>
              <a:rPr lang="el-GR" sz="2600" dirty="0"/>
              <a:t>ΕΠΙΠΕΔΟ 2: Οι μαθητές μπορούν να χρησιμοποιούν αιτιολογικές και αναλυτικές προσεγγίσεις για να λύσουν προβλήματα που απαιτούν ικανότητες λήψης απόφασης.</a:t>
            </a:r>
            <a:r>
              <a:rPr lang="en-US" sz="2600" dirty="0"/>
              <a:t> </a:t>
            </a:r>
            <a:r>
              <a:rPr lang="el-GR" sz="2600" dirty="0"/>
              <a:t>Είναι σε θέση να δώσουν επαγωγικούς και παραγωγικούς τρόπους αιτιολόγησης αλλά και να συγκρίνουν εναλλακτικές πιθανές περιπτώσεις.</a:t>
            </a:r>
            <a:endParaRPr lang="en-US" sz="2600" dirty="0"/>
          </a:p>
          <a:p>
            <a:r>
              <a:rPr lang="el-GR" sz="2600" dirty="0"/>
              <a:t>ΕΠΙΠΕΔΟ 3:  Είναι ικανοί να αναλύσουν σωστά τις καταστάσεις του προβλήματος, να πάρουν αποφάσεις, να φτιάξουν τις δικές τους αναπαραστάσεις ώστε να λύσουν το πρόβλημα. Λαμβάνουν υπ’ </a:t>
            </a:r>
            <a:r>
              <a:rPr lang="el-GR" sz="2600" dirty="0" err="1"/>
              <a:t>όψιν</a:t>
            </a:r>
            <a:r>
              <a:rPr lang="el-GR" sz="2600" dirty="0"/>
              <a:t> τους όλους τους περιορισμούς του προβλήματος. Μπορούν να διαχειριστούν απαιτητικά προβλήματα. </a:t>
            </a:r>
          </a:p>
          <a:p>
            <a:endParaRPr lang="el-GR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848661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8B5D69-8295-4238-ABC7-0DC30575F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  <a:r>
              <a:rPr lang="el-GR" dirty="0"/>
              <a:t>Αξιολόγηση απαντήσεων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5B848A8-864F-43CD-8D33-3DE30F6A1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Σωστή</a:t>
            </a:r>
          </a:p>
          <a:p>
            <a:r>
              <a:rPr lang="el-GR" dirty="0"/>
              <a:t>Μερικώς σωστή (σε κάποιες περιπτώσεις)</a:t>
            </a:r>
          </a:p>
          <a:p>
            <a:r>
              <a:rPr lang="el-GR" dirty="0"/>
              <a:t>Λάθος</a:t>
            </a:r>
          </a:p>
          <a:p>
            <a:endParaRPr lang="el-GR" dirty="0"/>
          </a:p>
          <a:p>
            <a:r>
              <a:rPr lang="el-GR" dirty="0"/>
              <a:t>Επίσης, υπάρχουν κωδικοί ανάλογα με τις απαιτήσεις του προβλήματος.</a:t>
            </a:r>
          </a:p>
          <a:p>
            <a:pPr marL="457200" lvl="1" indent="0">
              <a:buNone/>
            </a:pPr>
            <a:r>
              <a:rPr lang="el-GR" dirty="0"/>
              <a:t>Κωδικός 3: Σωστή τεκμηρίωση σε ένα απαιτητικό πρόβλημα.</a:t>
            </a:r>
          </a:p>
          <a:p>
            <a:pPr marL="457200" lvl="1" indent="0">
              <a:buNone/>
            </a:pPr>
            <a:r>
              <a:rPr lang="el-GR" dirty="0"/>
              <a:t>Κωδικός 2: Σωστή απάντηση</a:t>
            </a:r>
          </a:p>
          <a:p>
            <a:pPr marL="457200" lvl="1" indent="0">
              <a:buNone/>
            </a:pPr>
            <a:r>
              <a:rPr lang="el-GR" dirty="0"/>
              <a:t>Κωδικός 1: μερικώς σωστή</a:t>
            </a:r>
          </a:p>
          <a:p>
            <a:pPr marL="457200" lvl="1" indent="0">
              <a:buNone/>
            </a:pPr>
            <a:r>
              <a:rPr lang="el-GR" dirty="0"/>
              <a:t>Κωδικός 0: Λάθος</a:t>
            </a:r>
          </a:p>
          <a:p>
            <a:pPr marL="457200" lvl="1" indent="0">
              <a:buNone/>
            </a:pPr>
            <a:r>
              <a:rPr lang="el-GR" dirty="0"/>
              <a:t>Κωδικός 8: υπολογιστικά λάθη.</a:t>
            </a:r>
          </a:p>
          <a:p>
            <a:pPr marL="457200" lvl="1" indent="0">
              <a:buNone/>
            </a:pPr>
            <a:r>
              <a:rPr lang="el-GR" dirty="0"/>
              <a:t>Κωδικός 9: μη απάντηση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06895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896BD5-0A88-4A69-8151-379B49494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" y="274638"/>
            <a:ext cx="4906888" cy="1138138"/>
          </a:xfrm>
        </p:spPr>
        <p:txBody>
          <a:bodyPr>
            <a:normAutofit/>
          </a:bodyPr>
          <a:lstStyle/>
          <a:p>
            <a:r>
              <a:rPr lang="el-GR" dirty="0"/>
              <a:t>Παράδειγμα  </a:t>
            </a:r>
            <a:endParaRPr lang="en-US" sz="36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1D83153-F9D4-4171-BA63-0CA247287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4048" y="843707"/>
            <a:ext cx="4032448" cy="568163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2E32EE9-B436-4A43-8154-1A28E6202A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484784"/>
            <a:ext cx="4752528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8109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Προτάσεις για κλίμακες αξιολόγησης</a:t>
            </a:r>
          </a:p>
        </p:txBody>
      </p:sp>
    </p:spTree>
    <p:extLst>
      <p:ext uri="{BB962C8B-B14F-4D97-AF65-F5344CB8AC3E}">
        <p14:creationId xmlns:p14="http://schemas.microsoft.com/office/powerpoint/2010/main" xmlns="" val="3687003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AB56919-250F-C81D-0BAA-7F57B13B7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" name="Θέση περιεχομένου 5">
            <a:extLst>
              <a:ext uri="{FF2B5EF4-FFF2-40B4-BE49-F238E27FC236}">
                <a16:creationId xmlns:a16="http://schemas.microsoft.com/office/drawing/2014/main" xmlns="" id="{F634DB36-E33A-15ED-A777-72467C36A3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7086" y="1600200"/>
            <a:ext cx="5969828" cy="4525963"/>
          </a:xfrm>
        </p:spPr>
      </p:pic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04431FD7-859F-F7D5-81E1-92E48841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6006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F6818EB-F0E0-423B-A633-AAE031F0B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1417638"/>
          </a:xfrm>
        </p:spPr>
        <p:txBody>
          <a:bodyPr>
            <a:normAutofit fontScale="90000"/>
          </a:bodyPr>
          <a:lstStyle/>
          <a:p>
            <a:r>
              <a:rPr lang="el-GR" sz="3600" b="1" dirty="0"/>
              <a:t>Κλίμακα αξιολόγησης  1</a:t>
            </a:r>
            <a:br>
              <a:rPr lang="el-GR" sz="3600" b="1" dirty="0"/>
            </a:br>
            <a:r>
              <a:rPr lang="el-GR" sz="2700" dirty="0"/>
              <a:t>(</a:t>
            </a:r>
            <a:r>
              <a:rPr lang="el-GR" sz="2700" b="1" i="1" dirty="0">
                <a:solidFill>
                  <a:srgbClr val="00B050"/>
                </a:solidFill>
              </a:rPr>
              <a:t>έμφαση στην επίτευξη του στόχου)</a:t>
            </a:r>
            <a:r>
              <a:rPr lang="el-GR" sz="2700" dirty="0"/>
              <a:t>,</a:t>
            </a:r>
            <a:br>
              <a:rPr lang="el-GR" sz="2700" dirty="0"/>
            </a:br>
            <a:r>
              <a:rPr lang="en-US" sz="2800" i="1" dirty="0"/>
              <a:t>Mathematics in Context</a:t>
            </a:r>
            <a:r>
              <a:rPr lang="en-US" sz="2800" dirty="0"/>
              <a:t> (Smith, 2004)</a:t>
            </a:r>
            <a:endParaRPr lang="en-US" sz="27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3A71891-3CD0-4074-9ED5-891F889035F0}"/>
              </a:ext>
            </a:extLst>
          </p:cNvPr>
          <p:cNvSpPr/>
          <p:nvPr/>
        </p:nvSpPr>
        <p:spPr>
          <a:xfrm>
            <a:off x="3543894" y="5877272"/>
            <a:ext cx="4252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latin typeface="Calibri" panose="020F0502020204030204" pitchFamily="34" charset="0"/>
              </a:rPr>
              <a:t>Mathematics in Context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(Smith, 2004, p.75)</a:t>
            </a:r>
            <a:endParaRPr lang="en-US" dirty="0"/>
          </a:p>
        </p:txBody>
      </p: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07377737"/>
              </p:ext>
            </p:extLst>
          </p:nvPr>
        </p:nvGraphicFramePr>
        <p:xfrm>
          <a:off x="395536" y="1484784"/>
          <a:ext cx="8352928" cy="5061137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147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049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863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</a:rPr>
                        <a:t>Επίπεδο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</a:rPr>
                        <a:t>Περιγραφή επιτευγμάτων του μαθητή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46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</a:rPr>
                        <a:t>4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  <a:highlight>
                            <a:srgbClr val="FFFF00"/>
                          </a:highlight>
                        </a:rPr>
                        <a:t>Πλήρης επίτευξη του στόχου του μαθηματικού έργου</a:t>
                      </a:r>
                      <a:r>
                        <a:rPr lang="el-GR" sz="1600" dirty="0">
                          <a:effectLst/>
                        </a:rPr>
                        <a:t>. Οι ενέργειες και οι απαντήσεις των μαθητών φανερώνουν πλήρη αντίληψη της </a:t>
                      </a:r>
                      <a:r>
                        <a:rPr lang="el-GR" sz="1600" b="1" dirty="0">
                          <a:effectLst/>
                        </a:rPr>
                        <a:t>κεντρικής μαθηματικής </a:t>
                      </a:r>
                      <a:r>
                        <a:rPr lang="el-GR" sz="1600" dirty="0">
                          <a:effectLst/>
                        </a:rPr>
                        <a:t>ιδέας του μαθηματικού έργου. Η </a:t>
                      </a:r>
                      <a:r>
                        <a:rPr lang="el-GR" sz="1600" b="1" dirty="0">
                          <a:effectLst/>
                        </a:rPr>
                        <a:t>αιτιολόγησή τους είναι σαφής, ολοκληρωμένη και περιλαμβάνει τη χρήση γραπτής, συμβολικής και εικονικής αναπαράστασης</a:t>
                      </a:r>
                      <a:r>
                        <a:rPr lang="el-GR" sz="1600" dirty="0">
                          <a:effectLst/>
                        </a:rPr>
                        <a:t>.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46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>
                          <a:effectLst/>
                        </a:rPr>
                        <a:t>3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  <a:highlight>
                            <a:srgbClr val="FFFF00"/>
                          </a:highlight>
                        </a:rPr>
                        <a:t>Μερική επίτευξη του στόχου του μαθηματικού έργου</a:t>
                      </a:r>
                      <a:r>
                        <a:rPr lang="el-GR" sz="1600" dirty="0">
                          <a:effectLst/>
                        </a:rPr>
                        <a:t>.  </a:t>
                      </a:r>
                      <a:r>
                        <a:rPr lang="el-GR" sz="1600" b="1" dirty="0">
                          <a:effectLst/>
                        </a:rPr>
                        <a:t>Οι ενέργειες και οι απαντήσεις των μαθητών φανερώνουν μερική αντίληψη της κεντρικής μαθηματικής ιδέας του μαθηματικού έργου</a:t>
                      </a:r>
                      <a:r>
                        <a:rPr lang="el-GR" sz="1600" dirty="0">
                          <a:effectLst/>
                        </a:rPr>
                        <a:t>. Η αιτιολόγησή τους κρίνεται ελλιπής παρά το γεγονός ότι καταφέρνουν να “επικοινωνούν” την προσέγγιση που ακολουθείται.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46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>
                          <a:effectLst/>
                        </a:rPr>
                        <a:t>2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  <a:highlight>
                            <a:srgbClr val="FFFF00"/>
                          </a:highlight>
                        </a:rPr>
                        <a:t>Περιορισμένη πρόοδος/επίτευξη του μαθηματικού έργου</a:t>
                      </a:r>
                      <a:r>
                        <a:rPr lang="el-GR" sz="1600" dirty="0">
                          <a:effectLst/>
                        </a:rPr>
                        <a:t>. Οι ενέργειες και οι απαντήσεις των μαθητών φανερώνουν </a:t>
                      </a:r>
                      <a:r>
                        <a:rPr lang="el-GR" sz="1600" b="1" dirty="0">
                          <a:effectLst/>
                        </a:rPr>
                        <a:t>ελλιπή αντίληψη της κεντρικής μαθηματικής ιδέας του μαθηματικού έργο</a:t>
                      </a:r>
                      <a:r>
                        <a:rPr lang="el-GR" sz="1600" dirty="0">
                          <a:effectLst/>
                        </a:rPr>
                        <a:t>υ. Η </a:t>
                      </a:r>
                      <a:r>
                        <a:rPr lang="el-GR" sz="1600" b="1" dirty="0">
                          <a:effectLst/>
                        </a:rPr>
                        <a:t>αιτιολόγηση </a:t>
                      </a:r>
                      <a:r>
                        <a:rPr lang="el-GR" sz="1600" dirty="0">
                          <a:effectLst/>
                        </a:rPr>
                        <a:t>κρίνεται ανεπαρκής, προβληματική και ασαφής.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41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>
                          <a:effectLst/>
                        </a:rPr>
                        <a:t>1</a:t>
                      </a:r>
                      <a:endParaRPr lang="el-G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600" dirty="0">
                          <a:effectLst/>
                          <a:highlight>
                            <a:srgbClr val="FFFF00"/>
                          </a:highlight>
                        </a:rPr>
                        <a:t>Ελάχιστη έως μηδενική πρόοδος στην επίτευξη του μαθηματικού έργου. </a:t>
                      </a:r>
                      <a:r>
                        <a:rPr lang="el-GR" sz="1600" dirty="0">
                          <a:effectLst/>
                        </a:rPr>
                        <a:t>Οι μαθητές φαίνεται να αγνοούν την κεντρική μαθηματική ιδέα του μαθηματικού έργου, ενώ αδυνατούν να αιτιολογήσουν τις επιλογές τους.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240847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4CB351-E02E-4CE5-B690-945D72858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270780"/>
            <a:ext cx="7200800" cy="1430028"/>
          </a:xfrm>
        </p:spPr>
        <p:txBody>
          <a:bodyPr>
            <a:noAutofit/>
          </a:bodyPr>
          <a:lstStyle/>
          <a:p>
            <a:r>
              <a:rPr lang="el-GR" sz="2800" b="1" dirty="0"/>
              <a:t>Κλίμακα αξιολόγησης 2 </a:t>
            </a:r>
            <a:r>
              <a:rPr lang="el-GR" sz="2800" dirty="0"/>
              <a:t>(</a:t>
            </a:r>
            <a:r>
              <a:rPr lang="en-US" sz="2800" dirty="0"/>
              <a:t>Wu &amp; Adams</a:t>
            </a:r>
            <a:r>
              <a:rPr lang="el-GR" sz="2800" dirty="0"/>
              <a:t>, </a:t>
            </a:r>
            <a:r>
              <a:rPr lang="en-US" sz="2800" dirty="0"/>
              <a:t>2006)</a:t>
            </a:r>
            <a:r>
              <a:rPr lang="el-GR" sz="2800" dirty="0"/>
              <a:t/>
            </a:r>
            <a:br>
              <a:rPr lang="el-GR" sz="2800" dirty="0"/>
            </a:br>
            <a:r>
              <a:rPr lang="el-GR" sz="2800" dirty="0"/>
              <a:t>(</a:t>
            </a:r>
            <a:r>
              <a:rPr lang="el-GR" sz="2800" b="1" i="1" dirty="0">
                <a:solidFill>
                  <a:srgbClr val="00B050"/>
                </a:solidFill>
              </a:rPr>
              <a:t>έμφαση στην κατανόηση της διατύπωσης/πλαισίου </a:t>
            </a:r>
            <a:r>
              <a:rPr lang="el-GR" sz="2800" i="1" dirty="0">
                <a:solidFill>
                  <a:srgbClr val="00B050"/>
                </a:solidFill>
              </a:rPr>
              <a:t>του προβλήματος</a:t>
            </a:r>
            <a:r>
              <a:rPr lang="el-GR" sz="2800" dirty="0"/>
              <a:t>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E5CF33-6C87-49BB-9042-28AC65483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356" y="2348880"/>
            <a:ext cx="8507288" cy="4509120"/>
          </a:xfrm>
        </p:spPr>
        <p:txBody>
          <a:bodyPr>
            <a:noAutofit/>
          </a:bodyPr>
          <a:lstStyle/>
          <a:p>
            <a:r>
              <a:rPr lang="el-GR" sz="2400" dirty="0"/>
              <a:t>Μια μελέτη σχετικά με τις απαντήσεις των μαθητών κατά την επίλυση προβλημάτων έδειξε ότι η αποτυχία των μαθητών να βρουν τις σωστές απαντήσεις δεν οφείλεται αποκλειστικά και μόνο στην αδυναμία τους να ακολουθήσουν μια στρατηγική. </a:t>
            </a:r>
          </a:p>
          <a:p>
            <a:r>
              <a:rPr lang="el-GR" sz="2400" dirty="0"/>
              <a:t>Τις περισσότερες φορές, η αποτυχία προκλήθηκε από τη μη κατανόηση της διατύπωσης του προβλήματος ή από κάποια διαδικαστικά λάθη που έκαναν οι μαθητές.</a:t>
            </a:r>
            <a:endParaRPr lang="en-US" sz="2400" dirty="0"/>
          </a:p>
          <a:p>
            <a:pPr marL="342900" lvl="1" indent="-342900">
              <a:buFont typeface="Arial" pitchFamily="34" charset="0"/>
              <a:buChar char="•"/>
            </a:pPr>
            <a:r>
              <a:rPr lang="el-GR" sz="2400" dirty="0"/>
              <a:t>Οπότε οι ερευνητές προτείνουν τις εξής διαστάσεις αξιολόγησης της επίδοσης μαθητών κατά τη διαδικασία ΕΠ.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970361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Συζήτηση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Ποια στοιχεία της γνώσης των μαθητών αξιολογείτε όταν τους δίνεται να λύσουν ένα πρόβλημα;</a:t>
            </a:r>
          </a:p>
        </p:txBody>
      </p:sp>
    </p:spTree>
    <p:extLst>
      <p:ext uri="{BB962C8B-B14F-4D97-AF65-F5344CB8AC3E}">
        <p14:creationId xmlns:p14="http://schemas.microsoft.com/office/powerpoint/2010/main" xmlns="" val="13176122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b="1" dirty="0"/>
              <a:t>Κλίμακα αξιολόγησης 2</a:t>
            </a:r>
            <a:br>
              <a:rPr lang="el-GR" sz="3200" b="1" dirty="0"/>
            </a:br>
            <a:r>
              <a:rPr lang="el-GR" sz="3200" dirty="0"/>
              <a:t>(έμφαση στην κατανόηση της διατύπωσης/πλαισίου του προβλήματος)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el-GR" dirty="0"/>
              <a:t>Έμφαση της ΕΠ ως πολυδιάστατης δραστηριότητας</a:t>
            </a:r>
          </a:p>
          <a:p>
            <a:pPr lvl="1"/>
            <a:r>
              <a:rPr lang="el-GR" sz="2400" dirty="0">
                <a:highlight>
                  <a:srgbClr val="FFFF00"/>
                </a:highlight>
              </a:rPr>
              <a:t>Κατανόηση όλων των πληροφοριών </a:t>
            </a:r>
            <a:r>
              <a:rPr lang="el-GR" sz="2400" dirty="0"/>
              <a:t>(δεδομένα/ζητούμενα) που δίνονται στη διατύπωση του προβλήματος </a:t>
            </a:r>
          </a:p>
          <a:p>
            <a:pPr lvl="1"/>
            <a:r>
              <a:rPr lang="el-GR" sz="2400" dirty="0"/>
              <a:t>Κατανόηση  και ανάπτυξη συνδέσεων με το </a:t>
            </a:r>
            <a:r>
              <a:rPr lang="el-GR" sz="2400" dirty="0">
                <a:highlight>
                  <a:srgbClr val="FFFF00"/>
                </a:highlight>
              </a:rPr>
              <a:t>πλαίσιο του προβλήματος</a:t>
            </a:r>
            <a:r>
              <a:rPr lang="en-US" sz="2400" dirty="0">
                <a:highlight>
                  <a:srgbClr val="FFFF00"/>
                </a:highlight>
              </a:rPr>
              <a:t> </a:t>
            </a:r>
            <a:endParaRPr lang="en-US" sz="2400" dirty="0">
              <a:solidFill>
                <a:srgbClr val="7030A0"/>
              </a:solidFill>
            </a:endParaRPr>
          </a:p>
          <a:p>
            <a:pPr lvl="1"/>
            <a:r>
              <a:rPr lang="el-GR" sz="2400" dirty="0">
                <a:highlight>
                  <a:srgbClr val="FFFF00"/>
                </a:highlight>
              </a:rPr>
              <a:t>Κατανόηση των μαθηματικών εννοιών, ανάπτυξη μεθόδων </a:t>
            </a:r>
            <a:r>
              <a:rPr lang="el-GR" sz="2400" dirty="0" err="1">
                <a:highlight>
                  <a:srgbClr val="FFFF00"/>
                </a:highlight>
              </a:rPr>
              <a:t>μαθηματικοποίησης</a:t>
            </a:r>
            <a:r>
              <a:rPr lang="el-GR" sz="2400" dirty="0">
                <a:highlight>
                  <a:srgbClr val="FFFF00"/>
                </a:highlight>
              </a:rPr>
              <a:t> και επιχειρηματολογίας</a:t>
            </a:r>
            <a:r>
              <a:rPr lang="en-US" sz="2400" dirty="0">
                <a:highlight>
                  <a:srgbClr val="FFFF00"/>
                </a:highlight>
              </a:rPr>
              <a:t> </a:t>
            </a:r>
            <a:endParaRPr lang="en-US" sz="2400" dirty="0">
              <a:solidFill>
                <a:srgbClr val="7030A0"/>
              </a:solidFill>
              <a:highlight>
                <a:srgbClr val="FFFF00"/>
              </a:highlight>
            </a:endParaRPr>
          </a:p>
          <a:p>
            <a:pPr lvl="1"/>
            <a:r>
              <a:rPr lang="el-GR" sz="2400" dirty="0">
                <a:highlight>
                  <a:srgbClr val="FFFF00"/>
                </a:highlight>
              </a:rPr>
              <a:t>Ανάπτυξη τυπικών υπολογιστικών δεξιοτήτων</a:t>
            </a:r>
            <a:endParaRPr lang="en-US" sz="2400" dirty="0">
              <a:solidFill>
                <a:srgbClr val="7030A0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E82B4B-5621-4361-970E-E9C079398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354162"/>
          </a:xfrm>
        </p:spPr>
        <p:txBody>
          <a:bodyPr>
            <a:normAutofit/>
          </a:bodyPr>
          <a:lstStyle/>
          <a:p>
            <a:r>
              <a:rPr lang="el-GR" sz="3200" dirty="0"/>
              <a:t>Διαγραμματική απεικόνιση του προφίλ  4 μαθητών σε διαδικασίες ΕΠ </a:t>
            </a:r>
            <a:endParaRPr lang="en-US" sz="32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DE175C1-6DB5-4B97-BBF7-690502A4C6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40356"/>
            <a:ext cx="5000625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03759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E</a:t>
            </a:r>
            <a:r>
              <a:rPr lang="el-GR" sz="3200" b="1" dirty="0" err="1"/>
              <a:t>ξέλιξη</a:t>
            </a:r>
            <a:r>
              <a:rPr lang="el-GR" sz="3200" b="1" dirty="0"/>
              <a:t>/τροποποίηση της κλίμακας αξιολόγησης ή κλίμακα αξιολόγησης 2+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dirty="0"/>
              <a:t>Έμφαση της ΕΠ ως πολυδιάστατης δραστηριότητας</a:t>
            </a:r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/>
              <a:t>Κατανόηση όλων των πληροφοριών που δίνονται στη διατύπωση του προβλήματος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reading</a:t>
            </a:r>
            <a:r>
              <a:rPr lang="el-GR" dirty="0">
                <a:solidFill>
                  <a:srgbClr val="7030A0"/>
                </a:solidFill>
              </a:rPr>
              <a:t>) </a:t>
            </a:r>
            <a:r>
              <a:rPr lang="el-GR" i="1" dirty="0"/>
              <a:t>δηλ. </a:t>
            </a:r>
            <a:r>
              <a:rPr lang="el-GR" sz="3100" dirty="0">
                <a:solidFill>
                  <a:srgbClr val="7030A0"/>
                </a:solidFill>
              </a:rPr>
              <a:t>από τη λύση του φαίνεται ότι έχει διαβάσει τις πληροφορίες/τα δεδομένα του προβλήματος</a:t>
            </a:r>
            <a:r>
              <a:rPr lang="el-GR" i="1" dirty="0"/>
              <a:t>.</a:t>
            </a:r>
            <a:endParaRPr lang="el-GR" dirty="0"/>
          </a:p>
          <a:p>
            <a:pPr lvl="0"/>
            <a:r>
              <a:rPr lang="el-GR" dirty="0"/>
              <a:t>Ανάπτυξη συνδέσεων με το πλαίσιο του προβλήματος, έχει κατανοήσει το τι συμβαίνει στο πρόβλημα (</a:t>
            </a:r>
            <a:r>
              <a:rPr lang="en-US" sz="3100" dirty="0">
                <a:solidFill>
                  <a:srgbClr val="7030A0"/>
                </a:solidFill>
              </a:rPr>
              <a:t>sense making</a:t>
            </a:r>
            <a:r>
              <a:rPr lang="el-GR" dirty="0"/>
              <a:t>).</a:t>
            </a:r>
          </a:p>
          <a:p>
            <a:pPr lvl="0"/>
            <a:r>
              <a:rPr lang="el-GR" dirty="0"/>
              <a:t>Αναγνώριση και μαθηματική διαχείριση </a:t>
            </a:r>
            <a:r>
              <a:rPr lang="el-GR" i="1" dirty="0"/>
              <a:t>της </a:t>
            </a:r>
            <a:r>
              <a:rPr lang="el-GR" b="1" i="1" dirty="0">
                <a:solidFill>
                  <a:srgbClr val="7030A0"/>
                </a:solidFill>
              </a:rPr>
              <a:t>κεντρικής μαθηματικής έννοιας</a:t>
            </a:r>
            <a:r>
              <a:rPr lang="el-GR" dirty="0">
                <a:solidFill>
                  <a:srgbClr val="7030A0"/>
                </a:solidFill>
              </a:rPr>
              <a:t> (</a:t>
            </a:r>
            <a:r>
              <a:rPr lang="en-US" dirty="0">
                <a:solidFill>
                  <a:srgbClr val="7030A0"/>
                </a:solidFill>
              </a:rPr>
              <a:t>key concept</a:t>
            </a:r>
            <a:r>
              <a:rPr lang="el-GR" dirty="0">
                <a:solidFill>
                  <a:srgbClr val="7030A0"/>
                </a:solidFill>
              </a:rPr>
              <a:t>)</a:t>
            </a:r>
          </a:p>
          <a:p>
            <a:pPr lvl="0"/>
            <a:r>
              <a:rPr lang="el-GR" dirty="0"/>
              <a:t>Ανάπτυξη μεθόδων </a:t>
            </a:r>
            <a:r>
              <a:rPr lang="el-GR" dirty="0" err="1"/>
              <a:t>μαθηματικοποίησης</a:t>
            </a:r>
            <a:r>
              <a:rPr lang="el-GR" dirty="0"/>
              <a:t>/</a:t>
            </a:r>
            <a:r>
              <a:rPr lang="el-GR" dirty="0" err="1"/>
              <a:t>μοντελοποίησης</a:t>
            </a:r>
            <a:r>
              <a:rPr lang="el-GR" dirty="0"/>
              <a:t>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modelling</a:t>
            </a:r>
            <a:r>
              <a:rPr lang="el-GR" dirty="0">
                <a:solidFill>
                  <a:srgbClr val="7030A0"/>
                </a:solidFill>
              </a:rPr>
              <a:t>)</a:t>
            </a:r>
          </a:p>
          <a:p>
            <a:pPr lvl="0"/>
            <a:r>
              <a:rPr lang="el-GR" dirty="0"/>
              <a:t>Ανάπτυξη τυπικών υπολογιστικών δεξιοτήτων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computations</a:t>
            </a:r>
            <a:r>
              <a:rPr lang="el-GR" dirty="0">
                <a:solidFill>
                  <a:srgbClr val="7030A0"/>
                </a:solidFill>
              </a:rPr>
              <a:t>)</a:t>
            </a:r>
          </a:p>
          <a:p>
            <a:pPr marL="0" lvl="0" indent="0">
              <a:buNone/>
            </a:pPr>
            <a:endParaRPr lang="el-GR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l-GR" i="1" dirty="0">
                <a:solidFill>
                  <a:srgbClr val="00B050"/>
                </a:solidFill>
              </a:rPr>
              <a:t>Διαβάθμιση απαντήσεων σε αυτές τις διαστάσεις:</a:t>
            </a:r>
          </a:p>
          <a:p>
            <a:r>
              <a:rPr lang="el-GR" b="1" i="1" dirty="0">
                <a:solidFill>
                  <a:srgbClr val="00B050"/>
                </a:solidFill>
              </a:rPr>
              <a:t>1=πλήρης-– 0.5. μερική- 0 ελλιπής </a:t>
            </a:r>
            <a:endParaRPr lang="el-GR" i="1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el-GR" i="1" dirty="0">
              <a:solidFill>
                <a:srgbClr val="00B05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8342248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E</a:t>
            </a:r>
            <a:r>
              <a:rPr lang="el-GR" sz="3200" b="1" dirty="0" err="1"/>
              <a:t>ξέλιξη</a:t>
            </a:r>
            <a:r>
              <a:rPr lang="el-GR" sz="3200" b="1" dirty="0"/>
              <a:t>/τροποποίηση της κλίμακας αξιολόγησης ή κλίμακα αξιολόγησης 2+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dirty="0"/>
              <a:t>Έμφαση της ΕΠ ως πολυδιάστατης δραστηριότητας</a:t>
            </a:r>
          </a:p>
          <a:p>
            <a:pPr marL="0" indent="0">
              <a:buNone/>
            </a:pPr>
            <a:endParaRPr lang="el-GR" dirty="0"/>
          </a:p>
          <a:p>
            <a:pPr lvl="0"/>
            <a:r>
              <a:rPr lang="el-GR" dirty="0"/>
              <a:t>Κατανόηση όλων των πληροφοριών που δίνονται στη διατύπωση του προβλήματος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reading</a:t>
            </a:r>
            <a:r>
              <a:rPr lang="el-GR" dirty="0">
                <a:solidFill>
                  <a:srgbClr val="7030A0"/>
                </a:solidFill>
              </a:rPr>
              <a:t>) </a:t>
            </a:r>
            <a:r>
              <a:rPr lang="el-GR" i="1" dirty="0"/>
              <a:t>δηλ. </a:t>
            </a:r>
            <a:r>
              <a:rPr lang="el-GR" sz="3100" dirty="0">
                <a:solidFill>
                  <a:srgbClr val="7030A0"/>
                </a:solidFill>
              </a:rPr>
              <a:t>από τη λύση του φαίνεται ότι έχει διαβάσει τις πληροφορίες/τα δεδομένα του προβλήματος</a:t>
            </a:r>
            <a:r>
              <a:rPr lang="el-GR" i="1" dirty="0"/>
              <a:t>.</a:t>
            </a:r>
            <a:endParaRPr lang="el-GR" dirty="0"/>
          </a:p>
          <a:p>
            <a:pPr lvl="0"/>
            <a:r>
              <a:rPr lang="el-GR" dirty="0"/>
              <a:t>Ανάπτυξη συνδέσεων με το πλαίσιο του προβλήματος, έχει κατανοήσει το τι συμβαίνει στο πρόβλημα (</a:t>
            </a:r>
            <a:r>
              <a:rPr lang="en-US" sz="3100" dirty="0">
                <a:solidFill>
                  <a:srgbClr val="7030A0"/>
                </a:solidFill>
              </a:rPr>
              <a:t>sense making</a:t>
            </a:r>
            <a:r>
              <a:rPr lang="el-GR" dirty="0"/>
              <a:t>).</a:t>
            </a:r>
          </a:p>
          <a:p>
            <a:pPr lvl="0"/>
            <a:r>
              <a:rPr lang="el-GR" dirty="0"/>
              <a:t>Αναγνώριση και μαθηματική διαχείριση </a:t>
            </a:r>
            <a:r>
              <a:rPr lang="el-GR" i="1" dirty="0"/>
              <a:t>της </a:t>
            </a:r>
            <a:r>
              <a:rPr lang="el-GR" b="1" i="1" dirty="0">
                <a:solidFill>
                  <a:srgbClr val="7030A0"/>
                </a:solidFill>
              </a:rPr>
              <a:t>κεντρικής μαθηματικής έννοιας</a:t>
            </a:r>
            <a:r>
              <a:rPr lang="el-GR" dirty="0">
                <a:solidFill>
                  <a:srgbClr val="7030A0"/>
                </a:solidFill>
              </a:rPr>
              <a:t> (</a:t>
            </a:r>
            <a:r>
              <a:rPr lang="en-US" dirty="0">
                <a:solidFill>
                  <a:srgbClr val="7030A0"/>
                </a:solidFill>
              </a:rPr>
              <a:t>key concept</a:t>
            </a:r>
            <a:r>
              <a:rPr lang="el-GR" dirty="0">
                <a:solidFill>
                  <a:srgbClr val="7030A0"/>
                </a:solidFill>
              </a:rPr>
              <a:t>)</a:t>
            </a:r>
          </a:p>
          <a:p>
            <a:pPr lvl="0"/>
            <a:r>
              <a:rPr lang="el-GR" dirty="0"/>
              <a:t>Ανάπτυξη μεθόδων </a:t>
            </a:r>
            <a:r>
              <a:rPr lang="el-GR" dirty="0" err="1"/>
              <a:t>μαθηματικοποίησης</a:t>
            </a:r>
            <a:r>
              <a:rPr lang="el-GR" dirty="0"/>
              <a:t>/</a:t>
            </a:r>
            <a:r>
              <a:rPr lang="el-GR" dirty="0" err="1"/>
              <a:t>μοντελοποίησης</a:t>
            </a:r>
            <a:r>
              <a:rPr lang="el-GR" dirty="0"/>
              <a:t>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modelling</a:t>
            </a:r>
            <a:r>
              <a:rPr lang="el-GR" dirty="0">
                <a:solidFill>
                  <a:srgbClr val="7030A0"/>
                </a:solidFill>
              </a:rPr>
              <a:t>)</a:t>
            </a:r>
          </a:p>
          <a:p>
            <a:pPr lvl="0"/>
            <a:r>
              <a:rPr lang="el-GR" dirty="0"/>
              <a:t>Ανάπτυξη τυπικών υπολογιστικών δεξιοτήτων </a:t>
            </a:r>
            <a:r>
              <a:rPr lang="el-GR" dirty="0">
                <a:solidFill>
                  <a:srgbClr val="7030A0"/>
                </a:solidFill>
              </a:rPr>
              <a:t>(</a:t>
            </a:r>
            <a:r>
              <a:rPr lang="en-US" dirty="0">
                <a:solidFill>
                  <a:srgbClr val="7030A0"/>
                </a:solidFill>
              </a:rPr>
              <a:t>computations</a:t>
            </a:r>
            <a:r>
              <a:rPr lang="el-GR" dirty="0">
                <a:solidFill>
                  <a:srgbClr val="7030A0"/>
                </a:solidFill>
              </a:rPr>
              <a:t>)</a:t>
            </a:r>
          </a:p>
          <a:p>
            <a:pPr marL="0" lvl="0" indent="0">
              <a:buNone/>
            </a:pPr>
            <a:endParaRPr lang="el-GR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l-GR" i="1" dirty="0">
                <a:solidFill>
                  <a:srgbClr val="00B050"/>
                </a:solidFill>
              </a:rPr>
              <a:t>Διαβάθμιση απαντήσεων σε αυτές τις διαστάσεις:</a:t>
            </a:r>
          </a:p>
          <a:p>
            <a:r>
              <a:rPr lang="el-GR" b="1" i="1" dirty="0">
                <a:solidFill>
                  <a:srgbClr val="00B050"/>
                </a:solidFill>
              </a:rPr>
              <a:t>1=πλήρης-– 0.5. μερική- 0 ελλιπής </a:t>
            </a:r>
            <a:endParaRPr lang="el-GR" i="1" dirty="0">
              <a:solidFill>
                <a:srgbClr val="00B050"/>
              </a:solidFill>
            </a:endParaRPr>
          </a:p>
          <a:p>
            <a:pPr marL="0" lvl="0" indent="0">
              <a:buNone/>
            </a:pPr>
            <a:endParaRPr lang="el-GR" i="1" dirty="0">
              <a:solidFill>
                <a:srgbClr val="00B050"/>
              </a:solidFill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9792896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3A2DC1-9FF8-4FD7-92F6-0B93DD128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143000"/>
          </a:xfrm>
        </p:spPr>
        <p:txBody>
          <a:bodyPr/>
          <a:lstStyle/>
          <a:p>
            <a:r>
              <a:rPr lang="el-GR" dirty="0"/>
              <a:t>Βιβλιογραφία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9203F41-AF19-466E-872D-967BC346E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17638"/>
            <a:ext cx="8784976" cy="5165724"/>
          </a:xfrm>
        </p:spPr>
        <p:txBody>
          <a:bodyPr>
            <a:normAutofit fontScale="92500"/>
          </a:bodyPr>
          <a:lstStyle/>
          <a:p>
            <a:r>
              <a:rPr lang="el-GR" sz="2400" dirty="0" err="1"/>
              <a:t>Κασσωτάκης</a:t>
            </a:r>
            <a:r>
              <a:rPr lang="el-GR" sz="2400" dirty="0"/>
              <a:t>, Μ. (2010). Η Αξιολόγηση της επιδόσεως των μαθητών. Μέσα, μέθοδοι, προβλήματα, προοπτικές. Αθήνα: </a:t>
            </a:r>
            <a:r>
              <a:rPr lang="el-GR" sz="2400" dirty="0" err="1"/>
              <a:t>Εκδ</a:t>
            </a:r>
            <a:r>
              <a:rPr lang="el-GR" sz="2400" dirty="0"/>
              <a:t>. Γρηγόρη.</a:t>
            </a:r>
          </a:p>
          <a:p>
            <a:r>
              <a:rPr lang="en-US" sz="2400" dirty="0"/>
              <a:t>Burkhardt, H., &amp; Swan, M. (2012). Designing assessment of performance in mathematics. </a:t>
            </a:r>
            <a:r>
              <a:rPr lang="en-US" sz="2400" i="1" dirty="0"/>
              <a:t>Educational Designer: Journal of the International Society for Design and Development in Education</a:t>
            </a:r>
            <a:r>
              <a:rPr lang="en-US" sz="2400" dirty="0"/>
              <a:t>, </a:t>
            </a:r>
            <a:r>
              <a:rPr lang="en-US" sz="2400" i="1" dirty="0"/>
              <a:t>1</a:t>
            </a:r>
            <a:r>
              <a:rPr lang="en-US" sz="2400" dirty="0"/>
              <a:t>.</a:t>
            </a:r>
            <a:endParaRPr lang="el-GR" sz="2400" dirty="0"/>
          </a:p>
          <a:p>
            <a:r>
              <a:rPr lang="en-US" sz="2400" dirty="0"/>
              <a:t>Morgan, C. (2000). Better assessment in mathematics education? A social</a:t>
            </a:r>
            <a:r>
              <a:rPr lang="el-GR" sz="2400" dirty="0"/>
              <a:t> </a:t>
            </a:r>
            <a:r>
              <a:rPr lang="en-US" sz="2400" dirty="0"/>
              <a:t>perspective. In J. </a:t>
            </a:r>
            <a:r>
              <a:rPr lang="en-US" sz="2400" dirty="0" err="1"/>
              <a:t>Boaler</a:t>
            </a:r>
            <a:r>
              <a:rPr lang="en-US" sz="2400" dirty="0"/>
              <a:t> (Ed.) Multiple Perspectives on Mathematics Teaching and</a:t>
            </a:r>
            <a:r>
              <a:rPr lang="el-GR" sz="2400" dirty="0"/>
              <a:t> </a:t>
            </a:r>
            <a:r>
              <a:rPr lang="en-US" sz="2400" dirty="0"/>
              <a:t>Learning, Westport, CT: </a:t>
            </a:r>
            <a:r>
              <a:rPr lang="en-US" sz="2400" dirty="0" err="1"/>
              <a:t>Ablex</a:t>
            </a:r>
            <a:r>
              <a:rPr lang="en-US" sz="2400" dirty="0"/>
              <a:t>.</a:t>
            </a:r>
            <a:endParaRPr lang="el-GR" sz="2400" dirty="0"/>
          </a:p>
          <a:p>
            <a:r>
              <a:rPr lang="en-US" sz="2400" dirty="0"/>
              <a:t>Smith, M. E. (2004). Practices in Transition: A Case Study of Classroom Assessment. In T. A. Romberg (Ed.), Standards-Based Mathematics Assessment in Middle School. Teachers College Press. </a:t>
            </a:r>
            <a:endParaRPr lang="el-GR" sz="2400" dirty="0"/>
          </a:p>
          <a:p>
            <a:r>
              <a:rPr lang="en-US" sz="2400" dirty="0"/>
              <a:t>Wu, M., &amp; Adams, R. (2006). Modelling mathematics problem solving item responses using a multidimensional IRT model. </a:t>
            </a:r>
            <a:r>
              <a:rPr lang="en-US" sz="2400" i="1" dirty="0"/>
              <a:t>Mathematics education research journal</a:t>
            </a:r>
            <a:r>
              <a:rPr lang="en-US" sz="2400" dirty="0"/>
              <a:t>, </a:t>
            </a:r>
            <a:r>
              <a:rPr lang="en-US" sz="2400" i="1" dirty="0"/>
              <a:t>18</a:t>
            </a:r>
            <a:r>
              <a:rPr lang="en-US" sz="2400" dirty="0"/>
              <a:t>(2), 93-113.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62643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Αξιολόγηση της μαθηματικής λύσης  ενός προβλήματος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417638"/>
            <a:ext cx="8640960" cy="5251722"/>
          </a:xfrm>
        </p:spPr>
        <p:txBody>
          <a:bodyPr>
            <a:normAutofit fontScale="70000" lnSpcReduction="20000"/>
          </a:bodyPr>
          <a:lstStyle/>
          <a:p>
            <a:pPr lvl="1"/>
            <a:r>
              <a:rPr lang="el-GR" dirty="0"/>
              <a:t>Η κατανόηση των πληροφοριών που δίνονται στο πρόβλημα (πραγματικό πλαίσιο)</a:t>
            </a:r>
          </a:p>
          <a:p>
            <a:pPr lvl="1"/>
            <a:r>
              <a:rPr lang="en-US" dirty="0"/>
              <a:t>H </a:t>
            </a:r>
            <a:r>
              <a:rPr lang="el-GR" dirty="0"/>
              <a:t>κατανόηση της κεντρικής μαθηματικής έννοιας και η διαχείρισή της</a:t>
            </a:r>
          </a:p>
          <a:p>
            <a:pPr lvl="1"/>
            <a:r>
              <a:rPr lang="el-GR" dirty="0"/>
              <a:t>Η πληρότητα της αιτιολόγησης/λύσης του προβλήματος </a:t>
            </a:r>
          </a:p>
          <a:p>
            <a:pPr lvl="1"/>
            <a:r>
              <a:rPr lang="el-GR" dirty="0"/>
              <a:t>Την ανάπτυξη στρατηγικών </a:t>
            </a:r>
            <a:r>
              <a:rPr lang="el-GR" dirty="0" err="1"/>
              <a:t>μοντελοποίησης</a:t>
            </a:r>
            <a:endParaRPr lang="el-GR" dirty="0"/>
          </a:p>
          <a:p>
            <a:pPr lvl="1"/>
            <a:r>
              <a:rPr lang="el-GR" dirty="0"/>
              <a:t>Η ακρίβεια στη μαθηματική έκφραση</a:t>
            </a:r>
          </a:p>
          <a:p>
            <a:pPr lvl="1"/>
            <a:r>
              <a:rPr lang="el-GR" dirty="0"/>
              <a:t>η δημιουργικότητά  και η πρωτοτυπία των στρατηγικών που αναπτύσσει </a:t>
            </a:r>
            <a:endParaRPr lang="en-US" dirty="0"/>
          </a:p>
          <a:p>
            <a:pPr lvl="1"/>
            <a:r>
              <a:rPr lang="el-GR" dirty="0"/>
              <a:t>Η παρατηρητικότητα </a:t>
            </a:r>
          </a:p>
          <a:p>
            <a:pPr marL="457200" lvl="1" indent="0">
              <a:buNone/>
            </a:pPr>
            <a:endParaRPr lang="el-GR" dirty="0"/>
          </a:p>
          <a:p>
            <a:pPr lvl="1"/>
            <a:r>
              <a:rPr lang="el-GR" dirty="0"/>
              <a:t>η προσπάθεια που καταβάλλει</a:t>
            </a:r>
          </a:p>
          <a:p>
            <a:pPr lvl="1"/>
            <a:r>
              <a:rPr lang="el-GR" dirty="0"/>
              <a:t>πρωτοβουλίες που αναπτύσσει</a:t>
            </a:r>
          </a:p>
          <a:p>
            <a:pPr marL="457200" lvl="1" indent="0">
              <a:buNone/>
            </a:pPr>
            <a:r>
              <a:rPr lang="el-GR" dirty="0"/>
              <a:t>[...]</a:t>
            </a:r>
          </a:p>
          <a:p>
            <a:pPr lvl="1"/>
            <a:endParaRPr lang="el-GR" dirty="0"/>
          </a:p>
          <a:p>
            <a:pPr marL="457200" lvl="1" indent="0">
              <a:buNone/>
            </a:pPr>
            <a:endParaRPr lang="el-GR" dirty="0"/>
          </a:p>
          <a:p>
            <a:pPr marL="457200" lvl="1" indent="0">
              <a:buNone/>
            </a:pPr>
            <a:r>
              <a:rPr lang="el-GR" sz="3100" dirty="0">
                <a:solidFill>
                  <a:srgbClr val="7030A0"/>
                </a:solidFill>
              </a:rPr>
              <a:t>αποτελούν πηγές πληροφορίας για την αξιολόγησή της λύσης ενός μαθητή.</a:t>
            </a:r>
          </a:p>
          <a:p>
            <a:pPr marL="457200" lvl="1" indent="0">
              <a:buNone/>
            </a:pPr>
            <a:endParaRPr lang="el-GR" sz="3100" dirty="0"/>
          </a:p>
          <a:p>
            <a:pPr marL="457200" lvl="1" indent="0">
              <a:buNone/>
            </a:pP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780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2414"/>
            <a:ext cx="7488832" cy="1589145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el-GR" sz="3600" b="1" dirty="0"/>
              <a:t>Αρχές αξιολόγησης ΕΠ  </a:t>
            </a:r>
            <a:br>
              <a:rPr lang="el-GR" sz="3600" b="1" dirty="0"/>
            </a:br>
            <a:r>
              <a:rPr lang="el-GR" sz="3600" b="1" dirty="0"/>
              <a:t>(</a:t>
            </a:r>
            <a:r>
              <a:rPr lang="en-US" sz="3600" dirty="0"/>
              <a:t>Burkhardt &amp; Swan</a:t>
            </a:r>
            <a:r>
              <a:rPr lang="el-GR" sz="3600" dirty="0"/>
              <a:t>,</a:t>
            </a:r>
            <a:r>
              <a:rPr lang="en-US" sz="3600" dirty="0"/>
              <a:t> 2012). </a:t>
            </a:r>
            <a:endParaRPr lang="el-G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186" y="1889246"/>
            <a:ext cx="8792307" cy="4780113"/>
          </a:xfrm>
        </p:spPr>
        <p:txBody>
          <a:bodyPr>
            <a:noAutofit/>
          </a:bodyPr>
          <a:lstStyle/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500" b="1" dirty="0"/>
              <a:t> </a:t>
            </a:r>
            <a:r>
              <a:rPr lang="el-GR" sz="1800" dirty="0"/>
              <a:t>Αξιολόγηση της </a:t>
            </a:r>
            <a:r>
              <a:rPr lang="el-GR" sz="1800" b="1" dirty="0"/>
              <a:t>επιθυμητής επίδοσης </a:t>
            </a:r>
            <a:r>
              <a:rPr lang="el-GR" sz="1800" dirty="0"/>
              <a:t>των μαθητών </a:t>
            </a:r>
            <a:r>
              <a:rPr lang="el-GR" sz="1800" i="1" dirty="0"/>
              <a:t>σου (τι θα ήθελες οι μαθητές σου να γνωρίζουν λύνοντας το πρόβλημα που τους έθεσες;)</a:t>
            </a:r>
            <a:r>
              <a:rPr lang="el-GR" sz="1800" b="1" i="1" dirty="0"/>
              <a:t> </a:t>
            </a:r>
            <a:endParaRPr lang="el-GR" sz="1800" i="1" dirty="0"/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</a:t>
            </a:r>
            <a:r>
              <a:rPr lang="el-GR" sz="1800" dirty="0"/>
              <a:t>Αξιολόγηση της </a:t>
            </a:r>
            <a:r>
              <a:rPr lang="el-GR" sz="1800" b="1" dirty="0"/>
              <a:t>κατανόησης των μαθηματικών εννοιών </a:t>
            </a:r>
            <a:r>
              <a:rPr lang="el-GR" sz="1800" dirty="0"/>
              <a:t>που εμπλέκονται όσο και των </a:t>
            </a:r>
            <a:r>
              <a:rPr lang="el-GR" sz="1800" b="1" dirty="0"/>
              <a:t>διαδικασιών </a:t>
            </a:r>
            <a:r>
              <a:rPr lang="el-GR" sz="1800" dirty="0"/>
              <a:t>που αναπτύσσει ο μαθητής κατά την επίλυση του προβλήματος 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Αξιολόγηση </a:t>
            </a:r>
            <a:r>
              <a:rPr lang="el-GR" sz="1800" dirty="0"/>
              <a:t>τόσο του </a:t>
            </a:r>
            <a:r>
              <a:rPr lang="el-GR" sz="1800" b="1" dirty="0"/>
              <a:t>συλλογισμού</a:t>
            </a:r>
            <a:r>
              <a:rPr lang="el-GR" sz="1800" dirty="0"/>
              <a:t> (της επιχειρηματολογίας) όσο και του αριθμητικού </a:t>
            </a:r>
            <a:r>
              <a:rPr lang="el-GR" sz="1800" b="1" dirty="0"/>
              <a:t>αποτελέσματος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</a:t>
            </a:r>
            <a:r>
              <a:rPr lang="el-GR" sz="1800" dirty="0"/>
              <a:t>Καθορισμός μέσω </a:t>
            </a:r>
            <a:r>
              <a:rPr lang="el-GR" sz="1800" b="1" dirty="0"/>
              <a:t>δοκιμής</a:t>
            </a:r>
            <a:r>
              <a:rPr lang="el-GR" sz="1800" dirty="0"/>
              <a:t>, του επιπέδου πιθανής απόκρισης των μαθητών (</a:t>
            </a:r>
            <a:r>
              <a:rPr lang="el-GR" sz="1800" i="1" dirty="0"/>
              <a:t>διαχείριση μη προβλέψιμων απαντήσεων)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dirty="0"/>
              <a:t>Διασφάλιση της </a:t>
            </a:r>
            <a:r>
              <a:rPr lang="el-GR" sz="1800" b="1" dirty="0"/>
              <a:t>«μαθησιακής αξίας» </a:t>
            </a:r>
            <a:r>
              <a:rPr lang="el-GR" sz="1800" dirty="0"/>
              <a:t>που προκύπτει από τις αρχές 1-3 </a:t>
            </a:r>
          </a:p>
          <a:p>
            <a:pPr marL="257175" indent="-257175" algn="just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Font typeface="+mj-lt"/>
              <a:buAutoNum type="arabicPeriod"/>
            </a:pPr>
            <a:r>
              <a:rPr lang="el-GR" sz="1800" b="1" dirty="0"/>
              <a:t> Εύρεση</a:t>
            </a:r>
            <a:r>
              <a:rPr lang="el-GR" sz="1800" dirty="0"/>
              <a:t> &amp; </a:t>
            </a:r>
            <a:r>
              <a:rPr lang="el-GR" sz="1800" b="1" dirty="0"/>
              <a:t>αξιοποίηση </a:t>
            </a:r>
            <a:r>
              <a:rPr lang="el-GR" sz="1800" dirty="0"/>
              <a:t>μεγάλου εύρους σχεδιασμένων τρόπων αξιολόγησης </a:t>
            </a:r>
          </a:p>
        </p:txBody>
      </p:sp>
    </p:spTree>
    <p:extLst>
      <p:ext uri="{BB962C8B-B14F-4D97-AF65-F5344CB8AC3E}">
        <p14:creationId xmlns:p14="http://schemas.microsoft.com/office/powerpoint/2010/main" xmlns="" val="1863541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err="1"/>
              <a:t>Αξόνες</a:t>
            </a:r>
            <a:r>
              <a:rPr lang="el-GR" sz="2800" dirty="0"/>
              <a:t> αξιολόγησης μαθητή σε δραστηριότητες ΕΠ</a:t>
            </a:r>
            <a:r>
              <a:rPr lang="el-GR" sz="2800" b="1" dirty="0"/>
              <a:t> (</a:t>
            </a:r>
            <a:r>
              <a:rPr lang="en-US" sz="2800" i="1" dirty="0"/>
              <a:t>Burkhardt &amp; Swan</a:t>
            </a:r>
            <a:r>
              <a:rPr lang="el-GR" sz="2800" i="1" dirty="0"/>
              <a:t>,</a:t>
            </a:r>
            <a:r>
              <a:rPr lang="en-US" sz="2800" i="1" dirty="0"/>
              <a:t> 2012). </a:t>
            </a:r>
            <a:endParaRPr lang="el-GR" sz="2800" i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b="1" dirty="0"/>
              <a:t>Οργανώνει</a:t>
            </a:r>
            <a:r>
              <a:rPr lang="el-GR" dirty="0"/>
              <a:t> τις πληροφορίες που τους δίνονται</a:t>
            </a:r>
          </a:p>
          <a:p>
            <a:r>
              <a:rPr lang="el-GR" b="1" dirty="0"/>
              <a:t>Σχεδιάζει/κατασκευάζει</a:t>
            </a:r>
            <a:r>
              <a:rPr lang="el-GR" dirty="0"/>
              <a:t> μαθηματικές αναπαραστάσεις</a:t>
            </a:r>
          </a:p>
          <a:p>
            <a:r>
              <a:rPr lang="el-GR" b="1" dirty="0"/>
              <a:t>Αναπτύσσει στρατηγικές </a:t>
            </a:r>
            <a:r>
              <a:rPr lang="el-GR" b="1" dirty="0" err="1"/>
              <a:t>μοντελοποίησης</a:t>
            </a:r>
            <a:endParaRPr lang="el-GR" b="1" dirty="0"/>
          </a:p>
          <a:p>
            <a:r>
              <a:rPr lang="el-GR" dirty="0"/>
              <a:t>Επιλέγει </a:t>
            </a:r>
            <a:r>
              <a:rPr lang="el-GR" b="1" dirty="0"/>
              <a:t>κατάλληλες μαθηματικές τεχνικές </a:t>
            </a:r>
          </a:p>
          <a:p>
            <a:r>
              <a:rPr lang="el-GR" b="1" dirty="0"/>
              <a:t>Διερευνά και ανακαλύπτει </a:t>
            </a:r>
            <a:r>
              <a:rPr lang="el-GR" dirty="0"/>
              <a:t>νέες σχέσεις</a:t>
            </a:r>
          </a:p>
          <a:p>
            <a:r>
              <a:rPr lang="el-GR" b="1" dirty="0"/>
              <a:t>Ερμηνεύει και αξιολογεί </a:t>
            </a:r>
            <a:r>
              <a:rPr lang="el-GR" dirty="0"/>
              <a:t>το αποτέλεσμα που προκύπτει</a:t>
            </a:r>
          </a:p>
          <a:p>
            <a:r>
              <a:rPr lang="el-GR" b="1" dirty="0"/>
              <a:t>Επικοινωνεί το αποτέλεσμα </a:t>
            </a:r>
            <a:r>
              <a:rPr lang="el-GR" dirty="0" smtClean="0"/>
              <a:t>με κατάλληλο τρόπο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414150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Παράδειγμα</a:t>
            </a:r>
          </a:p>
        </p:txBody>
      </p:sp>
    </p:spTree>
    <p:extLst>
      <p:ext uri="{BB962C8B-B14F-4D97-AF65-F5344CB8AC3E}">
        <p14:creationId xmlns:p14="http://schemas.microsoft.com/office/powerpoint/2010/main" xmlns="" val="157422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92" y="260648"/>
            <a:ext cx="8405447" cy="604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93801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357166"/>
            <a:ext cx="5458927" cy="5112568"/>
          </a:xfrm>
          <a:prstGeom prst="rect">
            <a:avLst/>
          </a:prstGeom>
        </p:spPr>
      </p:pic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15616" y="5589240"/>
            <a:ext cx="7632848" cy="820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>
                <a:solidFill>
                  <a:srgbClr val="00B050"/>
                </a:solidFill>
              </a:rPr>
              <a:t>Πώς θα αξιολογούσατε τη </a:t>
            </a:r>
            <a:r>
              <a:rPr lang="el-GR" dirty="0">
                <a:solidFill>
                  <a:srgbClr val="00B050"/>
                </a:solidFill>
              </a:rPr>
              <a:t>λύση του μαθητή;</a:t>
            </a:r>
          </a:p>
        </p:txBody>
      </p: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5429256" y="1000108"/>
            <a:ext cx="3471858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Οργανώνει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τις πληροφορίες που τους δίνονται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Σχεδιάζει/κατασκευάζει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μαθηματικές αναπαραστάσεις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Αναπτύσσει στρατηγικές μοντελοποίησης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Επιλέγει </a:t>
            </a: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κατάλληλες μαθηματικές τεχνικές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Διερευνά και ανακαλύπτει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νέες σχέσεις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Ερμηνεύει και αξιολογεί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αποτέλεσμα που προκύπτει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Επικοινωνεί το αποτέλεσμα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με κατάλληλο τρόπο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876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1324743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el-GR" dirty="0" smtClean="0"/>
              <a:t>Σχεδιασμός </a:t>
            </a:r>
            <a:r>
              <a:rPr lang="el-GR" dirty="0"/>
              <a:t>σχήματος βαθμολόγησης (</a:t>
            </a:r>
            <a:r>
              <a:rPr lang="en-US" dirty="0"/>
              <a:t>marking scheme</a:t>
            </a:r>
            <a:r>
              <a:rPr lang="el-GR" dirty="0"/>
              <a:t>)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dirty="0" err="1"/>
              <a:t>Burkhardt</a:t>
            </a:r>
            <a:r>
              <a:rPr lang="en-US" dirty="0"/>
              <a:t> &amp; Swan</a:t>
            </a:r>
            <a:r>
              <a:rPr lang="el-GR" dirty="0"/>
              <a:t>, </a:t>
            </a:r>
            <a:r>
              <a:rPr lang="en-US" dirty="0"/>
              <a:t>2012</a:t>
            </a:r>
            <a:r>
              <a:rPr lang="el-GR" dirty="0"/>
              <a:t>).</a:t>
            </a:r>
            <a:br>
              <a:rPr lang="el-GR" dirty="0"/>
            </a:br>
            <a:endParaRPr lang="el-GR" i="1" dirty="0">
              <a:solidFill>
                <a:srgbClr val="7030A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83568" y="3429000"/>
            <a:ext cx="7038637" cy="26728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accent3"/>
              </a:buClr>
              <a:buFont typeface="Wingdings" panose="05000000000000000000" pitchFamily="2" charset="2"/>
              <a:buChar char="Ø"/>
            </a:pPr>
            <a:r>
              <a:rPr lang="el-GR" sz="2000" dirty="0">
                <a:solidFill>
                  <a:srgbClr val="7030A0"/>
                </a:solidFill>
              </a:rPr>
              <a:t> </a:t>
            </a:r>
            <a:r>
              <a:rPr lang="el-GR" sz="2000" b="1" dirty="0">
                <a:solidFill>
                  <a:srgbClr val="7030A0"/>
                </a:solidFill>
              </a:rPr>
              <a:t>«Σκαλωσιά» </a:t>
            </a:r>
            <a:endParaRPr lang="en-US" sz="2000" b="1" dirty="0">
              <a:solidFill>
                <a:srgbClr val="7030A0"/>
              </a:solidFill>
            </a:endParaRPr>
          </a:p>
          <a:p>
            <a:pPr lvl="1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7030A0"/>
                </a:solidFill>
              </a:rPr>
              <a:t>Αξιολόγηση </a:t>
            </a:r>
            <a:r>
              <a:rPr lang="el-GR" sz="2000" b="1" dirty="0">
                <a:solidFill>
                  <a:srgbClr val="7030A0"/>
                </a:solidFill>
              </a:rPr>
              <a:t>βήμα-βήμα του αναμενόμενου τρόπου λύσης </a:t>
            </a:r>
            <a:r>
              <a:rPr lang="el-GR" sz="2000" dirty="0">
                <a:solidFill>
                  <a:srgbClr val="7030A0"/>
                </a:solidFill>
              </a:rPr>
              <a:t> </a:t>
            </a:r>
          </a:p>
          <a:p>
            <a:pPr algn="just">
              <a:buClr>
                <a:schemeClr val="accent3"/>
              </a:buClr>
              <a:buFont typeface="Wingdings" panose="05000000000000000000" pitchFamily="2" charset="2"/>
              <a:buChar char="Ø"/>
            </a:pPr>
            <a:r>
              <a:rPr lang="el-GR" sz="2000" b="1" dirty="0">
                <a:solidFill>
                  <a:srgbClr val="7030A0"/>
                </a:solidFill>
              </a:rPr>
              <a:t>Σχήμα βαθμολόγησης</a:t>
            </a:r>
          </a:p>
          <a:p>
            <a:pPr lvl="1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el-GR" sz="2000" b="1" dirty="0">
                <a:solidFill>
                  <a:srgbClr val="7030A0"/>
                </a:solidFill>
              </a:rPr>
              <a:t> </a:t>
            </a:r>
            <a:r>
              <a:rPr lang="el-GR" sz="2000" dirty="0">
                <a:solidFill>
                  <a:srgbClr val="7030A0"/>
                </a:solidFill>
              </a:rPr>
              <a:t>Σαφής </a:t>
            </a:r>
            <a:r>
              <a:rPr lang="el-GR" sz="2000" b="1" dirty="0">
                <a:solidFill>
                  <a:srgbClr val="7030A0"/>
                </a:solidFill>
              </a:rPr>
              <a:t>καθορισμός</a:t>
            </a:r>
            <a:r>
              <a:rPr lang="el-GR" sz="2000" dirty="0">
                <a:solidFill>
                  <a:srgbClr val="7030A0"/>
                </a:solidFill>
              </a:rPr>
              <a:t> του τρόπου βαθμολόγησης του κάθε βήματος </a:t>
            </a:r>
          </a:p>
          <a:p>
            <a:pPr lvl="1" algn="just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el-GR" sz="2000" dirty="0">
                <a:solidFill>
                  <a:srgbClr val="7030A0"/>
                </a:solidFill>
              </a:rPr>
              <a:t>Καθορισμός πίστωσης σωστής ή ελλιπούς λύσης </a:t>
            </a:r>
          </a:p>
        </p:txBody>
      </p:sp>
    </p:spTree>
    <p:extLst>
      <p:ext uri="{BB962C8B-B14F-4D97-AF65-F5344CB8AC3E}">
        <p14:creationId xmlns:p14="http://schemas.microsoft.com/office/powerpoint/2010/main" xmlns="" val="218660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5813</TotalTime>
  <Words>1238</Words>
  <Application>Microsoft Office PowerPoint</Application>
  <PresentationFormat>Προβολή στην οθόνη (4:3)</PresentationFormat>
  <Paragraphs>137</Paragraphs>
  <Slides>24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5" baseType="lpstr">
      <vt:lpstr>Office Theme</vt:lpstr>
      <vt:lpstr>Η διδασκαλία μέσω επίλυσης προβλήματος – Μαθηματικοποίηση</vt:lpstr>
      <vt:lpstr>Συζήτηση</vt:lpstr>
      <vt:lpstr>Αξιολόγηση της μαθηματικής λύσης  ενός προβλήματος</vt:lpstr>
      <vt:lpstr>Αρχές αξιολόγησης ΕΠ   (Burkhardt &amp; Swan, 2012). </vt:lpstr>
      <vt:lpstr>Αξόνες αξιολόγησης μαθητή σε δραστηριότητες ΕΠ (Burkhardt &amp; Swan, 2012). </vt:lpstr>
      <vt:lpstr>Διαφάνεια 6</vt:lpstr>
      <vt:lpstr>Διαφάνεια 7</vt:lpstr>
      <vt:lpstr>Διαφάνεια 8</vt:lpstr>
      <vt:lpstr>Διαφάνεια 9</vt:lpstr>
      <vt:lpstr>Σωστή απάντηση</vt:lpstr>
      <vt:lpstr>Διαφάνεια 11</vt:lpstr>
      <vt:lpstr>Διαφάνεια 12</vt:lpstr>
      <vt:lpstr>Επίπεδα αξιολόγησης του PISA</vt:lpstr>
      <vt:lpstr> Αξιολόγηση απαντήσεων</vt:lpstr>
      <vt:lpstr>Παράδειγμα  </vt:lpstr>
      <vt:lpstr>Διαφάνεια 16</vt:lpstr>
      <vt:lpstr>Διαφάνεια 17</vt:lpstr>
      <vt:lpstr>Κλίμακα αξιολόγησης  1 (έμφαση στην επίτευξη του στόχου), Mathematics in Context (Smith, 2004)</vt:lpstr>
      <vt:lpstr>Κλίμακα αξιολόγησης 2 (Wu &amp; Adams, 2006) (έμφαση στην κατανόηση της διατύπωσης/πλαισίου του προβλήματος)</vt:lpstr>
      <vt:lpstr>Κλίμακα αξιολόγησης 2 (έμφαση στην κατανόηση της διατύπωσης/πλαισίου του προβλήματος)</vt:lpstr>
      <vt:lpstr>Διαγραμματική απεικόνιση του προφίλ  4 μαθητών σε διαδικασίες ΕΠ </vt:lpstr>
      <vt:lpstr>Eξέλιξη/τροποποίηση της κλίμακας αξιολόγησης ή κλίμακα αξιολόγησης 2+</vt:lpstr>
      <vt:lpstr>Eξέλιξη/τροποποίηση της κλίμακας αξιολόγησης ή κλίμακα αξιολόγησης 2+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User</cp:lastModifiedBy>
  <cp:revision>679</cp:revision>
  <dcterms:created xsi:type="dcterms:W3CDTF">2016-12-02T10:45:38Z</dcterms:created>
  <dcterms:modified xsi:type="dcterms:W3CDTF">2023-12-07T09:21:50Z</dcterms:modified>
</cp:coreProperties>
</file>