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572" r:id="rId3"/>
    <p:sldId id="595" r:id="rId4"/>
    <p:sldId id="606" r:id="rId5"/>
    <p:sldId id="613" r:id="rId6"/>
    <p:sldId id="598" r:id="rId7"/>
    <p:sldId id="568" r:id="rId8"/>
    <p:sldId id="577" r:id="rId9"/>
    <p:sldId id="584" r:id="rId10"/>
    <p:sldId id="607" r:id="rId11"/>
    <p:sldId id="608" r:id="rId12"/>
    <p:sldId id="617" r:id="rId13"/>
    <p:sldId id="615" r:id="rId14"/>
    <p:sldId id="616" r:id="rId15"/>
    <p:sldId id="612" r:id="rId16"/>
    <p:sldId id="602" r:id="rId17"/>
    <p:sldId id="589" r:id="rId18"/>
    <p:sldId id="610" r:id="rId19"/>
    <p:sldId id="597" r:id="rId20"/>
    <p:sldId id="609" r:id="rId21"/>
    <p:sldId id="600" r:id="rId22"/>
    <p:sldId id="611" r:id="rId23"/>
    <p:sldId id="576"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0920" autoAdjust="0"/>
  </p:normalViewPr>
  <p:slideViewPr>
    <p:cSldViewPr>
      <p:cViewPr varScale="1">
        <p:scale>
          <a:sx n="74" d="100"/>
          <a:sy n="74" d="100"/>
        </p:scale>
        <p:origin x="41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70"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515DE98-67C1-4B26-A280-ABDB793E853A}" type="datetimeFigureOut">
              <a:rPr lang="el-GR" smtClean="0"/>
              <a:pPr/>
              <a:t>6/12/2023</a:t>
            </a:fld>
            <a:endParaRPr lang="el-GR"/>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98DB8E-8E88-4153-900B-AAC8CBE9319E}" type="slidenum">
              <a:rPr lang="el-GR" smtClean="0"/>
              <a:pPr/>
              <a:t>‹#›</a:t>
            </a:fld>
            <a:endParaRPr lang="el-GR"/>
          </a:p>
        </p:txBody>
      </p:sp>
    </p:spTree>
    <p:extLst>
      <p:ext uri="{BB962C8B-B14F-4D97-AF65-F5344CB8AC3E}">
        <p14:creationId xmlns:p14="http://schemas.microsoft.com/office/powerpoint/2010/main" val="17687863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A82DF4-CAD2-7A4D-8A5D-9E2862810594}" type="datetimeFigureOut">
              <a:rPr lang="en-US" smtClean="0"/>
              <a:pPr/>
              <a:t>12/6/2023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771B65-F0CE-094F-A75B-68E5B9CE89DD}" type="slidenum">
              <a:rPr lang="en-US" smtClean="0"/>
              <a:pPr/>
              <a:t>‹#›</a:t>
            </a:fld>
            <a:endParaRPr lang="en-US"/>
          </a:p>
        </p:txBody>
      </p:sp>
    </p:spTree>
    <p:extLst>
      <p:ext uri="{BB962C8B-B14F-4D97-AF65-F5344CB8AC3E}">
        <p14:creationId xmlns:p14="http://schemas.microsoft.com/office/powerpoint/2010/main" val="1507775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890582F-FFD4-4210-803F-2A205DB0647B}" type="datetime1">
              <a:rPr lang="en-US" smtClean="0"/>
              <a:pPr/>
              <a:t>12/6/2023</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17E7AA-34A4-4C56-B845-9D69A9C4B5FC}" type="datetime1">
              <a:rPr lang="en-US" smtClean="0"/>
              <a:pPr/>
              <a:t>12/6/2023</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1648D0-85E1-4474-9528-EEB59C983D21}" type="datetime1">
              <a:rPr lang="en-US" smtClean="0"/>
              <a:pPr/>
              <a:t>12/6/2023</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4BA794-3172-4C7F-9C3F-C151699B86B4}" type="datetime1">
              <a:rPr lang="en-US" smtClean="0"/>
              <a:pPr/>
              <a:t>12/6/2023</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27F7AC-98EF-436F-A371-BB94B54F3B8B}" type="datetime1">
              <a:rPr lang="en-US" smtClean="0"/>
              <a:pPr/>
              <a:t>12/6/2023</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F025178-47C0-4155-8220-78AF8FFE9132}" type="datetime1">
              <a:rPr lang="en-US" smtClean="0"/>
              <a:pPr/>
              <a:t>12/6/2023</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AD12A45-3E0A-4320-8ECF-E94FAB6FF302}" type="datetime1">
              <a:rPr lang="en-US" smtClean="0"/>
              <a:pPr/>
              <a:t>12/6/2023</a:t>
            </a:fld>
            <a:endParaRPr lang="en-US"/>
          </a:p>
        </p:txBody>
      </p:sp>
      <p:sp>
        <p:nvSpPr>
          <p:cNvPr id="8" name="Footer Placeholder 7"/>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9" name="Slide Number Placeholder 8"/>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ABB6521-5878-4C18-92B6-C97F1724825C}" type="datetime1">
              <a:rPr lang="en-US" smtClean="0"/>
              <a:pPr/>
              <a:t>12/6/2023</a:t>
            </a:fld>
            <a:endParaRPr lang="en-US"/>
          </a:p>
        </p:txBody>
      </p:sp>
      <p:sp>
        <p:nvSpPr>
          <p:cNvPr id="4" name="Footer Placeholder 3"/>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5" name="Slide Number Placeholder 4"/>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6CA819-0868-4CC4-A201-DFDA61085492}" type="datetime1">
              <a:rPr lang="en-US" smtClean="0"/>
              <a:pPr/>
              <a:t>12/6/2023</a:t>
            </a:fld>
            <a:endParaRPr lang="en-US"/>
          </a:p>
        </p:txBody>
      </p:sp>
      <p:sp>
        <p:nvSpPr>
          <p:cNvPr id="3" name="Footer Placeholder 2"/>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4" name="Slide Number Placeholder 3"/>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B71E24-9124-428E-A4FC-E453CEA8C7F1}" type="datetime1">
              <a:rPr lang="en-US" smtClean="0"/>
              <a:pPr/>
              <a:t>12/6/2023</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88B246-470E-4BB7-ADBC-6ABB37FDE6A4}" type="datetime1">
              <a:rPr lang="en-US" smtClean="0"/>
              <a:pPr/>
              <a:t>12/6/2023</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2EF294-C517-4B0F-92A2-2EB268C8B824}" type="datetime1">
              <a:rPr lang="en-US" smtClean="0"/>
              <a:pPr/>
              <a:t>12/6/2023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5C3B7-AD1E-415F-AF40-D0D78AF052E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590800"/>
            <a:ext cx="7772400" cy="1676400"/>
          </a:xfrm>
        </p:spPr>
        <p:txBody>
          <a:bodyPr>
            <a:normAutofit/>
          </a:bodyPr>
          <a:lstStyle/>
          <a:p>
            <a:r>
              <a:rPr lang="el-GR" sz="3200" b="1" dirty="0"/>
              <a:t>Η διδασκαλία μέσω επίλυσης προβλήματος – </a:t>
            </a:r>
            <a:r>
              <a:rPr lang="el-GR" sz="3200" b="1" dirty="0" err="1"/>
              <a:t>Μαθηματικοποίηση</a:t>
            </a:r>
            <a:endParaRPr lang="en-US" sz="3200" b="1" dirty="0"/>
          </a:p>
        </p:txBody>
      </p:sp>
      <p:sp>
        <p:nvSpPr>
          <p:cNvPr id="4" name="3 - Υπότιτλος"/>
          <p:cNvSpPr>
            <a:spLocks noGrp="1"/>
          </p:cNvSpPr>
          <p:nvPr>
            <p:ph type="subTitle" idx="1"/>
          </p:nvPr>
        </p:nvSpPr>
        <p:spPr>
          <a:xfrm>
            <a:off x="1447800" y="4495800"/>
            <a:ext cx="6400800" cy="1752600"/>
          </a:xfrm>
        </p:spPr>
        <p:txBody>
          <a:bodyPr>
            <a:normAutofit/>
          </a:bodyPr>
          <a:lstStyle/>
          <a:p>
            <a:endParaRPr lang="el-GR" dirty="0"/>
          </a:p>
          <a:p>
            <a:r>
              <a:rPr lang="el-GR" dirty="0"/>
              <a:t> </a:t>
            </a:r>
            <a:r>
              <a:rPr lang="el-GR" b="1" dirty="0">
                <a:solidFill>
                  <a:srgbClr val="00B050"/>
                </a:solidFill>
              </a:rPr>
              <a:t>6</a:t>
            </a:r>
            <a:r>
              <a:rPr lang="el-GR" b="1" baseline="30000" dirty="0" smtClean="0">
                <a:solidFill>
                  <a:srgbClr val="00B050"/>
                </a:solidFill>
              </a:rPr>
              <a:t>η</a:t>
            </a:r>
            <a:r>
              <a:rPr lang="el-GR" b="1" dirty="0" smtClean="0">
                <a:solidFill>
                  <a:srgbClr val="00B050"/>
                </a:solidFill>
              </a:rPr>
              <a:t> </a:t>
            </a:r>
            <a:r>
              <a:rPr lang="el-GR" b="1" dirty="0">
                <a:solidFill>
                  <a:srgbClr val="00B050"/>
                </a:solidFill>
              </a:rPr>
              <a:t>ενότητα</a:t>
            </a:r>
            <a:r>
              <a:rPr lang="el-GR" dirty="0">
                <a:solidFill>
                  <a:srgbClr val="00B0F0"/>
                </a:solidFill>
              </a:rPr>
              <a:t>: </a:t>
            </a:r>
            <a:r>
              <a:rPr lang="el-GR" b="1" dirty="0">
                <a:solidFill>
                  <a:srgbClr val="00B0F0"/>
                </a:solidFill>
              </a:rPr>
              <a:t>Αξιολόγηση της επίδοσης μαθητών </a:t>
            </a:r>
            <a:r>
              <a:rPr lang="el-GR" b="1" dirty="0">
                <a:solidFill>
                  <a:srgbClr val="00B050"/>
                </a:solidFill>
              </a:rPr>
              <a:t>(γενικά)</a:t>
            </a:r>
          </a:p>
        </p:txBody>
      </p:sp>
      <p:pic>
        <p:nvPicPr>
          <p:cNvPr id="31746" name="Picture 2" descr="Math Stack Exchange"/>
          <p:cNvPicPr>
            <a:picLocks noChangeAspect="1" noChangeArrowheads="1"/>
          </p:cNvPicPr>
          <p:nvPr/>
        </p:nvPicPr>
        <p:blipFill>
          <a:blip r:embed="rId2" cstate="print"/>
          <a:srcRect/>
          <a:stretch>
            <a:fillRect/>
          </a:stretch>
        </p:blipFill>
        <p:spPr bwMode="auto">
          <a:xfrm>
            <a:off x="457200" y="263487"/>
            <a:ext cx="2362200" cy="23622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Εικόνα 4"/>
          <p:cNvPicPr>
            <a:picLocks noChangeAspect="1"/>
          </p:cNvPicPr>
          <p:nvPr/>
        </p:nvPicPr>
        <p:blipFill>
          <a:blip r:embed="rId2"/>
          <a:stretch>
            <a:fillRect/>
          </a:stretch>
        </p:blipFill>
        <p:spPr>
          <a:xfrm>
            <a:off x="742950" y="528637"/>
            <a:ext cx="7933506" cy="5800725"/>
          </a:xfrm>
          <a:prstGeom prst="rect">
            <a:avLst/>
          </a:prstGeom>
        </p:spPr>
      </p:pic>
    </p:spTree>
    <p:extLst>
      <p:ext uri="{BB962C8B-B14F-4D97-AF65-F5344CB8AC3E}">
        <p14:creationId xmlns:p14="http://schemas.microsoft.com/office/powerpoint/2010/main" val="30131454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Εικόνα 4"/>
          <p:cNvPicPr>
            <a:picLocks noChangeAspect="1"/>
          </p:cNvPicPr>
          <p:nvPr/>
        </p:nvPicPr>
        <p:blipFill>
          <a:blip r:embed="rId2"/>
          <a:stretch>
            <a:fillRect/>
          </a:stretch>
        </p:blipFill>
        <p:spPr>
          <a:xfrm>
            <a:off x="303381" y="476672"/>
            <a:ext cx="8373075" cy="5976664"/>
          </a:xfrm>
          <a:prstGeom prst="rect">
            <a:avLst/>
          </a:prstGeom>
        </p:spPr>
      </p:pic>
    </p:spTree>
    <p:extLst>
      <p:ext uri="{BB962C8B-B14F-4D97-AF65-F5344CB8AC3E}">
        <p14:creationId xmlns:p14="http://schemas.microsoft.com/office/powerpoint/2010/main" val="24490422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Ουσιώδης διαφορά ανάμεσα στα δύο είδη αξιολόγησης</a:t>
            </a:r>
            <a:endParaRPr lang="el-GR" dirty="0"/>
          </a:p>
        </p:txBody>
      </p:sp>
      <p:sp>
        <p:nvSpPr>
          <p:cNvPr id="3" name="Θέση περιεχομένου 2"/>
          <p:cNvSpPr>
            <a:spLocks noGrp="1"/>
          </p:cNvSpPr>
          <p:nvPr>
            <p:ph idx="1"/>
          </p:nvPr>
        </p:nvSpPr>
        <p:spPr/>
        <p:txBody>
          <a:bodyPr/>
          <a:lstStyle/>
          <a:p>
            <a:r>
              <a:rPr lang="el-GR" dirty="0" smtClean="0"/>
              <a:t>Η αθροιστική αξιολόγηση πραγματοποιείται αποκλειστικά από τον </a:t>
            </a:r>
            <a:r>
              <a:rPr lang="el-GR" dirty="0" smtClean="0"/>
              <a:t>εκπαιδευτικό</a:t>
            </a:r>
            <a:endParaRPr lang="el-GR" dirty="0" smtClean="0"/>
          </a:p>
          <a:p>
            <a:r>
              <a:rPr lang="el-GR" dirty="0" smtClean="0"/>
              <a:t>Η διαμορφωτική αξιολόγηση μπορεί να πραγματοποιείται και από τους μαθητές</a:t>
            </a:r>
          </a:p>
          <a:p>
            <a:pPr lvl="1"/>
            <a:r>
              <a:rPr lang="el-GR" dirty="0" err="1" smtClean="0"/>
              <a:t>Ετεροαξιολόγηση</a:t>
            </a:r>
            <a:endParaRPr lang="el-GR" dirty="0" smtClean="0"/>
          </a:p>
          <a:p>
            <a:pPr lvl="1"/>
            <a:r>
              <a:rPr lang="el-GR" dirty="0" err="1" smtClean="0"/>
              <a:t>Αυτοαξιολόγηση</a:t>
            </a:r>
            <a:endParaRPr lang="el-GR" dirty="0" smtClean="0"/>
          </a:p>
          <a:p>
            <a:pPr marL="457200" lvl="1" indent="0">
              <a:buNone/>
            </a:pPr>
            <a:r>
              <a:rPr lang="el-GR" dirty="0" smtClean="0"/>
              <a:t> </a:t>
            </a:r>
            <a:endParaRPr lang="el-GR" dirty="0"/>
          </a:p>
        </p:txBody>
      </p:sp>
    </p:spTree>
    <p:extLst>
      <p:ext uri="{BB962C8B-B14F-4D97-AF65-F5344CB8AC3E}">
        <p14:creationId xmlns:p14="http://schemas.microsoft.com/office/powerpoint/2010/main" val="14177684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0BE531D4-E52F-221F-6361-7F491F3C22CE}"/>
              </a:ext>
            </a:extLst>
          </p:cNvPr>
          <p:cNvSpPr>
            <a:spLocks noGrp="1"/>
          </p:cNvSpPr>
          <p:nvPr>
            <p:ph type="title"/>
          </p:nvPr>
        </p:nvSpPr>
        <p:spPr/>
        <p:txBody>
          <a:bodyPr/>
          <a:lstStyle/>
          <a:p>
            <a:r>
              <a:rPr lang="el-GR" dirty="0" err="1" smtClean="0"/>
              <a:t>Ετερο</a:t>
            </a:r>
            <a:r>
              <a:rPr lang="el-GR" dirty="0"/>
              <a:t>-</a:t>
            </a:r>
            <a:r>
              <a:rPr lang="el-GR" dirty="0" smtClean="0"/>
              <a:t>αξιολόγηση</a:t>
            </a:r>
            <a:endParaRPr lang="el-GR" dirty="0"/>
          </a:p>
        </p:txBody>
      </p:sp>
      <p:sp>
        <p:nvSpPr>
          <p:cNvPr id="3" name="Θέση περιεχομένου 2">
            <a:extLst>
              <a:ext uri="{FF2B5EF4-FFF2-40B4-BE49-F238E27FC236}">
                <a16:creationId xmlns="" xmlns:a16="http://schemas.microsoft.com/office/drawing/2014/main" id="{F79C7D6E-9176-332F-A754-CCDFDA7347A2}"/>
              </a:ext>
            </a:extLst>
          </p:cNvPr>
          <p:cNvSpPr>
            <a:spLocks noGrp="1"/>
          </p:cNvSpPr>
          <p:nvPr>
            <p:ph idx="1"/>
          </p:nvPr>
        </p:nvSpPr>
        <p:spPr>
          <a:xfrm>
            <a:off x="457200" y="1417638"/>
            <a:ext cx="8229600" cy="5107706"/>
          </a:xfrm>
        </p:spPr>
        <p:txBody>
          <a:bodyPr>
            <a:noAutofit/>
          </a:bodyPr>
          <a:lstStyle/>
          <a:p>
            <a:pPr algn="l"/>
            <a:r>
              <a:rPr lang="el-GR" sz="2000" b="0" i="0" u="none" strike="noStrike" baseline="0" dirty="0">
                <a:latin typeface="TimesNewRomanPSMT"/>
              </a:rPr>
              <a:t>Η </a:t>
            </a:r>
            <a:r>
              <a:rPr lang="el-GR" sz="2000" b="0" i="0" u="none" strike="noStrike" baseline="0" dirty="0" err="1">
                <a:latin typeface="TimesNewRomanPSMT"/>
              </a:rPr>
              <a:t>ετεροαξιολόγηση</a:t>
            </a:r>
            <a:r>
              <a:rPr lang="el-GR" sz="2000" b="0" i="0" u="none" strike="noStrike" baseline="0" dirty="0">
                <a:latin typeface="TimesNewRomanPSMT"/>
              </a:rPr>
              <a:t> ή αλλιώς η αξιολόγηση μαθητή από μαθητή ή μαθητή από ομάδα μαθητών (ομότιμους), αναφέρεται στη διαδικασία κατά την οποία οι μαθητές αξιολογούν την εργασία των συμμαθητών τους, ενώ η δική τους εργασία αξιολογείται από τους συμμαθητές τους. </a:t>
            </a:r>
          </a:p>
          <a:p>
            <a:pPr lvl="1"/>
            <a:r>
              <a:rPr lang="el-GR" sz="2000" b="0" i="0" u="none" strike="noStrike" baseline="0" dirty="0">
                <a:latin typeface="TimesNewRomanPSMT"/>
              </a:rPr>
              <a:t>Η κοινωνική αλληλεπίδραση που αναπτύσσεται στο πλαίσιο της </a:t>
            </a:r>
            <a:r>
              <a:rPr lang="el-GR" sz="2000" b="0" i="0" u="none" strike="noStrike" baseline="0" dirty="0" err="1" smtClean="0">
                <a:latin typeface="TimesNewRomanPSMT"/>
              </a:rPr>
              <a:t>ετεροαξιολόγησης</a:t>
            </a:r>
            <a:r>
              <a:rPr lang="el-GR" sz="2000" b="0" i="0" u="none" strike="noStrike" baseline="0" dirty="0" smtClean="0">
                <a:latin typeface="TimesNewRomanPSMT"/>
              </a:rPr>
              <a:t>, </a:t>
            </a:r>
            <a:r>
              <a:rPr lang="el-GR" sz="2000" b="0" i="0" u="none" strike="noStrike" baseline="0" dirty="0">
                <a:latin typeface="TimesNewRomanPSMT"/>
              </a:rPr>
              <a:t>ευνοεί την ανάπτυξη ενός φιλικού, συνεργατικού και παιδαγωγικού κλίματος στην τάξη, δίνει έμφαση στη δημιουργική συνεργασία μεταξύ όλων των συμμετεχόντων, ενισχύει την ανταλλαγή εμπειριών και συμβάλλει σε μια δράση συλλογική </a:t>
            </a:r>
          </a:p>
          <a:p>
            <a:pPr lvl="1"/>
            <a:r>
              <a:rPr lang="el-GR" sz="2000" b="0" i="0" u="none" strike="noStrike" baseline="0" dirty="0">
                <a:latin typeface="TimesNewRomanPSMT"/>
              </a:rPr>
              <a:t>Οι μαθητές, σε ρόλο </a:t>
            </a:r>
            <a:r>
              <a:rPr lang="el-GR" sz="2000" b="0" i="0" u="none" strike="noStrike" baseline="0" dirty="0" err="1">
                <a:latin typeface="TimesNewRomanPSMT"/>
              </a:rPr>
              <a:t>αξιολογητή</a:t>
            </a:r>
            <a:r>
              <a:rPr lang="el-GR" sz="2000" b="0" i="0" u="none" strike="noStrike" baseline="0" dirty="0">
                <a:latin typeface="TimesNewRomanPSMT"/>
              </a:rPr>
              <a:t>, έχουν τη δυνατότητα να αφιερώσουν περισσότερο χρόνο στη διαδικασία (κάθε μαθητής ή ομάδα μαθητών αξιολογεί την εργασία ενός μόνο μαθητή) και παρέχουν αναλυτική ανατροφοδότηση στον συμμαθητή τους έγκαιρα, σε αντιδιαστολή με τον εκπαιδευτικό που αποτιμά τις εργασίες όλων των μαθητών της τάξης</a:t>
            </a:r>
            <a:endParaRPr lang="el-GR" sz="2000" dirty="0"/>
          </a:p>
        </p:txBody>
      </p:sp>
    </p:spTree>
    <p:extLst>
      <p:ext uri="{BB962C8B-B14F-4D97-AF65-F5344CB8AC3E}">
        <p14:creationId xmlns:p14="http://schemas.microsoft.com/office/powerpoint/2010/main" val="2332403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AC7692F4-F7D5-3FA1-F995-04C39CB61FB1}"/>
              </a:ext>
            </a:extLst>
          </p:cNvPr>
          <p:cNvSpPr>
            <a:spLocks noGrp="1"/>
          </p:cNvSpPr>
          <p:nvPr>
            <p:ph type="title"/>
          </p:nvPr>
        </p:nvSpPr>
        <p:spPr/>
        <p:txBody>
          <a:bodyPr/>
          <a:lstStyle/>
          <a:p>
            <a:r>
              <a:rPr lang="el-GR" dirty="0" smtClean="0"/>
              <a:t>Αυτό-αξιολόγηση</a:t>
            </a:r>
            <a:endParaRPr lang="el-GR" dirty="0"/>
          </a:p>
        </p:txBody>
      </p:sp>
      <p:sp>
        <p:nvSpPr>
          <p:cNvPr id="3" name="Θέση περιεχομένου 2">
            <a:extLst>
              <a:ext uri="{FF2B5EF4-FFF2-40B4-BE49-F238E27FC236}">
                <a16:creationId xmlns="" xmlns:a16="http://schemas.microsoft.com/office/drawing/2014/main" id="{370CCB35-B1AD-B378-9A86-2BE65D86DD1E}"/>
              </a:ext>
            </a:extLst>
          </p:cNvPr>
          <p:cNvSpPr>
            <a:spLocks noGrp="1"/>
          </p:cNvSpPr>
          <p:nvPr>
            <p:ph idx="1"/>
          </p:nvPr>
        </p:nvSpPr>
        <p:spPr>
          <a:xfrm>
            <a:off x="457200" y="1268760"/>
            <a:ext cx="8229600" cy="4857403"/>
          </a:xfrm>
        </p:spPr>
        <p:txBody>
          <a:bodyPr>
            <a:noAutofit/>
          </a:bodyPr>
          <a:lstStyle/>
          <a:p>
            <a:pPr algn="l"/>
            <a:r>
              <a:rPr lang="el-GR" sz="2000" b="0" i="0" u="none" strike="noStrike" baseline="0" dirty="0" smtClean="0">
                <a:latin typeface="TimesNewRomanPSMT"/>
              </a:rPr>
              <a:t>Οι </a:t>
            </a:r>
            <a:r>
              <a:rPr lang="el-GR" sz="2000" b="0" i="0" u="none" strike="noStrike" baseline="0" dirty="0">
                <a:latin typeface="TimesNewRomanPSMT"/>
              </a:rPr>
              <a:t>μαθητές εμπλέκονται σε διαδικασίες </a:t>
            </a:r>
            <a:r>
              <a:rPr lang="el-GR" sz="2000" b="0" i="0" u="none" strike="noStrike" baseline="0" dirty="0" err="1">
                <a:latin typeface="TimesNewRomanPSMT"/>
              </a:rPr>
              <a:t>αυτοαξιολόγησης</a:t>
            </a:r>
            <a:r>
              <a:rPr lang="el-GR" sz="2000" b="0" i="0" u="none" strike="noStrike" baseline="0" dirty="0">
                <a:latin typeface="TimesNewRomanPSMT"/>
              </a:rPr>
              <a:t> όταν σκέφτονται και διερευνούν τη δική τους εργασία, επισημαίνουν τα δυνατά αλλά και τα αδύνατα σημεία τους στα οποία θα μπορούσαν να εξελιχθούν και με βάση αυτά θέτουν τους προσωπικούς τους μαθησιακούς στόχους σε ατομικό ή συλλογικό επίπεδο </a:t>
            </a:r>
            <a:r>
              <a:rPr lang="en-US" sz="2000" b="0" i="0" u="none" strike="noStrike" baseline="0" dirty="0">
                <a:latin typeface="TimesNewRomanPSMT"/>
              </a:rPr>
              <a:t>(NCCA, 2008).</a:t>
            </a:r>
          </a:p>
          <a:p>
            <a:pPr algn="l"/>
            <a:r>
              <a:rPr lang="el-GR" sz="2000" b="0" i="0" u="none" strike="noStrike" baseline="0" dirty="0">
                <a:latin typeface="TimesNewRomanPSMT"/>
              </a:rPr>
              <a:t>Η </a:t>
            </a:r>
            <a:r>
              <a:rPr lang="el-GR" sz="2000" b="0" i="0" u="none" strike="noStrike" baseline="0" dirty="0" err="1">
                <a:latin typeface="TimesNewRomanPSMT"/>
              </a:rPr>
              <a:t>αυτοαξιολόγηση</a:t>
            </a:r>
            <a:r>
              <a:rPr lang="el-GR" sz="2000" b="0" i="0" u="none" strike="noStrike" baseline="0" dirty="0">
                <a:latin typeface="TimesNewRomanPSMT"/>
              </a:rPr>
              <a:t> επιτρέπει στους μαθητές να παρακολουθούν την εξέλιξή τους και να στοχάζονται σχετικά με τους τρόπους που μαθαίνουν, πολλές φορές γίνονται οι ίδιοι ρυθμιστές της πορείας της μάθησής τους. </a:t>
            </a:r>
          </a:p>
          <a:p>
            <a:pPr algn="l"/>
            <a:r>
              <a:rPr lang="el-GR" sz="2000" b="0" i="0" u="none" strike="noStrike" baseline="0" dirty="0" smtClean="0">
                <a:latin typeface="TimesNewRomanPSMT"/>
              </a:rPr>
              <a:t>Η </a:t>
            </a:r>
            <a:r>
              <a:rPr lang="el-GR" sz="2000" b="0" i="0" u="none" strike="noStrike" baseline="0" dirty="0" err="1">
                <a:latin typeface="TimesNewRomanPSMT"/>
              </a:rPr>
              <a:t>αυτοαξιολόγηση</a:t>
            </a:r>
            <a:r>
              <a:rPr lang="el-GR" sz="2000" b="0" i="0" u="none" strike="noStrike" baseline="0" dirty="0">
                <a:latin typeface="TimesNewRomanPSMT"/>
              </a:rPr>
              <a:t> μπορεί να αξιοποιηθεί από μαθητές όλων των ηλικιακών ομάδων, με προσαρμογές κατάλληλες για κάθε ηλικία και σε όλες τις μαθησιακές περιοχές.</a:t>
            </a:r>
            <a:endParaRPr lang="el-GR" sz="2000" dirty="0"/>
          </a:p>
        </p:txBody>
      </p:sp>
    </p:spTree>
    <p:extLst>
      <p:ext uri="{BB962C8B-B14F-4D97-AF65-F5344CB8AC3E}">
        <p14:creationId xmlns:p14="http://schemas.microsoft.com/office/powerpoint/2010/main" val="3320724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D5826DB9-5A87-88D7-2E21-FC4CFB179853}"/>
              </a:ext>
            </a:extLst>
          </p:cNvPr>
          <p:cNvSpPr>
            <a:spLocks noGrp="1"/>
          </p:cNvSpPr>
          <p:nvPr>
            <p:ph type="title"/>
          </p:nvPr>
        </p:nvSpPr>
        <p:spPr/>
        <p:txBody>
          <a:bodyPr>
            <a:normAutofit fontScale="90000"/>
          </a:bodyPr>
          <a:lstStyle/>
          <a:p>
            <a:r>
              <a:rPr lang="el-GR" dirty="0">
                <a:latin typeface="TimesNewRomanPSMT"/>
              </a:rPr>
              <a:t>Τέσσερις κρίσιμες </a:t>
            </a:r>
            <a:r>
              <a:rPr lang="el-GR" i="1" dirty="0">
                <a:latin typeface="TimesNewRomanPS-ItalicMT"/>
              </a:rPr>
              <a:t>επιδιώξεις  της αξιολόγησης </a:t>
            </a:r>
            <a:endParaRPr lang="el-GR" dirty="0"/>
          </a:p>
        </p:txBody>
      </p:sp>
      <p:sp>
        <p:nvSpPr>
          <p:cNvPr id="3" name="Θέση περιεχομένου 2">
            <a:extLst>
              <a:ext uri="{FF2B5EF4-FFF2-40B4-BE49-F238E27FC236}">
                <a16:creationId xmlns="" xmlns:a16="http://schemas.microsoft.com/office/drawing/2014/main" id="{56801931-F3C1-EF99-C7BF-A91F42646AF8}"/>
              </a:ext>
            </a:extLst>
          </p:cNvPr>
          <p:cNvSpPr>
            <a:spLocks noGrp="1"/>
          </p:cNvSpPr>
          <p:nvPr>
            <p:ph idx="1"/>
          </p:nvPr>
        </p:nvSpPr>
        <p:spPr>
          <a:xfrm>
            <a:off x="457200" y="1600200"/>
            <a:ext cx="8435280" cy="4525963"/>
          </a:xfrm>
        </p:spPr>
        <p:txBody>
          <a:bodyPr>
            <a:normAutofit/>
          </a:bodyPr>
          <a:lstStyle/>
          <a:p>
            <a:r>
              <a:rPr lang="el-GR" sz="1800" b="0" i="0" u="none" strike="noStrike" baseline="0" dirty="0">
                <a:solidFill>
                  <a:srgbClr val="FFFF00"/>
                </a:solidFill>
                <a:latin typeface="SymbolMT"/>
              </a:rPr>
              <a:t> </a:t>
            </a:r>
            <a:r>
              <a:rPr lang="el-GR" sz="1800" b="0" i="1" u="none" strike="noStrike" baseline="0" dirty="0">
                <a:solidFill>
                  <a:srgbClr val="FFFF00"/>
                </a:solidFill>
                <a:highlight>
                  <a:srgbClr val="FF00FF"/>
                </a:highlight>
                <a:latin typeface="TimesNewRomanPS-ItalicMT"/>
              </a:rPr>
              <a:t>Παρακολούθηση της </a:t>
            </a:r>
            <a:r>
              <a:rPr lang="el-GR" sz="1800" i="1" dirty="0" err="1">
                <a:solidFill>
                  <a:srgbClr val="FFFF00"/>
                </a:solidFill>
                <a:highlight>
                  <a:srgbClr val="FF00FF"/>
                </a:highlight>
                <a:latin typeface="TimesNewRomanPS-ItalicMT"/>
              </a:rPr>
              <a:t>πορείαςτων</a:t>
            </a:r>
            <a:r>
              <a:rPr lang="el-GR" sz="1800" i="1" dirty="0">
                <a:solidFill>
                  <a:srgbClr val="FFFF00"/>
                </a:solidFill>
                <a:highlight>
                  <a:srgbClr val="FF00FF"/>
                </a:highlight>
                <a:latin typeface="TimesNewRomanPS-ItalicMT"/>
              </a:rPr>
              <a:t> μαθητών</a:t>
            </a:r>
            <a:r>
              <a:rPr lang="el-GR" sz="1800" dirty="0">
                <a:highlight>
                  <a:srgbClr val="FF00FF"/>
                </a:highlight>
                <a:latin typeface="TimesNewRomanPSMT"/>
              </a:rPr>
              <a:t>: </a:t>
            </a:r>
            <a:r>
              <a:rPr lang="el-GR" sz="1800" b="0" i="1" u="none" strike="noStrike" baseline="0" dirty="0" smtClean="0">
                <a:highlight>
                  <a:srgbClr val="FF00FF"/>
                </a:highlight>
                <a:latin typeface="TimesNewRomanPS-ItalicMT"/>
              </a:rPr>
              <a:t> </a:t>
            </a:r>
            <a:r>
              <a:rPr lang="el-GR" sz="1800" b="0" i="0" u="none" strike="noStrike" baseline="0" dirty="0" smtClean="0">
                <a:latin typeface="TimesNewRomanPSMT"/>
              </a:rPr>
              <a:t>η </a:t>
            </a:r>
            <a:r>
              <a:rPr lang="el-GR" sz="1800" b="0" i="0" u="none" strike="noStrike" baseline="0" dirty="0">
                <a:latin typeface="TimesNewRomanPSMT"/>
              </a:rPr>
              <a:t>αξιολόγηση παρέχει πληροφορίες στον εκπαιδευτικό σχετικά με την πρόοδο που επιτυγχάνεται σε σχέση με τον στόχο ή τους στόχους που είχαν τεθεί σε κάθε διδασκαλία και ανατροφοδοτεί τους μαθητές για τη μαθησιακή τους πορεία.</a:t>
            </a:r>
          </a:p>
          <a:p>
            <a:r>
              <a:rPr lang="el-GR" sz="1800" i="1" dirty="0">
                <a:solidFill>
                  <a:srgbClr val="FFFF00"/>
                </a:solidFill>
                <a:highlight>
                  <a:srgbClr val="FF00FF"/>
                </a:highlight>
                <a:latin typeface="TimesNewRomanPS-ItalicMT"/>
              </a:rPr>
              <a:t>Λήψη διδακτικών αποφάσεων : </a:t>
            </a:r>
            <a:r>
              <a:rPr lang="el-GR" sz="1800" b="0" i="0" u="none" strike="noStrike" baseline="0" dirty="0">
                <a:latin typeface="TimesNewRomanPSMT"/>
              </a:rPr>
              <a:t>ο εκπαιδευτικός, κατά τη διαδικασία σχεδιασμού μιας διδασκαλίας, λαμβάνει αποφάσεις σχετικές με τις δραστηριότητες που θα σχεδιάσει, συνυπολογίζοντας δεδομένα σχετικά με το τι γνωρίζουν και τι είναι σε θέση να κάνουν οι μαθητές του.</a:t>
            </a:r>
          </a:p>
          <a:p>
            <a:pPr algn="l"/>
            <a:r>
              <a:rPr lang="el-GR" sz="1800" b="0" i="1" u="none" strike="noStrike" baseline="0" dirty="0">
                <a:solidFill>
                  <a:srgbClr val="FFFF00"/>
                </a:solidFill>
                <a:highlight>
                  <a:srgbClr val="FF00FF"/>
                </a:highlight>
                <a:latin typeface="TimesNewRomanPS-ItalicMT"/>
              </a:rPr>
              <a:t>Αποτίμηση της επίδοσης των μαθητών</a:t>
            </a:r>
            <a:r>
              <a:rPr lang="el-GR" sz="1800" b="0" i="0" u="none" strike="noStrike" baseline="0" dirty="0">
                <a:highlight>
                  <a:srgbClr val="FF00FF"/>
                </a:highlight>
                <a:latin typeface="TimesNewRomanPSMT"/>
              </a:rPr>
              <a:t>: </a:t>
            </a:r>
            <a:r>
              <a:rPr lang="el-GR" sz="1800" b="0" i="0" u="none" strike="noStrike" baseline="0" dirty="0">
                <a:latin typeface="TimesNewRomanPSMT"/>
              </a:rPr>
              <a:t>η αποτίμηση αντανακλά τα κριτήρια επίδοσης σχετικά με το τι γνωρίζουν και τι κατανοούν οι μαθητές, ενσωματώνοντας συνεχώς πληροφορίες και δεδομένα για την πρόοδο των μαθητών.</a:t>
            </a:r>
          </a:p>
          <a:p>
            <a:pPr algn="l"/>
            <a:r>
              <a:rPr lang="el-GR" sz="1800" b="0" i="1" u="none" strike="noStrike" baseline="0" dirty="0">
                <a:solidFill>
                  <a:srgbClr val="FFFF00"/>
                </a:solidFill>
                <a:highlight>
                  <a:srgbClr val="FF00FF"/>
                </a:highlight>
                <a:latin typeface="TimesNewRomanPS-ItalicMT"/>
              </a:rPr>
              <a:t>Αποτίμηση</a:t>
            </a:r>
            <a:r>
              <a:rPr lang="el-GR" sz="1800" b="0" i="1" u="none" strike="noStrike" baseline="0" dirty="0">
                <a:highlight>
                  <a:srgbClr val="FF00FF"/>
                </a:highlight>
                <a:latin typeface="TimesNewRomanPS-ItalicMT"/>
              </a:rPr>
              <a:t> της διδασκαλίας</a:t>
            </a:r>
            <a:r>
              <a:rPr lang="el-GR" sz="1800" b="0" i="0" u="none" strike="noStrike" baseline="0" dirty="0">
                <a:highlight>
                  <a:srgbClr val="FF00FF"/>
                </a:highlight>
                <a:latin typeface="TimesNewRomanPSMT"/>
              </a:rPr>
              <a:t>:</a:t>
            </a:r>
          </a:p>
          <a:p>
            <a:pPr lvl="1"/>
            <a:r>
              <a:rPr lang="el-GR" sz="1400" b="0" i="0" u="none" strike="noStrike" baseline="0" dirty="0">
                <a:latin typeface="TimesNewRomanPSMT"/>
              </a:rPr>
              <a:t> «</a:t>
            </a:r>
            <a:r>
              <a:rPr lang="el-GR" sz="1800" b="0" i="0" u="none" strike="noStrike" baseline="0" dirty="0">
                <a:latin typeface="TimesNewRomanPSMT"/>
              </a:rPr>
              <a:t>πόσο καλά λειτούργησε αυτό το πρόγραμμα ως προς την επίτευξη των στόχων που τέθηκαν;» </a:t>
            </a:r>
          </a:p>
          <a:p>
            <a:pPr marL="0" indent="0" algn="l">
              <a:buNone/>
            </a:pPr>
            <a:endParaRPr lang="el-GR" sz="1800" b="1" i="0" u="none" strike="noStrike" baseline="0" dirty="0">
              <a:latin typeface="TimesNewRomanPS-BoldMT"/>
            </a:endParaRPr>
          </a:p>
        </p:txBody>
      </p:sp>
    </p:spTree>
    <p:extLst>
      <p:ext uri="{BB962C8B-B14F-4D97-AF65-F5344CB8AC3E}">
        <p14:creationId xmlns:p14="http://schemas.microsoft.com/office/powerpoint/2010/main" val="36202062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l-GR" dirty="0"/>
              <a:t>Ποιοι είναι οι γενικότεροι στόχοι της κάθε αξιολογικής διαδικασίας</a:t>
            </a:r>
            <a:endParaRPr lang="en-US" dirty="0"/>
          </a:p>
        </p:txBody>
      </p:sp>
      <p:sp>
        <p:nvSpPr>
          <p:cNvPr id="3" name="Marcador de contenido 2"/>
          <p:cNvSpPr>
            <a:spLocks noGrp="1"/>
          </p:cNvSpPr>
          <p:nvPr>
            <p:ph idx="1"/>
          </p:nvPr>
        </p:nvSpPr>
        <p:spPr/>
        <p:txBody>
          <a:bodyPr>
            <a:normAutofit fontScale="92500" lnSpcReduction="20000"/>
          </a:bodyPr>
          <a:lstStyle/>
          <a:p>
            <a:pPr marL="457200" indent="-457200">
              <a:buClrTx/>
              <a:buFont typeface="Courier New"/>
              <a:buChar char="o"/>
            </a:pPr>
            <a:r>
              <a:rPr lang="el-GR" dirty="0">
                <a:solidFill>
                  <a:srgbClr val="7030A0"/>
                </a:solidFill>
              </a:rPr>
              <a:t>Διάγνωση και καταγραφή </a:t>
            </a:r>
            <a:r>
              <a:rPr lang="el-GR" dirty="0"/>
              <a:t>των επιδόσεων  αλλά και των αδυναμιών του κάθε μαθητή</a:t>
            </a:r>
            <a:r>
              <a:rPr lang="en-US" dirty="0"/>
              <a:t>.</a:t>
            </a:r>
          </a:p>
          <a:p>
            <a:pPr marL="457200" indent="-457200">
              <a:buFont typeface="Courier New"/>
              <a:buChar char="o"/>
            </a:pPr>
            <a:r>
              <a:rPr lang="el-GR" dirty="0">
                <a:solidFill>
                  <a:srgbClr val="7030A0"/>
                </a:solidFill>
              </a:rPr>
              <a:t>Ανατροφοδότηση των μαθητών </a:t>
            </a:r>
            <a:r>
              <a:rPr lang="el-GR" dirty="0"/>
              <a:t>σε σχέση με την πρόοδό τους</a:t>
            </a:r>
          </a:p>
          <a:p>
            <a:pPr marL="457200" indent="-457200">
              <a:buFont typeface="Courier New"/>
              <a:buChar char="o"/>
            </a:pPr>
            <a:r>
              <a:rPr lang="el-GR" dirty="0">
                <a:solidFill>
                  <a:srgbClr val="7030A0"/>
                </a:solidFill>
              </a:rPr>
              <a:t>Ανατροφοδότηση του εκπαιδευτικού </a:t>
            </a:r>
            <a:r>
              <a:rPr lang="el-GR" dirty="0"/>
              <a:t>σε σχέση με τις διδακτικές του πρακτικές.</a:t>
            </a:r>
          </a:p>
          <a:p>
            <a:pPr marL="457200" indent="-457200">
              <a:buFont typeface="Courier New"/>
              <a:buChar char="o"/>
            </a:pPr>
            <a:r>
              <a:rPr lang="el-GR" dirty="0">
                <a:solidFill>
                  <a:srgbClr val="7030A0"/>
                </a:solidFill>
              </a:rPr>
              <a:t>Παροχή πιστοποίησης </a:t>
            </a:r>
            <a:r>
              <a:rPr lang="el-GR" dirty="0"/>
              <a:t>στον μαθητή ανά επίπεδο  σπουδών.</a:t>
            </a:r>
          </a:p>
          <a:p>
            <a:pPr marL="457200" indent="-457200">
              <a:buFont typeface="Courier New"/>
              <a:buChar char="o"/>
            </a:pPr>
            <a:r>
              <a:rPr lang="el-GR" dirty="0">
                <a:solidFill>
                  <a:srgbClr val="7030A0"/>
                </a:solidFill>
              </a:rPr>
              <a:t>Επιλογή των μαθητών </a:t>
            </a:r>
            <a:r>
              <a:rPr lang="el-GR" dirty="0"/>
              <a:t>στα ανώτατα εκπαιδευτικά ιδρύματα.</a:t>
            </a:r>
            <a:endParaRPr lang="en-US" dirty="0"/>
          </a:p>
        </p:txBody>
      </p:sp>
      <p:sp>
        <p:nvSpPr>
          <p:cNvPr id="5" name="Marcador de número de diapositiva 4"/>
          <p:cNvSpPr>
            <a:spLocks noGrp="1"/>
          </p:cNvSpPr>
          <p:nvPr>
            <p:ph type="sldNum" sz="quarter" idx="11"/>
          </p:nvPr>
        </p:nvSpPr>
        <p:spPr/>
        <p:txBody>
          <a:bodyPr/>
          <a:lstStyle/>
          <a:p>
            <a:r>
              <a:rPr lang="es-ES_tradnl" sz="1200"/>
              <a:t>|  </a:t>
            </a:r>
            <a:fld id="{9DD0088F-7E4A-9C4B-9ED2-72FAF1293163}" type="slidenum">
              <a:rPr lang="es-ES_tradnl" smtClean="0"/>
              <a:pPr/>
              <a:t>16</a:t>
            </a:fld>
            <a:endParaRPr lang="es-ES_tradnl" dirty="0"/>
          </a:p>
        </p:txBody>
      </p:sp>
    </p:spTree>
    <p:extLst>
      <p:ext uri="{BB962C8B-B14F-4D97-AF65-F5344CB8AC3E}">
        <p14:creationId xmlns:p14="http://schemas.microsoft.com/office/powerpoint/2010/main" val="3195005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319DED2-1C47-4049-B799-677A3DD2576B}"/>
              </a:ext>
            </a:extLst>
          </p:cNvPr>
          <p:cNvSpPr>
            <a:spLocks noGrp="1"/>
          </p:cNvSpPr>
          <p:nvPr>
            <p:ph type="title"/>
          </p:nvPr>
        </p:nvSpPr>
        <p:spPr/>
        <p:txBody>
          <a:bodyPr/>
          <a:lstStyle/>
          <a:p>
            <a:r>
              <a:rPr lang="el-GR" dirty="0"/>
              <a:t>Εργαλεία αξιολόγησης</a:t>
            </a:r>
            <a:endParaRPr lang="en-US" dirty="0"/>
          </a:p>
        </p:txBody>
      </p:sp>
      <p:sp>
        <p:nvSpPr>
          <p:cNvPr id="3" name="Content Placeholder 2">
            <a:extLst>
              <a:ext uri="{FF2B5EF4-FFF2-40B4-BE49-F238E27FC236}">
                <a16:creationId xmlns="" xmlns:a16="http://schemas.microsoft.com/office/drawing/2014/main" id="{CA38CE80-F268-44E9-87C9-805E41693D51}"/>
              </a:ext>
            </a:extLst>
          </p:cNvPr>
          <p:cNvSpPr>
            <a:spLocks noGrp="1"/>
          </p:cNvSpPr>
          <p:nvPr>
            <p:ph idx="1"/>
          </p:nvPr>
        </p:nvSpPr>
        <p:spPr>
          <a:xfrm>
            <a:off x="251520" y="1417638"/>
            <a:ext cx="8640960" cy="5251722"/>
          </a:xfrm>
        </p:spPr>
        <p:txBody>
          <a:bodyPr>
            <a:normAutofit/>
          </a:bodyPr>
          <a:lstStyle/>
          <a:p>
            <a:r>
              <a:rPr lang="el-GR" dirty="0"/>
              <a:t>Η αξιολόγηση μπορεί να γίνει άτυπα καθώς </a:t>
            </a:r>
            <a:r>
              <a:rPr lang="el-GR" dirty="0">
                <a:solidFill>
                  <a:srgbClr val="00B050"/>
                </a:solidFill>
              </a:rPr>
              <a:t>ο </a:t>
            </a:r>
            <a:r>
              <a:rPr lang="el-GR" i="1" dirty="0">
                <a:solidFill>
                  <a:srgbClr val="00B050"/>
                </a:solidFill>
              </a:rPr>
              <a:t>εκπαιδευτικός παρατηρεί τον μαθητή</a:t>
            </a:r>
            <a:r>
              <a:rPr lang="el-GR" i="1" dirty="0"/>
              <a:t> </a:t>
            </a:r>
            <a:r>
              <a:rPr lang="el-GR" dirty="0"/>
              <a:t>την ώρα που εργάζεται.</a:t>
            </a:r>
          </a:p>
          <a:p>
            <a:r>
              <a:rPr lang="el-GR" i="1" dirty="0">
                <a:solidFill>
                  <a:srgbClr val="00B050"/>
                </a:solidFill>
              </a:rPr>
              <a:t>Η </a:t>
            </a:r>
            <a:r>
              <a:rPr lang="el-GR" b="1" i="1" dirty="0">
                <a:solidFill>
                  <a:srgbClr val="00B050"/>
                </a:solidFill>
              </a:rPr>
              <a:t>αξιολόγηση μπορεί να γίνει με γραπτά δοκίμια (</a:t>
            </a:r>
            <a:r>
              <a:rPr lang="el-GR" i="1" dirty="0">
                <a:solidFill>
                  <a:srgbClr val="00B050"/>
                </a:solidFill>
              </a:rPr>
              <a:t>τεστ, διαγωνίσματα)</a:t>
            </a:r>
            <a:r>
              <a:rPr lang="el-GR" dirty="0">
                <a:solidFill>
                  <a:srgbClr val="00B050"/>
                </a:solidFill>
              </a:rPr>
              <a:t>. </a:t>
            </a:r>
          </a:p>
          <a:p>
            <a:pPr lvl="1"/>
            <a:r>
              <a:rPr lang="el-GR" dirty="0"/>
              <a:t>Αυτά περιλαμβάνουν </a:t>
            </a:r>
          </a:p>
          <a:p>
            <a:pPr lvl="2"/>
            <a:r>
              <a:rPr lang="el-GR" dirty="0">
                <a:solidFill>
                  <a:srgbClr val="00B050"/>
                </a:solidFill>
              </a:rPr>
              <a:t>ασκήσεις ανάπτυξης,</a:t>
            </a:r>
          </a:p>
          <a:p>
            <a:pPr lvl="2"/>
            <a:r>
              <a:rPr lang="el-GR" dirty="0">
                <a:solidFill>
                  <a:srgbClr val="00B050"/>
                </a:solidFill>
              </a:rPr>
              <a:t>ασκήσεις πολλαπλής επιλογής, συμπλήρωσης, αντιστοίχισης και σωστού-λάθους, </a:t>
            </a:r>
          </a:p>
          <a:p>
            <a:pPr lvl="2"/>
            <a:r>
              <a:rPr lang="el-GR" dirty="0">
                <a:solidFill>
                  <a:srgbClr val="00B050"/>
                </a:solidFill>
              </a:rPr>
              <a:t>προβλήματα κλπ.</a:t>
            </a:r>
          </a:p>
        </p:txBody>
      </p:sp>
    </p:spTree>
    <p:extLst>
      <p:ext uri="{BB962C8B-B14F-4D97-AF65-F5344CB8AC3E}">
        <p14:creationId xmlns:p14="http://schemas.microsoft.com/office/powerpoint/2010/main" val="158007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Θέση περιεχομένου 4"/>
          <p:cNvPicPr>
            <a:picLocks noGrp="1" noChangeAspect="1"/>
          </p:cNvPicPr>
          <p:nvPr>
            <p:ph idx="1"/>
          </p:nvPr>
        </p:nvPicPr>
        <p:blipFill>
          <a:blip r:embed="rId2"/>
          <a:stretch>
            <a:fillRect/>
          </a:stretch>
        </p:blipFill>
        <p:spPr>
          <a:xfrm>
            <a:off x="683568" y="332656"/>
            <a:ext cx="7807864" cy="5904656"/>
          </a:xfrm>
          <a:prstGeom prst="rect">
            <a:avLst/>
          </a:prstGeom>
        </p:spPr>
      </p:pic>
    </p:spTree>
    <p:extLst>
      <p:ext uri="{BB962C8B-B14F-4D97-AF65-F5344CB8AC3E}">
        <p14:creationId xmlns:p14="http://schemas.microsoft.com/office/powerpoint/2010/main" val="28848108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6632"/>
            <a:ext cx="8229600" cy="1301006"/>
          </a:xfrm>
        </p:spPr>
        <p:txBody>
          <a:bodyPr>
            <a:noAutofit/>
          </a:bodyPr>
          <a:lstStyle/>
          <a:p>
            <a:r>
              <a:rPr lang="el-GR" sz="3600" dirty="0"/>
              <a:t>Ποιοτικά χαρακτηριστικά της αξιολόγησης: </a:t>
            </a:r>
            <a:r>
              <a:rPr lang="el-GR" sz="3600" i="1" dirty="0">
                <a:solidFill>
                  <a:srgbClr val="00B050"/>
                </a:solidFill>
              </a:rPr>
              <a:t>εγκυρότητα</a:t>
            </a:r>
            <a:r>
              <a:rPr lang="el-GR" sz="3600" i="1" dirty="0"/>
              <a:t>-</a:t>
            </a:r>
            <a:r>
              <a:rPr lang="el-GR" sz="3600" dirty="0">
                <a:solidFill>
                  <a:srgbClr val="00B0F0"/>
                </a:solidFill>
              </a:rPr>
              <a:t>αξιοπιστία- </a:t>
            </a:r>
            <a:r>
              <a:rPr lang="el-GR" sz="3600" dirty="0">
                <a:solidFill>
                  <a:srgbClr val="7030A0"/>
                </a:solidFill>
              </a:rPr>
              <a:t>αντικειμενικότητα</a:t>
            </a:r>
          </a:p>
        </p:txBody>
      </p:sp>
      <p:sp>
        <p:nvSpPr>
          <p:cNvPr id="3" name="Θέση περιεχομένου 2"/>
          <p:cNvSpPr>
            <a:spLocks noGrp="1"/>
          </p:cNvSpPr>
          <p:nvPr>
            <p:ph idx="1"/>
          </p:nvPr>
        </p:nvSpPr>
        <p:spPr>
          <a:xfrm>
            <a:off x="323528" y="1772816"/>
            <a:ext cx="8363272" cy="4752528"/>
          </a:xfrm>
        </p:spPr>
        <p:txBody>
          <a:bodyPr>
            <a:normAutofit fontScale="47500" lnSpcReduction="20000"/>
          </a:bodyPr>
          <a:lstStyle/>
          <a:p>
            <a:pPr algn="just"/>
            <a:r>
              <a:rPr lang="el-GR" sz="5100" dirty="0"/>
              <a:t>α) </a:t>
            </a:r>
            <a:r>
              <a:rPr lang="el-GR" sz="5100" b="1" i="1" dirty="0">
                <a:solidFill>
                  <a:srgbClr val="00B050"/>
                </a:solidFill>
              </a:rPr>
              <a:t>Η εγκυρότητα του εργαλείου αξιολόγησης</a:t>
            </a:r>
            <a:r>
              <a:rPr lang="el-GR" sz="5100" dirty="0"/>
              <a:t>. Αν το εργαλείο αξιολόγησης έχει σχεδιαστεί με τέτοιο τρόπο ώστε να αποτιμά αυτό που ήθελε ο εξεταστής να αποτιμήσει. </a:t>
            </a:r>
          </a:p>
          <a:p>
            <a:pPr lvl="1" algn="just"/>
            <a:r>
              <a:rPr lang="el-GR" sz="4700" dirty="0"/>
              <a:t>Εκφράζει με πληρότητα και ακρίβεια το πραγματικό επίπεδο της αναμενόμενης επίδοσης (του μαθητή).</a:t>
            </a:r>
          </a:p>
          <a:p>
            <a:pPr algn="just"/>
            <a:r>
              <a:rPr lang="el-GR" sz="5100" dirty="0"/>
              <a:t>β) </a:t>
            </a:r>
            <a:r>
              <a:rPr lang="el-GR" sz="5100" b="1" i="1" dirty="0">
                <a:solidFill>
                  <a:srgbClr val="00B0F0"/>
                </a:solidFill>
              </a:rPr>
              <a:t>Η αξιοπιστία της διαδικασίας</a:t>
            </a:r>
            <a:r>
              <a:rPr lang="el-GR" sz="5100" b="1" i="1" dirty="0"/>
              <a:t>.</a:t>
            </a:r>
            <a:r>
              <a:rPr lang="el-GR" sz="5100" b="1" dirty="0"/>
              <a:t> </a:t>
            </a:r>
            <a:r>
              <a:rPr lang="el-GR" sz="5100" dirty="0"/>
              <a:t>Μια διαδικασία αξιολόγησης θεωρείται αξιόπιστη, αν όσες φορές και αν επαναληφθεί, κάτω από τις ίδιες συνθήκες, δίδει το ίδιο ή περίπου το ίδιο αποτέλεσμα.</a:t>
            </a:r>
          </a:p>
          <a:p>
            <a:pPr algn="just"/>
            <a:r>
              <a:rPr lang="el-GR" sz="5100" dirty="0"/>
              <a:t>γ) </a:t>
            </a:r>
            <a:r>
              <a:rPr lang="el-GR" sz="5100" dirty="0">
                <a:solidFill>
                  <a:srgbClr val="7030A0"/>
                </a:solidFill>
                <a:ea typeface="+mj-ea"/>
                <a:cs typeface="+mj-cs"/>
              </a:rPr>
              <a:t>Η αντικειμενικότητα</a:t>
            </a:r>
            <a:r>
              <a:rPr lang="el-GR" sz="5100" i="1" dirty="0"/>
              <a:t>.</a:t>
            </a:r>
            <a:r>
              <a:rPr lang="el-GR" sz="5100" dirty="0"/>
              <a:t> Αντικειμενική είναι η αξιολόγηση, όταν δεν επηρεάζεται από διάφορους άσχετους προς την αξία του κρινόμενου παράγοντες, όπως η συμπάθεια ή η αντιπάθεια του κριτή προς τον κρινόμενο, η υποκειμενική αντίληψη της ορθότητας μιας απάντησης, η ψυχική κατάσταση του κριτή, κ.ά.</a:t>
            </a:r>
          </a:p>
          <a:p>
            <a:endParaRPr lang="el-GR" dirty="0"/>
          </a:p>
        </p:txBody>
      </p:sp>
    </p:spTree>
    <p:extLst>
      <p:ext uri="{BB962C8B-B14F-4D97-AF65-F5344CB8AC3E}">
        <p14:creationId xmlns:p14="http://schemas.microsoft.com/office/powerpoint/2010/main" val="868887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7DCD5D3-F858-4A65-B01E-D8E0EF8F20A9}"/>
              </a:ext>
            </a:extLst>
          </p:cNvPr>
          <p:cNvSpPr>
            <a:spLocks noGrp="1"/>
          </p:cNvSpPr>
          <p:nvPr>
            <p:ph type="title"/>
          </p:nvPr>
        </p:nvSpPr>
        <p:spPr/>
        <p:txBody>
          <a:bodyPr>
            <a:normAutofit fontScale="90000"/>
          </a:bodyPr>
          <a:lstStyle/>
          <a:p>
            <a:r>
              <a:rPr lang="el-GR" dirty="0"/>
              <a:t>Τι είναι αξιολόγηση της επίδοσης του μαθητή και ποιος είναι ο σκοπός της;</a:t>
            </a:r>
            <a:endParaRPr lang="en-US" dirty="0"/>
          </a:p>
        </p:txBody>
      </p:sp>
      <p:sp>
        <p:nvSpPr>
          <p:cNvPr id="3" name="Content Placeholder 2">
            <a:extLst>
              <a:ext uri="{FF2B5EF4-FFF2-40B4-BE49-F238E27FC236}">
                <a16:creationId xmlns="" xmlns:a16="http://schemas.microsoft.com/office/drawing/2014/main" id="{703B47A7-B48B-4518-B450-C928ED87D5CF}"/>
              </a:ext>
            </a:extLst>
          </p:cNvPr>
          <p:cNvSpPr>
            <a:spLocks noGrp="1"/>
          </p:cNvSpPr>
          <p:nvPr>
            <p:ph idx="1"/>
          </p:nvPr>
        </p:nvSpPr>
        <p:spPr>
          <a:xfrm>
            <a:off x="251520" y="1600200"/>
            <a:ext cx="8712968" cy="4781128"/>
          </a:xfrm>
        </p:spPr>
        <p:txBody>
          <a:bodyPr>
            <a:normAutofit fontScale="92500"/>
          </a:bodyPr>
          <a:lstStyle/>
          <a:p>
            <a:r>
              <a:rPr lang="el-GR" dirty="0"/>
              <a:t>Αξιολόγηση είναι η διαδικασία που </a:t>
            </a:r>
            <a:r>
              <a:rPr lang="el-GR" dirty="0">
                <a:solidFill>
                  <a:srgbClr val="7030A0"/>
                </a:solidFill>
              </a:rPr>
              <a:t>αποσκοπεί στο να προσδιορίσει, </a:t>
            </a:r>
            <a:r>
              <a:rPr lang="el-GR" dirty="0"/>
              <a:t>με τρόπο συστηματικό και αντικειμενικό, </a:t>
            </a:r>
            <a:endParaRPr lang="en-US" dirty="0"/>
          </a:p>
          <a:p>
            <a:pPr lvl="1"/>
            <a:r>
              <a:rPr lang="el-GR" dirty="0"/>
              <a:t>το αποτέλεσμα ορισμένης δραστηριότητας </a:t>
            </a:r>
            <a:r>
              <a:rPr lang="el-GR" dirty="0">
                <a:solidFill>
                  <a:srgbClr val="00B050"/>
                </a:solidFill>
              </a:rPr>
              <a:t>σε σχέση με </a:t>
            </a:r>
            <a:endParaRPr lang="en-US" dirty="0"/>
          </a:p>
          <a:p>
            <a:pPr lvl="2"/>
            <a:r>
              <a:rPr lang="el-GR" b="1" dirty="0">
                <a:solidFill>
                  <a:srgbClr val="00B050"/>
                </a:solidFill>
              </a:rPr>
              <a:t>τους στόχους τους οποίους αυτή επιδιώκει </a:t>
            </a:r>
            <a:endParaRPr lang="en-US" b="1" dirty="0">
              <a:solidFill>
                <a:srgbClr val="00B050"/>
              </a:solidFill>
            </a:endParaRPr>
          </a:p>
          <a:p>
            <a:pPr lvl="2"/>
            <a:r>
              <a:rPr lang="el-GR" dirty="0"/>
              <a:t>και την </a:t>
            </a:r>
            <a:r>
              <a:rPr lang="el-GR" b="1" dirty="0">
                <a:solidFill>
                  <a:srgbClr val="00B050"/>
                </a:solidFill>
              </a:rPr>
              <a:t>καταλληλόλητα των μέσων και μεθόδων </a:t>
            </a:r>
            <a:r>
              <a:rPr lang="el-GR" dirty="0"/>
              <a:t>που χρησιμοποιούνται για την επίτευξη τους</a:t>
            </a:r>
          </a:p>
          <a:p>
            <a:pPr lvl="1"/>
            <a:r>
              <a:rPr lang="el-GR" dirty="0"/>
              <a:t>Ο σκοπός της αξιολόγησης είναι να παράγει πληροφορίες που συνεισφέρουν στη διαδικασία διδασκαλίας και μάθησης και </a:t>
            </a:r>
            <a:r>
              <a:rPr lang="el-GR" b="1" dirty="0">
                <a:solidFill>
                  <a:srgbClr val="7030A0"/>
                </a:solidFill>
              </a:rPr>
              <a:t>υποστηρίζουν τη λήψη εκπαιδευτικών αποφάσεων.</a:t>
            </a:r>
            <a:endParaRPr lang="en-US" b="1" dirty="0">
              <a:solidFill>
                <a:srgbClr val="7030A0"/>
              </a:solidFill>
            </a:endParaRPr>
          </a:p>
          <a:p>
            <a:pPr marL="457200" lvl="1" indent="0">
              <a:buNone/>
            </a:pPr>
            <a:endParaRPr lang="el-GR" dirty="0">
              <a:solidFill>
                <a:srgbClr val="7030A0"/>
              </a:solidFill>
            </a:endParaRPr>
          </a:p>
        </p:txBody>
      </p:sp>
    </p:spTree>
    <p:extLst>
      <p:ext uri="{BB962C8B-B14F-4D97-AF65-F5344CB8AC3E}">
        <p14:creationId xmlns:p14="http://schemas.microsoft.com/office/powerpoint/2010/main" val="2432480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Εικόνα 2"/>
          <p:cNvPicPr>
            <a:picLocks noChangeAspect="1"/>
          </p:cNvPicPr>
          <p:nvPr/>
        </p:nvPicPr>
        <p:blipFill>
          <a:blip r:embed="rId2"/>
          <a:stretch>
            <a:fillRect/>
          </a:stretch>
        </p:blipFill>
        <p:spPr>
          <a:xfrm>
            <a:off x="390525" y="1528762"/>
            <a:ext cx="8362950" cy="3800475"/>
          </a:xfrm>
          <a:prstGeom prst="rect">
            <a:avLst/>
          </a:prstGeom>
        </p:spPr>
      </p:pic>
    </p:spTree>
    <p:extLst>
      <p:ext uri="{BB962C8B-B14F-4D97-AF65-F5344CB8AC3E}">
        <p14:creationId xmlns:p14="http://schemas.microsoft.com/office/powerpoint/2010/main" val="20814193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D8D660C-D2D0-4183-BF88-40E6EBAB61FD}"/>
              </a:ext>
            </a:extLst>
          </p:cNvPr>
          <p:cNvSpPr>
            <a:spLocks noGrp="1"/>
          </p:cNvSpPr>
          <p:nvPr>
            <p:ph type="title"/>
          </p:nvPr>
        </p:nvSpPr>
        <p:spPr>
          <a:xfrm>
            <a:off x="673224" y="260648"/>
            <a:ext cx="7797552" cy="1143000"/>
          </a:xfrm>
        </p:spPr>
        <p:txBody>
          <a:bodyPr>
            <a:normAutofit fontScale="90000"/>
          </a:bodyPr>
          <a:lstStyle/>
          <a:p>
            <a:r>
              <a:rPr lang="el-GR" sz="3200" dirty="0"/>
              <a:t>Η πολλαπλότητα των δράσεων/ταυτοτήτων ενός εκπαιδευτικού όταν αξιολογεί τους μαθητές του (</a:t>
            </a:r>
            <a:r>
              <a:rPr lang="en-US" sz="2800" dirty="0"/>
              <a:t>Morgan, 2000</a:t>
            </a:r>
            <a:r>
              <a:rPr lang="el-GR" sz="3200" dirty="0"/>
              <a:t>) </a:t>
            </a:r>
            <a:endParaRPr lang="en-US" sz="3200" dirty="0"/>
          </a:p>
        </p:txBody>
      </p:sp>
      <p:sp>
        <p:nvSpPr>
          <p:cNvPr id="3" name="Content Placeholder 2">
            <a:extLst>
              <a:ext uri="{FF2B5EF4-FFF2-40B4-BE49-F238E27FC236}">
                <a16:creationId xmlns="" xmlns:a16="http://schemas.microsoft.com/office/drawing/2014/main" id="{827521C5-5615-4418-8030-2A681DE6789A}"/>
              </a:ext>
            </a:extLst>
          </p:cNvPr>
          <p:cNvSpPr>
            <a:spLocks noGrp="1"/>
          </p:cNvSpPr>
          <p:nvPr>
            <p:ph idx="1"/>
          </p:nvPr>
        </p:nvSpPr>
        <p:spPr>
          <a:xfrm>
            <a:off x="323528" y="1600200"/>
            <a:ext cx="8640960" cy="4925144"/>
          </a:xfrm>
        </p:spPr>
        <p:txBody>
          <a:bodyPr>
            <a:normAutofit fontScale="92500" lnSpcReduction="20000"/>
          </a:bodyPr>
          <a:lstStyle/>
          <a:p>
            <a:r>
              <a:rPr lang="el-GR" b="1" dirty="0">
                <a:solidFill>
                  <a:srgbClr val="00B050"/>
                </a:solidFill>
              </a:rPr>
              <a:t>Οι πολλαπλές δράσεις ενός εκπαιδευτικού </a:t>
            </a:r>
            <a:r>
              <a:rPr lang="el-GR" dirty="0"/>
              <a:t>όταν αξιολογεί τις επιδόσεις των μαθητών του στα μαθηματικά</a:t>
            </a:r>
          </a:p>
          <a:p>
            <a:r>
              <a:rPr lang="el-GR" dirty="0"/>
              <a:t>Ο εκπαιδευτικός δρα … </a:t>
            </a:r>
          </a:p>
          <a:p>
            <a:pPr lvl="1"/>
            <a:r>
              <a:rPr lang="el-GR" dirty="0"/>
              <a:t>(α) </a:t>
            </a:r>
            <a:r>
              <a:rPr lang="el-GR" b="1" dirty="0">
                <a:solidFill>
                  <a:srgbClr val="00B050"/>
                </a:solidFill>
              </a:rPr>
              <a:t>ως εξεταστής</a:t>
            </a:r>
            <a:r>
              <a:rPr lang="el-GR" dirty="0"/>
              <a:t>, ο οποίος χρησιμοποιεί κριτήρια που καθορίζονται από εξωτερικούς παράγοντες, </a:t>
            </a:r>
          </a:p>
          <a:p>
            <a:pPr lvl="1"/>
            <a:r>
              <a:rPr lang="el-GR" dirty="0"/>
              <a:t>(β) </a:t>
            </a:r>
            <a:r>
              <a:rPr lang="el-GR" b="1" dirty="0">
                <a:solidFill>
                  <a:srgbClr val="00B050"/>
                </a:solidFill>
              </a:rPr>
              <a:t>ως εξεταστής</a:t>
            </a:r>
            <a:r>
              <a:rPr lang="el-GR" dirty="0"/>
              <a:t>, ο οποίος θέτει και χρησιμοποιεί τα ατομικά του κριτήρια, </a:t>
            </a:r>
          </a:p>
          <a:p>
            <a:pPr lvl="1"/>
            <a:r>
              <a:rPr lang="el-GR" dirty="0"/>
              <a:t>(γ) </a:t>
            </a:r>
            <a:r>
              <a:rPr lang="el-GR" b="1" dirty="0">
                <a:solidFill>
                  <a:srgbClr val="00B050"/>
                </a:solidFill>
              </a:rPr>
              <a:t>ως συνήγορος</a:t>
            </a:r>
            <a:r>
              <a:rPr lang="el-GR" dirty="0">
                <a:solidFill>
                  <a:srgbClr val="002060"/>
                </a:solidFill>
              </a:rPr>
              <a:t>, </a:t>
            </a:r>
            <a:r>
              <a:rPr lang="el-GR" dirty="0"/>
              <a:t>που αναζητά ευκαιρίες για να υποστηρίξει τους μαθητές του, </a:t>
            </a:r>
          </a:p>
          <a:p>
            <a:pPr lvl="1"/>
            <a:r>
              <a:rPr lang="el-GR" dirty="0"/>
              <a:t>(δ) </a:t>
            </a:r>
            <a:r>
              <a:rPr lang="el-GR" b="1" dirty="0">
                <a:solidFill>
                  <a:srgbClr val="00B050"/>
                </a:solidFill>
              </a:rPr>
              <a:t>ως παιδαγωγός </a:t>
            </a:r>
            <a:r>
              <a:rPr lang="el-GR" dirty="0"/>
              <a:t>που προτείνει τρόπους, με τους οποίους ένας μαθητής δύναται να βελτιώσει το επίπεδο μαθηματικής ικανότητας/ ανταγωνιστικότητας</a:t>
            </a:r>
            <a:r>
              <a:rPr lang="en-US" dirty="0"/>
              <a:t>.</a:t>
            </a:r>
            <a:endParaRPr lang="el-GR" dirty="0"/>
          </a:p>
        </p:txBody>
      </p:sp>
    </p:spTree>
    <p:extLst>
      <p:ext uri="{BB962C8B-B14F-4D97-AF65-F5344CB8AC3E}">
        <p14:creationId xmlns:p14="http://schemas.microsoft.com/office/powerpoint/2010/main" val="264004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a:t>ΤΟ ΕΛΛΗΝΙΚΟ ΘΕΣΜΙΚΟ ΠΛΑΙΣΙΟ</a:t>
            </a:r>
          </a:p>
        </p:txBody>
      </p:sp>
      <p:sp>
        <p:nvSpPr>
          <p:cNvPr id="3" name="Content Placeholder 2"/>
          <p:cNvSpPr>
            <a:spLocks noGrp="1"/>
          </p:cNvSpPr>
          <p:nvPr>
            <p:ph idx="1"/>
          </p:nvPr>
        </p:nvSpPr>
        <p:spPr>
          <a:xfrm>
            <a:off x="435895" y="1417638"/>
            <a:ext cx="8272211" cy="5179714"/>
          </a:xfrm>
        </p:spPr>
        <p:txBody>
          <a:bodyPr>
            <a:noAutofit/>
          </a:bodyPr>
          <a:lstStyle/>
          <a:p>
            <a:pPr algn="just">
              <a:buFont typeface="Wingdings" panose="05000000000000000000" pitchFamily="2" charset="2"/>
              <a:buChar char="q"/>
            </a:pPr>
            <a:r>
              <a:rPr lang="el-GR" sz="1800" b="1" dirty="0"/>
              <a:t>Προσδιορισμός της εκπαιδευτικής αξιολόγησης </a:t>
            </a:r>
            <a:r>
              <a:rPr lang="el-GR" sz="1800" i="1" dirty="0">
                <a:solidFill>
                  <a:srgbClr val="7030A0"/>
                </a:solidFill>
              </a:rPr>
              <a:t>(διαφοροποίηση από την έννοια της βαθμολόγησης)</a:t>
            </a:r>
            <a:endParaRPr lang="en-US" sz="1800" i="1" dirty="0">
              <a:solidFill>
                <a:srgbClr val="7030A0"/>
              </a:solidFill>
            </a:endParaRPr>
          </a:p>
          <a:p>
            <a:pPr lvl="1" algn="just">
              <a:buFont typeface="Wingdings" panose="05000000000000000000" pitchFamily="2" charset="2"/>
              <a:buChar char="§"/>
            </a:pPr>
            <a:r>
              <a:rPr lang="el-GR" sz="1800" dirty="0"/>
              <a:t>Η </a:t>
            </a:r>
            <a:r>
              <a:rPr lang="el-GR" sz="1800" dirty="0">
                <a:solidFill>
                  <a:srgbClr val="00B050"/>
                </a:solidFill>
              </a:rPr>
              <a:t>α</a:t>
            </a:r>
            <a:r>
              <a:rPr lang="el-GR" sz="1800" b="1" dirty="0">
                <a:solidFill>
                  <a:srgbClr val="00B050"/>
                </a:solidFill>
              </a:rPr>
              <a:t>ξιολόγηση</a:t>
            </a:r>
            <a:r>
              <a:rPr lang="el-GR" sz="1800" dirty="0">
                <a:solidFill>
                  <a:srgbClr val="00B050"/>
                </a:solidFill>
              </a:rPr>
              <a:t> αφορά όλη τη διαδικασία αποτίμησης του επιπέδου μάθησης</a:t>
            </a:r>
            <a:r>
              <a:rPr lang="el-GR" sz="1800" dirty="0"/>
              <a:t>, ενώ η </a:t>
            </a:r>
            <a:r>
              <a:rPr lang="el-GR" sz="1800" b="1" dirty="0">
                <a:solidFill>
                  <a:srgbClr val="00B050"/>
                </a:solidFill>
              </a:rPr>
              <a:t>βαθμολόγηση</a:t>
            </a:r>
            <a:r>
              <a:rPr lang="el-GR" sz="1800" dirty="0">
                <a:solidFill>
                  <a:srgbClr val="00B050"/>
                </a:solidFill>
              </a:rPr>
              <a:t> αναφέρεται στην  έκφραση της αποτίμησης με τη βοήθεια μετρικής κλίμακας</a:t>
            </a:r>
            <a:endParaRPr lang="el-GR" sz="1800" i="1" dirty="0">
              <a:solidFill>
                <a:srgbClr val="00B050"/>
              </a:solidFill>
            </a:endParaRPr>
          </a:p>
          <a:p>
            <a:pPr algn="just">
              <a:buFont typeface="Wingdings" panose="05000000000000000000" pitchFamily="2" charset="2"/>
              <a:buChar char="q"/>
            </a:pPr>
            <a:r>
              <a:rPr lang="el-GR" sz="1800" b="1" dirty="0"/>
              <a:t>Είδη αξιολόγησης </a:t>
            </a:r>
            <a:r>
              <a:rPr lang="el-GR" sz="1800" dirty="0"/>
              <a:t>(Π.Δ.46/2016) </a:t>
            </a:r>
          </a:p>
          <a:p>
            <a:pPr lvl="1" algn="just">
              <a:buFont typeface="Wingdings" panose="05000000000000000000" pitchFamily="2" charset="2"/>
              <a:buChar char="§"/>
            </a:pPr>
            <a:r>
              <a:rPr lang="el-GR" sz="1800" b="1" dirty="0"/>
              <a:t>Διαγνωστική:</a:t>
            </a:r>
            <a:r>
              <a:rPr lang="el-GR" sz="1800" dirty="0"/>
              <a:t> (μόνο για το Λύκειο)</a:t>
            </a:r>
            <a:r>
              <a:rPr lang="el-GR" sz="1800" b="1" dirty="0"/>
              <a:t> </a:t>
            </a:r>
            <a:r>
              <a:rPr lang="el-GR" sz="1800" dirty="0"/>
              <a:t>Στόχος να καταγράψει τις ήδη κατεκτημένες γνώσεις των μαθητών</a:t>
            </a:r>
          </a:p>
          <a:p>
            <a:pPr lvl="1" algn="just">
              <a:buFont typeface="Wingdings" panose="05000000000000000000" pitchFamily="2" charset="2"/>
              <a:buChar char="§"/>
            </a:pPr>
            <a:r>
              <a:rPr lang="el-GR" sz="1800" b="1" dirty="0"/>
              <a:t>Διαμορφωτική:</a:t>
            </a:r>
            <a:r>
              <a:rPr lang="el-GR" sz="1800" dirty="0"/>
              <a:t> Προσδιορισμός επίτευξης διδακτικών στόχων &amp; παροχή ανατροφοδότησης της προσπάθειας όλων των εμπλεκόμενων </a:t>
            </a:r>
          </a:p>
          <a:p>
            <a:pPr lvl="1" algn="just">
              <a:buFont typeface="Wingdings" panose="05000000000000000000" pitchFamily="2" charset="2"/>
              <a:buChar char="§"/>
            </a:pPr>
            <a:r>
              <a:rPr lang="el-GR" sz="1800" b="1" dirty="0"/>
              <a:t>Τελική: </a:t>
            </a:r>
            <a:r>
              <a:rPr lang="el-GR" sz="1800" dirty="0"/>
              <a:t>Έγκυρη, αξιόπιστη &amp; αντικειμενική αποτίμηση των γνώσεων, ικανοτήτων και δεξιοτήτων των μαθητών</a:t>
            </a:r>
          </a:p>
          <a:p>
            <a:pPr algn="just">
              <a:buFont typeface="Wingdings" panose="05000000000000000000" pitchFamily="2" charset="2"/>
              <a:buChar char="q"/>
            </a:pPr>
            <a:r>
              <a:rPr lang="el-GR" sz="1800" b="1" dirty="0"/>
              <a:t>Εργαλεία αξιολόγησης </a:t>
            </a:r>
            <a:r>
              <a:rPr lang="el-GR" sz="1800" dirty="0"/>
              <a:t>(Π.Δ. 126/2016) </a:t>
            </a:r>
          </a:p>
          <a:p>
            <a:pPr lvl="1" algn="just">
              <a:buFont typeface="Wingdings" panose="05000000000000000000" pitchFamily="2" charset="2"/>
              <a:buChar char="§"/>
            </a:pPr>
            <a:r>
              <a:rPr lang="el-GR" sz="1800" dirty="0"/>
              <a:t>Συνολική συμμετοχή του μαθητή στη μαθησιακή διδασκαλία, (ατομικές/ ομαδικές) εργασίες σε καθημερινό επίπεδο &amp; γραπτές δοκιμασίες</a:t>
            </a:r>
          </a:p>
        </p:txBody>
      </p:sp>
    </p:spTree>
    <p:extLst>
      <p:ext uri="{BB962C8B-B14F-4D97-AF65-F5344CB8AC3E}">
        <p14:creationId xmlns:p14="http://schemas.microsoft.com/office/powerpoint/2010/main" val="14523285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C3A2DC1-9FF8-4FD7-92F6-0B93DD12895B}"/>
              </a:ext>
            </a:extLst>
          </p:cNvPr>
          <p:cNvSpPr>
            <a:spLocks noGrp="1"/>
          </p:cNvSpPr>
          <p:nvPr>
            <p:ph type="title"/>
          </p:nvPr>
        </p:nvSpPr>
        <p:spPr>
          <a:xfrm>
            <a:off x="323528" y="274638"/>
            <a:ext cx="8363272" cy="1143000"/>
          </a:xfrm>
        </p:spPr>
        <p:txBody>
          <a:bodyPr/>
          <a:lstStyle/>
          <a:p>
            <a:r>
              <a:rPr lang="el-GR" dirty="0"/>
              <a:t>Βιβλιογραφία</a:t>
            </a:r>
            <a:endParaRPr lang="en-US" dirty="0"/>
          </a:p>
        </p:txBody>
      </p:sp>
      <p:sp>
        <p:nvSpPr>
          <p:cNvPr id="3" name="Content Placeholder 2">
            <a:extLst>
              <a:ext uri="{FF2B5EF4-FFF2-40B4-BE49-F238E27FC236}">
                <a16:creationId xmlns="" xmlns:a16="http://schemas.microsoft.com/office/drawing/2014/main" id="{39203F41-AF19-466E-872D-967BC346E9DB}"/>
              </a:ext>
            </a:extLst>
          </p:cNvPr>
          <p:cNvSpPr>
            <a:spLocks noGrp="1"/>
          </p:cNvSpPr>
          <p:nvPr>
            <p:ph idx="1"/>
          </p:nvPr>
        </p:nvSpPr>
        <p:spPr>
          <a:xfrm>
            <a:off x="323528" y="1600200"/>
            <a:ext cx="8496944" cy="4983162"/>
          </a:xfrm>
        </p:spPr>
        <p:txBody>
          <a:bodyPr>
            <a:normAutofit lnSpcReduction="10000"/>
          </a:bodyPr>
          <a:lstStyle/>
          <a:p>
            <a:r>
              <a:rPr lang="el-GR" sz="2400" dirty="0" err="1"/>
              <a:t>Κασσωτάκης</a:t>
            </a:r>
            <a:r>
              <a:rPr lang="el-GR" sz="2400" dirty="0"/>
              <a:t>, Μ. (2010). Η Αξιολόγηση της επιδόσεως των μαθητών. Μέσα, μέθοδοι, προβλήματα, προοπτικές. Αθήνα: </a:t>
            </a:r>
            <a:r>
              <a:rPr lang="el-GR" sz="2400" dirty="0" err="1"/>
              <a:t>Εκδ</a:t>
            </a:r>
            <a:r>
              <a:rPr lang="el-GR" sz="2400" dirty="0"/>
              <a:t>. Γρηγόρη.</a:t>
            </a:r>
          </a:p>
          <a:p>
            <a:r>
              <a:rPr lang="en-US" sz="2400" dirty="0"/>
              <a:t>Morgan, C. (2000). Better assessment in mathematics education? A social</a:t>
            </a:r>
            <a:r>
              <a:rPr lang="el-GR" sz="2400" dirty="0"/>
              <a:t> </a:t>
            </a:r>
            <a:r>
              <a:rPr lang="en-US" sz="2400" dirty="0"/>
              <a:t>perspective. In J. </a:t>
            </a:r>
            <a:r>
              <a:rPr lang="en-US" sz="2400" dirty="0" err="1"/>
              <a:t>Boaler</a:t>
            </a:r>
            <a:r>
              <a:rPr lang="en-US" sz="2400" dirty="0"/>
              <a:t> (Ed.) Multiple Perspectives on Mathematics Teaching and</a:t>
            </a:r>
            <a:r>
              <a:rPr lang="el-GR" sz="2400" dirty="0"/>
              <a:t> </a:t>
            </a:r>
            <a:r>
              <a:rPr lang="en-US" sz="2400" dirty="0"/>
              <a:t>Learning, Westport, CT: </a:t>
            </a:r>
            <a:r>
              <a:rPr lang="en-US" sz="2400" dirty="0" err="1"/>
              <a:t>Ablex</a:t>
            </a:r>
            <a:r>
              <a:rPr lang="en-US" sz="2400" dirty="0"/>
              <a:t>.</a:t>
            </a:r>
            <a:endParaRPr lang="el-GR" sz="2400" dirty="0"/>
          </a:p>
          <a:p>
            <a:r>
              <a:rPr lang="en-US" sz="2400" dirty="0"/>
              <a:t>Smith, M. E. (2004). Practices in Transition: A Case Study of Classroom Assessment. In T. A. Romberg (Ed.), Standards-Based Mathematics Assessment in Middle School. Teachers College Press. </a:t>
            </a:r>
            <a:endParaRPr lang="el-GR" sz="2400" dirty="0"/>
          </a:p>
          <a:p>
            <a:r>
              <a:rPr lang="en-US" sz="2400" dirty="0"/>
              <a:t>Wu, M., &amp; Adams, R. (2006). Modelling mathematics problem solving item responses using a multidimensional IRT model. </a:t>
            </a:r>
            <a:r>
              <a:rPr lang="en-US" sz="2400" i="1" dirty="0"/>
              <a:t>Mathematics education research journal</a:t>
            </a:r>
            <a:r>
              <a:rPr lang="en-US" sz="2400" dirty="0"/>
              <a:t>, </a:t>
            </a:r>
            <a:r>
              <a:rPr lang="en-US" sz="2400" i="1" dirty="0"/>
              <a:t>18</a:t>
            </a:r>
            <a:r>
              <a:rPr lang="en-US" sz="2400" dirty="0"/>
              <a:t>(2), 93-113.</a:t>
            </a:r>
          </a:p>
          <a:p>
            <a:endParaRPr lang="en-US" sz="2400" dirty="0"/>
          </a:p>
        </p:txBody>
      </p:sp>
    </p:spTree>
    <p:extLst>
      <p:ext uri="{BB962C8B-B14F-4D97-AF65-F5344CB8AC3E}">
        <p14:creationId xmlns:p14="http://schemas.microsoft.com/office/powerpoint/2010/main" val="36264359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H </a:t>
            </a:r>
            <a:r>
              <a:rPr lang="el-GR" dirty="0"/>
              <a:t>αξιολόγηση ως οργανικό στοιχείο της διδασκαλίας</a:t>
            </a:r>
          </a:p>
        </p:txBody>
      </p:sp>
      <p:sp>
        <p:nvSpPr>
          <p:cNvPr id="3" name="Θέση περιεχομένου 2"/>
          <p:cNvSpPr>
            <a:spLocks noGrp="1"/>
          </p:cNvSpPr>
          <p:nvPr>
            <p:ph idx="1"/>
          </p:nvPr>
        </p:nvSpPr>
        <p:spPr>
          <a:xfrm>
            <a:off x="457200" y="1844824"/>
            <a:ext cx="8229600" cy="4281339"/>
          </a:xfrm>
        </p:spPr>
        <p:txBody>
          <a:bodyPr/>
          <a:lstStyle/>
          <a:p>
            <a:pPr marL="457200" lvl="1" indent="0">
              <a:buNone/>
            </a:pPr>
            <a:endParaRPr lang="el-GR" dirty="0"/>
          </a:p>
          <a:p>
            <a:pPr lvl="1">
              <a:buFont typeface="Wingdings" panose="05000000000000000000" pitchFamily="2" charset="2"/>
              <a:buChar char="v"/>
            </a:pPr>
            <a:r>
              <a:rPr lang="el-GR" dirty="0"/>
              <a:t>Γενικά, η αξιολόγηση αποτελεί οργανικό στοιχείο της διδακτικής-μαθησιακής διαδικασίας, </a:t>
            </a:r>
            <a:r>
              <a:rPr lang="el-GR" dirty="0">
                <a:solidFill>
                  <a:srgbClr val="7030A0"/>
                </a:solidFill>
              </a:rPr>
              <a:t>η οποία αρχίζει με τον καθορισμό των στόχων</a:t>
            </a:r>
            <a:r>
              <a:rPr lang="el-GR" dirty="0"/>
              <a:t> και </a:t>
            </a:r>
            <a:r>
              <a:rPr lang="el-GR" dirty="0">
                <a:solidFill>
                  <a:srgbClr val="7030A0"/>
                </a:solidFill>
              </a:rPr>
              <a:t>ολοκληρώνεται με τον έλεγχο της επίτευξης τους.</a:t>
            </a:r>
          </a:p>
          <a:p>
            <a:pPr lvl="1">
              <a:buFont typeface="Wingdings" panose="05000000000000000000" pitchFamily="2" charset="2"/>
              <a:buChar char="v"/>
            </a:pPr>
            <a:r>
              <a:rPr lang="el-GR" dirty="0"/>
              <a:t>Οι δύο βασικές λειτουργίες της αξιολόγησης είναι </a:t>
            </a:r>
          </a:p>
          <a:p>
            <a:pPr lvl="2">
              <a:buFont typeface="Wingdings" panose="05000000000000000000" pitchFamily="2" charset="2"/>
              <a:buChar char="v"/>
            </a:pPr>
            <a:r>
              <a:rPr lang="el-GR" dirty="0">
                <a:solidFill>
                  <a:srgbClr val="7030A0"/>
                </a:solidFill>
              </a:rPr>
              <a:t>η αποτίμηση </a:t>
            </a:r>
            <a:r>
              <a:rPr lang="el-GR" dirty="0"/>
              <a:t>και </a:t>
            </a:r>
            <a:endParaRPr lang="el-GR" dirty="0">
              <a:solidFill>
                <a:srgbClr val="7030A0"/>
              </a:solidFill>
            </a:endParaRPr>
          </a:p>
          <a:p>
            <a:pPr lvl="2">
              <a:buFont typeface="Wingdings" panose="05000000000000000000" pitchFamily="2" charset="2"/>
              <a:buChar char="v"/>
            </a:pPr>
            <a:r>
              <a:rPr lang="el-GR" dirty="0"/>
              <a:t>η </a:t>
            </a:r>
            <a:r>
              <a:rPr lang="el-GR" dirty="0">
                <a:solidFill>
                  <a:srgbClr val="7030A0"/>
                </a:solidFill>
              </a:rPr>
              <a:t>ανατροφοδότηση</a:t>
            </a:r>
            <a:r>
              <a:rPr lang="el-GR" dirty="0"/>
              <a:t> </a:t>
            </a:r>
          </a:p>
          <a:p>
            <a:pPr marL="1371600" lvl="3" indent="0">
              <a:buNone/>
            </a:pPr>
            <a:r>
              <a:rPr lang="el-GR" dirty="0"/>
              <a:t>της μάθησης και της διδασκαλίας. </a:t>
            </a:r>
          </a:p>
          <a:p>
            <a:endParaRPr lang="el-GR" dirty="0"/>
          </a:p>
        </p:txBody>
      </p:sp>
    </p:spTree>
    <p:extLst>
      <p:ext uri="{BB962C8B-B14F-4D97-AF65-F5344CB8AC3E}">
        <p14:creationId xmlns:p14="http://schemas.microsoft.com/office/powerpoint/2010/main" val="4949799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Εικόνα 4"/>
          <p:cNvPicPr>
            <a:picLocks noChangeAspect="1"/>
          </p:cNvPicPr>
          <p:nvPr/>
        </p:nvPicPr>
        <p:blipFill>
          <a:blip r:embed="rId2"/>
          <a:stretch>
            <a:fillRect/>
          </a:stretch>
        </p:blipFill>
        <p:spPr>
          <a:xfrm>
            <a:off x="539552" y="620688"/>
            <a:ext cx="7419975" cy="5448300"/>
          </a:xfrm>
          <a:prstGeom prst="rect">
            <a:avLst/>
          </a:prstGeom>
        </p:spPr>
      </p:pic>
    </p:spTree>
    <p:extLst>
      <p:ext uri="{BB962C8B-B14F-4D97-AF65-F5344CB8AC3E}">
        <p14:creationId xmlns:p14="http://schemas.microsoft.com/office/powerpoint/2010/main" val="3899674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47AA06C4-4ACB-2D41-801B-7770724E6FA0}"/>
              </a:ext>
            </a:extLst>
          </p:cNvPr>
          <p:cNvSpPr>
            <a:spLocks noGrp="1"/>
          </p:cNvSpPr>
          <p:nvPr>
            <p:ph type="title"/>
          </p:nvPr>
        </p:nvSpPr>
        <p:spPr/>
        <p:txBody>
          <a:bodyPr>
            <a:normAutofit fontScale="90000"/>
          </a:bodyPr>
          <a:lstStyle/>
          <a:p>
            <a:r>
              <a:rPr lang="en-US" dirty="0"/>
              <a:t>O </a:t>
            </a:r>
            <a:r>
              <a:rPr lang="el-GR" dirty="0"/>
              <a:t>κύκλος της </a:t>
            </a:r>
            <a:r>
              <a:rPr lang="el-GR" dirty="0" err="1"/>
              <a:t>αξιολογησης</a:t>
            </a:r>
            <a:r>
              <a:rPr lang="el-GR" dirty="0"/>
              <a:t> του μαθητή</a:t>
            </a:r>
          </a:p>
        </p:txBody>
      </p:sp>
      <p:pic>
        <p:nvPicPr>
          <p:cNvPr id="6" name="Θέση περιεχομένου 5">
            <a:extLst>
              <a:ext uri="{FF2B5EF4-FFF2-40B4-BE49-F238E27FC236}">
                <a16:creationId xmlns="" xmlns:a16="http://schemas.microsoft.com/office/drawing/2014/main" id="{821B13F5-62D2-DB99-6994-5B27F1DA17C5}"/>
              </a:ext>
            </a:extLst>
          </p:cNvPr>
          <p:cNvPicPr>
            <a:picLocks noGrp="1" noChangeAspect="1"/>
          </p:cNvPicPr>
          <p:nvPr>
            <p:ph idx="1"/>
          </p:nvPr>
        </p:nvPicPr>
        <p:blipFill>
          <a:blip r:embed="rId2"/>
          <a:stretch>
            <a:fillRect/>
          </a:stretch>
        </p:blipFill>
        <p:spPr>
          <a:xfrm>
            <a:off x="1406369" y="1600200"/>
            <a:ext cx="6331262" cy="4525963"/>
          </a:xfrm>
        </p:spPr>
      </p:pic>
      <p:sp>
        <p:nvSpPr>
          <p:cNvPr id="4" name="Θέση υποσέλιδου 3">
            <a:extLst>
              <a:ext uri="{FF2B5EF4-FFF2-40B4-BE49-F238E27FC236}">
                <a16:creationId xmlns="" xmlns:a16="http://schemas.microsoft.com/office/drawing/2014/main" id="{63DAD0BE-5B07-1181-9EB3-D8A57CB9B71F}"/>
              </a:ext>
            </a:extLst>
          </p:cNvPr>
          <p:cNvSpPr>
            <a:spLocks noGrp="1"/>
          </p:cNvSpPr>
          <p:nvPr>
            <p:ph type="ftr" sz="quarter" idx="11"/>
          </p:nvPr>
        </p:nvSpPr>
        <p:spPr/>
        <p:txBody>
          <a:bodyPr/>
          <a:lstStyle/>
          <a:p>
            <a:r>
              <a:rPr lang="el-GR"/>
              <a:t>ΠΜΣ "Διδακτική και Μεθοδολογία των Μαθηματικών" 2017-18</a:t>
            </a:r>
            <a:endParaRPr lang="en-US"/>
          </a:p>
        </p:txBody>
      </p:sp>
    </p:spTree>
    <p:extLst>
      <p:ext uri="{BB962C8B-B14F-4D97-AF65-F5344CB8AC3E}">
        <p14:creationId xmlns:p14="http://schemas.microsoft.com/office/powerpoint/2010/main" val="6745466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41588"/>
            <a:ext cx="8229600" cy="1143000"/>
          </a:xfrm>
        </p:spPr>
        <p:txBody>
          <a:bodyPr/>
          <a:lstStyle/>
          <a:p>
            <a:r>
              <a:rPr lang="el-GR" dirty="0">
                <a:solidFill>
                  <a:srgbClr val="FF0000"/>
                </a:solidFill>
              </a:rPr>
              <a:t>Συζήτηση</a:t>
            </a:r>
          </a:p>
        </p:txBody>
      </p:sp>
      <p:sp>
        <p:nvSpPr>
          <p:cNvPr id="3" name="Θέση περιεχομένου 2"/>
          <p:cNvSpPr>
            <a:spLocks noGrp="1"/>
          </p:cNvSpPr>
          <p:nvPr>
            <p:ph idx="1"/>
          </p:nvPr>
        </p:nvSpPr>
        <p:spPr>
          <a:xfrm>
            <a:off x="457200" y="2564904"/>
            <a:ext cx="8435280" cy="3561259"/>
          </a:xfrm>
        </p:spPr>
        <p:txBody>
          <a:bodyPr/>
          <a:lstStyle/>
          <a:p>
            <a:r>
              <a:rPr lang="el-GR" dirty="0"/>
              <a:t>Συνήθως σε ποια στοιχεία της γνώσης των μαθητών σας εστιάζετε όταν τους αξιολογείτε;</a:t>
            </a:r>
          </a:p>
        </p:txBody>
      </p:sp>
    </p:spTree>
    <p:extLst>
      <p:ext uri="{BB962C8B-B14F-4D97-AF65-F5344CB8AC3E}">
        <p14:creationId xmlns:p14="http://schemas.microsoft.com/office/powerpoint/2010/main" val="20073774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Τι αξιολογούμε;</a:t>
            </a:r>
          </a:p>
        </p:txBody>
      </p:sp>
      <p:sp>
        <p:nvSpPr>
          <p:cNvPr id="3" name="2 - Θέση περιεχομένου"/>
          <p:cNvSpPr>
            <a:spLocks noGrp="1"/>
          </p:cNvSpPr>
          <p:nvPr>
            <p:ph idx="1"/>
          </p:nvPr>
        </p:nvSpPr>
        <p:spPr>
          <a:xfrm>
            <a:off x="457200" y="1600200"/>
            <a:ext cx="8507288" cy="4853136"/>
          </a:xfrm>
        </p:spPr>
        <p:txBody>
          <a:bodyPr>
            <a:normAutofit/>
          </a:bodyPr>
          <a:lstStyle/>
          <a:p>
            <a:r>
              <a:rPr lang="el-GR" dirty="0">
                <a:solidFill>
                  <a:srgbClr val="7030A0"/>
                </a:solidFill>
              </a:rPr>
              <a:t>Γνώσεις, ικανότητες, δεξιότητες των μαθητών</a:t>
            </a:r>
          </a:p>
          <a:p>
            <a:pPr lvl="1"/>
            <a:r>
              <a:rPr lang="el-GR" dirty="0">
                <a:solidFill>
                  <a:srgbClr val="00B050"/>
                </a:solidFill>
              </a:rPr>
              <a:t>Τη μαθηματική τους γνώση</a:t>
            </a:r>
          </a:p>
          <a:p>
            <a:pPr lvl="1"/>
            <a:r>
              <a:rPr lang="el-GR" dirty="0">
                <a:solidFill>
                  <a:srgbClr val="00B050"/>
                </a:solidFill>
              </a:rPr>
              <a:t>Την προσπάθεια </a:t>
            </a:r>
            <a:r>
              <a:rPr lang="el-GR" dirty="0"/>
              <a:t>που καταβάλλουν</a:t>
            </a:r>
          </a:p>
          <a:p>
            <a:pPr lvl="1"/>
            <a:r>
              <a:rPr lang="el-GR" dirty="0">
                <a:solidFill>
                  <a:srgbClr val="00B050"/>
                </a:solidFill>
              </a:rPr>
              <a:t>το ενδιαφέρον </a:t>
            </a:r>
            <a:r>
              <a:rPr lang="el-GR" dirty="0"/>
              <a:t>τους, </a:t>
            </a:r>
          </a:p>
          <a:p>
            <a:pPr lvl="1"/>
            <a:r>
              <a:rPr lang="el-GR" dirty="0"/>
              <a:t>τις </a:t>
            </a:r>
            <a:r>
              <a:rPr lang="el-GR" dirty="0">
                <a:solidFill>
                  <a:srgbClr val="00B050"/>
                </a:solidFill>
              </a:rPr>
              <a:t>πρωτοβουλίες</a:t>
            </a:r>
            <a:r>
              <a:rPr lang="el-GR" dirty="0"/>
              <a:t> που αναπτύσσουν, </a:t>
            </a:r>
          </a:p>
          <a:p>
            <a:pPr lvl="1"/>
            <a:r>
              <a:rPr lang="el-GR" dirty="0"/>
              <a:t>τη </a:t>
            </a:r>
            <a:r>
              <a:rPr lang="el-GR" dirty="0">
                <a:solidFill>
                  <a:srgbClr val="00B050"/>
                </a:solidFill>
              </a:rPr>
              <a:t>δημιουργικότητά </a:t>
            </a:r>
            <a:r>
              <a:rPr lang="el-GR" dirty="0"/>
              <a:t>τους </a:t>
            </a:r>
          </a:p>
          <a:p>
            <a:pPr lvl="1"/>
            <a:r>
              <a:rPr lang="el-GR" dirty="0"/>
              <a:t>τη </a:t>
            </a:r>
            <a:r>
              <a:rPr lang="el-GR" dirty="0">
                <a:solidFill>
                  <a:srgbClr val="00B050"/>
                </a:solidFill>
              </a:rPr>
              <a:t>συνεργασία </a:t>
            </a:r>
            <a:r>
              <a:rPr lang="el-GR" dirty="0"/>
              <a:t>τους με τους συμμαθητές του.</a:t>
            </a:r>
          </a:p>
          <a:p>
            <a:pPr lvl="1"/>
            <a:r>
              <a:rPr lang="el-GR"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E21D543-913F-42C9-8A4F-C0211D284B24}"/>
              </a:ext>
            </a:extLst>
          </p:cNvPr>
          <p:cNvSpPr>
            <a:spLocks noGrp="1"/>
          </p:cNvSpPr>
          <p:nvPr>
            <p:ph type="title"/>
          </p:nvPr>
        </p:nvSpPr>
        <p:spPr>
          <a:xfrm>
            <a:off x="2123728" y="274638"/>
            <a:ext cx="4968552" cy="490066"/>
          </a:xfrm>
        </p:spPr>
        <p:txBody>
          <a:bodyPr>
            <a:normAutofit fontScale="90000"/>
          </a:bodyPr>
          <a:lstStyle/>
          <a:p>
            <a:r>
              <a:rPr lang="el-GR" dirty="0"/>
              <a:t>Αρχές αξιολόγησης</a:t>
            </a:r>
            <a:endParaRPr lang="en-US" dirty="0"/>
          </a:p>
        </p:txBody>
      </p:sp>
      <p:sp>
        <p:nvSpPr>
          <p:cNvPr id="3" name="Content Placeholder 2">
            <a:extLst>
              <a:ext uri="{FF2B5EF4-FFF2-40B4-BE49-F238E27FC236}">
                <a16:creationId xmlns="" xmlns:a16="http://schemas.microsoft.com/office/drawing/2014/main" id="{1A57CEC7-88E5-4A78-B5FB-8FB436D1BF41}"/>
              </a:ext>
            </a:extLst>
          </p:cNvPr>
          <p:cNvSpPr>
            <a:spLocks noGrp="1"/>
          </p:cNvSpPr>
          <p:nvPr>
            <p:ph idx="1"/>
          </p:nvPr>
        </p:nvSpPr>
        <p:spPr>
          <a:xfrm>
            <a:off x="179512" y="908720"/>
            <a:ext cx="8964488" cy="5674642"/>
          </a:xfrm>
        </p:spPr>
        <p:txBody>
          <a:bodyPr>
            <a:noAutofit/>
          </a:bodyPr>
          <a:lstStyle/>
          <a:p>
            <a:pPr marL="0" indent="0">
              <a:buNone/>
            </a:pPr>
            <a:r>
              <a:rPr lang="el-GR" sz="2800" dirty="0"/>
              <a:t>Παρακάτω θα παρουσιάσουμε μια σειρά από αρχές της αξιολόγησης όπως καταγράφονται από τους ερευνητές (</a:t>
            </a:r>
            <a:r>
              <a:rPr lang="en-US" sz="2800" dirty="0"/>
              <a:t>Romberg</a:t>
            </a:r>
            <a:r>
              <a:rPr lang="el-GR" sz="2800" dirty="0"/>
              <a:t>, 2004)</a:t>
            </a:r>
            <a:endParaRPr lang="en-US" sz="2800" dirty="0"/>
          </a:p>
          <a:p>
            <a:r>
              <a:rPr lang="el-GR" sz="2800" dirty="0"/>
              <a:t>Ο κύριος σκοπός της αξιολόγησης στην τάξη είναι να βελτιωθεί η μάθηση.</a:t>
            </a:r>
            <a:endParaRPr lang="en-US" sz="2800" dirty="0"/>
          </a:p>
          <a:p>
            <a:r>
              <a:rPr lang="el-GR" sz="2800" dirty="0"/>
              <a:t>Οι μέθοδοι αξιολόγησης επιτρέπουν στους μαθητές να </a:t>
            </a:r>
            <a:r>
              <a:rPr lang="el-GR" sz="2800" u="sng" dirty="0">
                <a:solidFill>
                  <a:srgbClr val="00B050"/>
                </a:solidFill>
              </a:rPr>
              <a:t>παρουσιάσουν αυτό που ξέρουν </a:t>
            </a:r>
            <a:r>
              <a:rPr lang="el-GR" sz="2800" dirty="0">
                <a:solidFill>
                  <a:srgbClr val="00B050"/>
                </a:solidFill>
              </a:rPr>
              <a:t>παρά αυτό που δεν ξέρουν</a:t>
            </a:r>
            <a:r>
              <a:rPr lang="el-GR" sz="2800" dirty="0"/>
              <a:t>.</a:t>
            </a:r>
            <a:endParaRPr lang="en-US" sz="2800" dirty="0"/>
          </a:p>
          <a:p>
            <a:r>
              <a:rPr lang="el-GR" sz="2800" dirty="0"/>
              <a:t>Οι πρακτικές αξιολόγησης παρέχουν στους </a:t>
            </a:r>
            <a:r>
              <a:rPr lang="el-GR" sz="2800" dirty="0">
                <a:solidFill>
                  <a:srgbClr val="00B050"/>
                </a:solidFill>
              </a:rPr>
              <a:t>μαθητές πολλαπλές και ποικίλες ευκαιρίες για να επιδείξουν και να τεκμηριώσου</a:t>
            </a:r>
            <a:r>
              <a:rPr lang="el-GR" sz="2800" dirty="0"/>
              <a:t>ν τις επιδόσεις τους </a:t>
            </a:r>
            <a:r>
              <a:rPr lang="el-GR" sz="2800" dirty="0">
                <a:solidFill>
                  <a:srgbClr val="FF0000"/>
                </a:solidFill>
              </a:rPr>
              <a:t>(δηλαδή;).</a:t>
            </a:r>
            <a:endParaRPr lang="en-US" sz="2800" dirty="0">
              <a:solidFill>
                <a:srgbClr val="FF0000"/>
              </a:solidFill>
            </a:endParaRPr>
          </a:p>
          <a:p>
            <a:pPr marL="0" indent="0">
              <a:buNone/>
            </a:pPr>
            <a:endParaRPr lang="en-US" sz="2800" dirty="0"/>
          </a:p>
        </p:txBody>
      </p:sp>
    </p:spTree>
    <p:extLst>
      <p:ext uri="{BB962C8B-B14F-4D97-AF65-F5344CB8AC3E}">
        <p14:creationId xmlns:p14="http://schemas.microsoft.com/office/powerpoint/2010/main" val="2664156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97C7EC7-C669-4C10-AD79-AD64B0524919}"/>
              </a:ext>
            </a:extLst>
          </p:cNvPr>
          <p:cNvSpPr>
            <a:spLocks noGrp="1"/>
          </p:cNvSpPr>
          <p:nvPr>
            <p:ph type="title"/>
          </p:nvPr>
        </p:nvSpPr>
        <p:spPr/>
        <p:txBody>
          <a:bodyPr/>
          <a:lstStyle/>
          <a:p>
            <a:r>
              <a:rPr lang="el-GR" dirty="0"/>
              <a:t>Είδη αξιολόγησης</a:t>
            </a:r>
            <a:endParaRPr lang="en-US" dirty="0"/>
          </a:p>
        </p:txBody>
      </p:sp>
      <p:sp>
        <p:nvSpPr>
          <p:cNvPr id="3" name="Content Placeholder 2">
            <a:extLst>
              <a:ext uri="{FF2B5EF4-FFF2-40B4-BE49-F238E27FC236}">
                <a16:creationId xmlns="" xmlns:a16="http://schemas.microsoft.com/office/drawing/2014/main" id="{E2F2EEE9-441B-4AA4-AE6C-32FFD56BD5F5}"/>
              </a:ext>
            </a:extLst>
          </p:cNvPr>
          <p:cNvSpPr>
            <a:spLocks noGrp="1"/>
          </p:cNvSpPr>
          <p:nvPr>
            <p:ph idx="1"/>
          </p:nvPr>
        </p:nvSpPr>
        <p:spPr/>
        <p:txBody>
          <a:bodyPr/>
          <a:lstStyle/>
          <a:p>
            <a:r>
              <a:rPr lang="el-GR" dirty="0"/>
              <a:t>Η αξιολόγηση βοηθά τον εκπαιδευτικό να πάρει αποφάσεις</a:t>
            </a:r>
            <a:r>
              <a:rPr lang="el-GR" dirty="0">
                <a:solidFill>
                  <a:srgbClr val="00B050"/>
                </a:solidFill>
              </a:rPr>
              <a:t> </a:t>
            </a:r>
          </a:p>
          <a:p>
            <a:pPr lvl="1"/>
            <a:r>
              <a:rPr lang="el-GR" dirty="0">
                <a:solidFill>
                  <a:srgbClr val="00B050"/>
                </a:solidFill>
              </a:rPr>
              <a:t>σχετικά με το περιεχόμενο και τη μορφή </a:t>
            </a:r>
            <a:r>
              <a:rPr lang="el-GR" dirty="0"/>
              <a:t>της διδασκαλίας του </a:t>
            </a:r>
            <a:r>
              <a:rPr lang="el-GR" b="1" dirty="0"/>
              <a:t>(διαμορφωτική αξιολόγηση) </a:t>
            </a:r>
          </a:p>
          <a:p>
            <a:pPr lvl="2"/>
            <a:r>
              <a:rPr lang="el-GR" sz="1600" b="1" i="1" u="none" strike="noStrike" baseline="0" dirty="0">
                <a:solidFill>
                  <a:srgbClr val="7030A0"/>
                </a:solidFill>
                <a:latin typeface="TimesNewRomanPS-ItalicMT"/>
              </a:rPr>
              <a:t>Αξιολόγηση </a:t>
            </a:r>
            <a:r>
              <a:rPr lang="el-GR" sz="1600" b="1" i="1" dirty="0" smtClean="0">
                <a:solidFill>
                  <a:srgbClr val="7030A0"/>
                </a:solidFill>
                <a:latin typeface="TimesNewRomanPS-ItalicMT"/>
              </a:rPr>
              <a:t>για </a:t>
            </a:r>
            <a:r>
              <a:rPr lang="el-GR" sz="1600" b="1" i="1" u="none" strike="noStrike" baseline="0" dirty="0" smtClean="0">
                <a:solidFill>
                  <a:srgbClr val="7030A0"/>
                </a:solidFill>
                <a:latin typeface="TimesNewRomanPS-ItalicMT"/>
              </a:rPr>
              <a:t>τη μάθηση</a:t>
            </a:r>
            <a:r>
              <a:rPr lang="el-GR" sz="1600" b="1" i="1" u="none" strike="noStrike" dirty="0" smtClean="0">
                <a:solidFill>
                  <a:srgbClr val="7030A0"/>
                </a:solidFill>
                <a:latin typeface="TimesNewRomanPS-ItalicMT"/>
              </a:rPr>
              <a:t> </a:t>
            </a:r>
            <a:r>
              <a:rPr lang="el-GR" sz="1600" b="1" i="1" u="none" strike="noStrike" baseline="0" dirty="0" smtClean="0">
                <a:solidFill>
                  <a:srgbClr val="7030A0"/>
                </a:solidFill>
                <a:latin typeface="TimesNewRomanPS-ItalicMT"/>
              </a:rPr>
              <a:t>(</a:t>
            </a:r>
            <a:r>
              <a:rPr lang="en-US" sz="1600" b="1" i="1" u="none" strike="noStrike" baseline="0" dirty="0" err="1">
                <a:solidFill>
                  <a:srgbClr val="7030A0"/>
                </a:solidFill>
                <a:latin typeface="TimesNewRomanPS-ItalicMT"/>
              </a:rPr>
              <a:t>assessement</a:t>
            </a:r>
            <a:r>
              <a:rPr lang="en-US" sz="1600" b="1" i="1" u="none" strike="noStrike" baseline="0" dirty="0">
                <a:solidFill>
                  <a:srgbClr val="7030A0"/>
                </a:solidFill>
                <a:latin typeface="TimesNewRomanPS-ItalicMT"/>
              </a:rPr>
              <a:t> </a:t>
            </a:r>
            <a:r>
              <a:rPr lang="en-US" sz="1600" b="1" i="1" dirty="0" smtClean="0">
                <a:solidFill>
                  <a:srgbClr val="7030A0"/>
                </a:solidFill>
                <a:latin typeface="TimesNewRomanPS-ItalicMT"/>
              </a:rPr>
              <a:t>for</a:t>
            </a:r>
            <a:r>
              <a:rPr lang="en-US" sz="1600" b="1" i="1" u="none" strike="noStrike" baseline="0" dirty="0" smtClean="0">
                <a:solidFill>
                  <a:srgbClr val="7030A0"/>
                </a:solidFill>
                <a:latin typeface="TimesNewRomanPS-ItalicMT"/>
              </a:rPr>
              <a:t> </a:t>
            </a:r>
            <a:r>
              <a:rPr lang="en-US" sz="1600" b="1" i="1" u="none" strike="noStrike" baseline="0" dirty="0">
                <a:solidFill>
                  <a:srgbClr val="7030A0"/>
                </a:solidFill>
                <a:latin typeface="TimesNewRomanPS-ItalicMT"/>
              </a:rPr>
              <a:t>learning</a:t>
            </a:r>
            <a:r>
              <a:rPr lang="en-US" sz="1400" b="0" i="1" u="none" strike="noStrike" baseline="0" dirty="0">
                <a:latin typeface="TimesNewRomanPS-ItalicMT"/>
              </a:rPr>
              <a:t>)</a:t>
            </a:r>
            <a:endParaRPr lang="el-GR" b="1" dirty="0"/>
          </a:p>
          <a:p>
            <a:pPr lvl="1"/>
            <a:r>
              <a:rPr lang="el-GR" dirty="0">
                <a:solidFill>
                  <a:srgbClr val="00B050"/>
                </a:solidFill>
              </a:rPr>
              <a:t>Να αποτιμήσει αριθμητικά τα</a:t>
            </a:r>
            <a:r>
              <a:rPr lang="el-GR" b="1" dirty="0">
                <a:solidFill>
                  <a:srgbClr val="00B050"/>
                </a:solidFill>
              </a:rPr>
              <a:t> επιτεύγματα </a:t>
            </a:r>
            <a:r>
              <a:rPr lang="el-GR" dirty="0"/>
              <a:t>του μαθητή (</a:t>
            </a:r>
            <a:r>
              <a:rPr lang="el-GR" b="1" dirty="0"/>
              <a:t>αθροιστική</a:t>
            </a:r>
            <a:r>
              <a:rPr lang="en-US" b="1" dirty="0"/>
              <a:t>/</a:t>
            </a:r>
            <a:r>
              <a:rPr lang="el-GR" b="1" dirty="0"/>
              <a:t>τελική αξιολόγηση</a:t>
            </a:r>
            <a:r>
              <a:rPr lang="el-GR" dirty="0"/>
              <a:t>).</a:t>
            </a:r>
            <a:endParaRPr lang="en-US" dirty="0"/>
          </a:p>
          <a:p>
            <a:pPr lvl="2"/>
            <a:r>
              <a:rPr lang="el-GR" sz="1600" b="1" i="1" dirty="0">
                <a:solidFill>
                  <a:srgbClr val="7030A0"/>
                </a:solidFill>
                <a:latin typeface="TimesNewRomanPS-ItalicMT"/>
              </a:rPr>
              <a:t>Αξιολόγηση</a:t>
            </a:r>
            <a:r>
              <a:rPr lang="en-US" sz="1600" b="1" i="1" dirty="0">
                <a:solidFill>
                  <a:srgbClr val="7030A0"/>
                </a:solidFill>
                <a:latin typeface="TimesNewRomanPS-ItalicMT"/>
              </a:rPr>
              <a:t> </a:t>
            </a:r>
            <a:r>
              <a:rPr lang="el-GR" sz="1600" b="1" i="1" dirty="0">
                <a:solidFill>
                  <a:srgbClr val="7030A0"/>
                </a:solidFill>
                <a:latin typeface="TimesNewRomanPS-ItalicMT"/>
              </a:rPr>
              <a:t>της  μάθησης (</a:t>
            </a:r>
            <a:r>
              <a:rPr lang="en-US" sz="1600" b="1" i="1" dirty="0" err="1">
                <a:solidFill>
                  <a:srgbClr val="7030A0"/>
                </a:solidFill>
                <a:latin typeface="TimesNewRomanPS-ItalicMT"/>
              </a:rPr>
              <a:t>assessement</a:t>
            </a:r>
            <a:r>
              <a:rPr lang="en-US" sz="1600" b="1" i="1" dirty="0">
                <a:solidFill>
                  <a:srgbClr val="7030A0"/>
                </a:solidFill>
                <a:latin typeface="TimesNewRomanPS-ItalicMT"/>
              </a:rPr>
              <a:t>  of learning)</a:t>
            </a:r>
          </a:p>
        </p:txBody>
      </p:sp>
    </p:spTree>
    <p:extLst>
      <p:ext uri="{BB962C8B-B14F-4D97-AF65-F5344CB8AC3E}">
        <p14:creationId xmlns:p14="http://schemas.microsoft.com/office/powerpoint/2010/main" val="36455074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5825</TotalTime>
  <Words>1375</Words>
  <Application>Microsoft Office PowerPoint</Application>
  <PresentationFormat>Προβολή στην οθόνη (4:3)</PresentationFormat>
  <Paragraphs>100</Paragraphs>
  <Slides>23</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23</vt:i4>
      </vt:variant>
    </vt:vector>
  </HeadingPairs>
  <TitlesOfParts>
    <vt:vector size="32" baseType="lpstr">
      <vt:lpstr>Arial</vt:lpstr>
      <vt:lpstr>Calibri</vt:lpstr>
      <vt:lpstr>Courier New</vt:lpstr>
      <vt:lpstr>SymbolMT</vt:lpstr>
      <vt:lpstr>TimesNewRomanPS-BoldMT</vt:lpstr>
      <vt:lpstr>TimesNewRomanPS-ItalicMT</vt:lpstr>
      <vt:lpstr>TimesNewRomanPSMT</vt:lpstr>
      <vt:lpstr>Wingdings</vt:lpstr>
      <vt:lpstr>Office Theme</vt:lpstr>
      <vt:lpstr>Η διδασκαλία μέσω επίλυσης προβλήματος – Μαθηματικοποίηση</vt:lpstr>
      <vt:lpstr>Τι είναι αξιολόγηση της επίδοσης του μαθητή και ποιος είναι ο σκοπός της;</vt:lpstr>
      <vt:lpstr>H αξιολόγηση ως οργανικό στοιχείο της διδασκαλίας</vt:lpstr>
      <vt:lpstr>Παρουσίαση του PowerPoint</vt:lpstr>
      <vt:lpstr>O κύκλος της αξιολογησης του μαθητή</vt:lpstr>
      <vt:lpstr>Συζήτηση</vt:lpstr>
      <vt:lpstr>Τι αξιολογούμε;</vt:lpstr>
      <vt:lpstr>Αρχές αξιολόγησης</vt:lpstr>
      <vt:lpstr>Είδη αξιολόγησης</vt:lpstr>
      <vt:lpstr>Παρουσίαση του PowerPoint</vt:lpstr>
      <vt:lpstr>Παρουσίαση του PowerPoint</vt:lpstr>
      <vt:lpstr>Ουσιώδης διαφορά ανάμεσα στα δύο είδη αξιολόγησης</vt:lpstr>
      <vt:lpstr>Ετερο-αξιολόγηση</vt:lpstr>
      <vt:lpstr>Αυτό-αξιολόγηση</vt:lpstr>
      <vt:lpstr>Τέσσερις κρίσιμες επιδιώξεις  της αξιολόγησης </vt:lpstr>
      <vt:lpstr>Ποιοι είναι οι γενικότεροι στόχοι της κάθε αξιολογικής διαδικασίας</vt:lpstr>
      <vt:lpstr>Εργαλεία αξιολόγησης</vt:lpstr>
      <vt:lpstr>Παρουσίαση του PowerPoint</vt:lpstr>
      <vt:lpstr>Ποιοτικά χαρακτηριστικά της αξιολόγησης: εγκυρότητα-αξιοπιστία- αντικειμενικότητα</vt:lpstr>
      <vt:lpstr>Παρουσίαση του PowerPoint</vt:lpstr>
      <vt:lpstr>Η πολλαπλότητα των δράσεων/ταυτοτήτων ενός εκπαιδευτικού όταν αξιολογεί τους μαθητές του (Morgan, 2000) </vt:lpstr>
      <vt:lpstr>ΤΟ ΕΛΛΗΝΙΚΟ ΘΕΣΜΙΚΟ ΠΛΑΙΣΙΟ</vt:lpstr>
      <vt:lpstr>Βιβλιογραφία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 6: Pedagogical approaches to mathematics and science teaching in multicultural classrooms</dc:title>
  <dc:creator>Despoina</dc:creator>
  <cp:lastModifiedBy>Chr. Triantafillou</cp:lastModifiedBy>
  <cp:revision>674</cp:revision>
  <dcterms:created xsi:type="dcterms:W3CDTF">2016-12-02T10:45:38Z</dcterms:created>
  <dcterms:modified xsi:type="dcterms:W3CDTF">2023-12-06T11:01:05Z</dcterms:modified>
</cp:coreProperties>
</file>