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23" r:id="rId3"/>
    <p:sldId id="411" r:id="rId4"/>
    <p:sldId id="492" r:id="rId5"/>
    <p:sldId id="589" r:id="rId6"/>
    <p:sldId id="590" r:id="rId7"/>
    <p:sldId id="591" r:id="rId8"/>
    <p:sldId id="592" r:id="rId9"/>
    <p:sldId id="494" r:id="rId10"/>
    <p:sldId id="593" r:id="rId11"/>
    <p:sldId id="595" r:id="rId12"/>
    <p:sldId id="594" r:id="rId13"/>
    <p:sldId id="488" r:id="rId14"/>
    <p:sldId id="596" r:id="rId15"/>
    <p:sldId id="597" r:id="rId16"/>
    <p:sldId id="495" r:id="rId17"/>
    <p:sldId id="49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22439"/>
    <p:restoredTop sz="90909" autoAdjust="0"/>
  </p:normalViewPr>
  <p:slideViewPr>
    <p:cSldViewPr>
      <p:cViewPr varScale="1">
        <p:scale>
          <a:sx n="85" d="100"/>
          <a:sy n="85" d="100"/>
        </p:scale>
        <p:origin x="1891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15DE98-67C1-4B26-A280-ABDB793E853A}" type="datetimeFigureOut">
              <a:rPr lang="el-GR" smtClean="0"/>
              <a:pPr/>
              <a:t>16/10/2024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8DB8E-8E88-4153-900B-AAC8CBE9319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8786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82DF4-CAD2-7A4D-8A5D-9E2862810594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71B65-F0CE-094F-A75B-68E5B9CE8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7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0582F-FFD4-4210-803F-2A205DB0647B}" type="datetime1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E7AA-34A4-4C56-B845-9D69A9C4B5FC}" type="datetime1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48D0-85E1-4474-9528-EEB59C983D21}" type="datetime1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A794-3172-4C7F-9C3F-C151699B86B4}" type="datetime1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F7AC-98EF-436F-A371-BB94B54F3B8B}" type="datetime1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5178-47C0-4155-8220-78AF8FFE9132}" type="datetime1">
              <a:rPr lang="en-US" smtClean="0"/>
              <a:pPr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2A45-3E0A-4320-8ECF-E94FAB6FF302}" type="datetime1">
              <a:rPr lang="en-US" smtClean="0"/>
              <a:pPr/>
              <a:t>10/16/2024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6521-5878-4C18-92B6-C97F1724825C}" type="datetime1">
              <a:rPr lang="en-US" smtClean="0"/>
              <a:pPr/>
              <a:t>10/16/2024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CA819-0868-4CC4-A201-DFDA61085492}" type="datetime1">
              <a:rPr lang="en-US" smtClean="0"/>
              <a:pPr/>
              <a:t>10/16/2024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1E24-9124-428E-A4FC-E453CEA8C7F1}" type="datetime1">
              <a:rPr lang="en-US" smtClean="0"/>
              <a:pPr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8B246-470E-4BB7-ADBC-6ABB37FDE6A4}" type="datetime1">
              <a:rPr lang="en-US" smtClean="0"/>
              <a:pPr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EF294-C517-4B0F-92A2-2EB268C8B824}" type="datetime1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ΠΜΣ "Διδακτική και Μεθοδολογία των Μαθηματικών" 2017-18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0gbw-Ur_do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Υπότιτλος"/>
          <p:cNvSpPr>
            <a:spLocks noGrp="1"/>
          </p:cNvSpPr>
          <p:nvPr>
            <p:ph type="subTitle" idx="1"/>
          </p:nvPr>
        </p:nvSpPr>
        <p:spPr>
          <a:xfrm>
            <a:off x="1447800" y="4495800"/>
            <a:ext cx="6400800" cy="1752600"/>
          </a:xfrm>
        </p:spPr>
        <p:txBody>
          <a:bodyPr>
            <a:normAutofit fontScale="92500" lnSpcReduction="20000"/>
          </a:bodyPr>
          <a:lstStyle/>
          <a:p>
            <a:endParaRPr lang="el-GR" dirty="0"/>
          </a:p>
          <a:p>
            <a:r>
              <a:rPr lang="el-GR" dirty="0"/>
              <a:t> </a:t>
            </a:r>
            <a:r>
              <a:rPr lang="en-US" dirty="0">
                <a:solidFill>
                  <a:srgbClr val="00B0F0"/>
                </a:solidFill>
              </a:rPr>
              <a:t>1</a:t>
            </a:r>
            <a:r>
              <a:rPr lang="el-GR" baseline="30000" dirty="0">
                <a:solidFill>
                  <a:srgbClr val="00B0F0"/>
                </a:solidFill>
              </a:rPr>
              <a:t>η</a:t>
            </a:r>
            <a:r>
              <a:rPr lang="el-GR" dirty="0">
                <a:solidFill>
                  <a:srgbClr val="00B0F0"/>
                </a:solidFill>
              </a:rPr>
              <a:t> ενότητα: </a:t>
            </a:r>
            <a:r>
              <a:rPr lang="el-GR" b="1" dirty="0">
                <a:solidFill>
                  <a:srgbClr val="00B0F0"/>
                </a:solidFill>
              </a:rPr>
              <a:t>η συνεισφορά του </a:t>
            </a:r>
            <a:r>
              <a:rPr lang="en-US" b="1" dirty="0" err="1">
                <a:solidFill>
                  <a:srgbClr val="00B0F0"/>
                </a:solidFill>
              </a:rPr>
              <a:t>Polya</a:t>
            </a:r>
            <a:r>
              <a:rPr lang="el-GR" b="1" dirty="0">
                <a:solidFill>
                  <a:srgbClr val="00B0F0"/>
                </a:solidFill>
              </a:rPr>
              <a:t> στη Διδασκαλία μέσω επίλυσης προβλήματος</a:t>
            </a:r>
          </a:p>
        </p:txBody>
      </p:sp>
      <p:pic>
        <p:nvPicPr>
          <p:cNvPr id="31746" name="Picture 2" descr="Math Stack Exchan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2362200" cy="2362200"/>
          </a:xfrm>
          <a:prstGeom prst="rect">
            <a:avLst/>
          </a:prstGeom>
          <a:noFill/>
        </p:spPr>
      </p:pic>
      <p:sp>
        <p:nvSpPr>
          <p:cNvPr id="5" name="Τίτλος 4">
            <a:extLst>
              <a:ext uri="{FF2B5EF4-FFF2-40B4-BE49-F238E27FC236}">
                <a16:creationId xmlns:a16="http://schemas.microsoft.com/office/drawing/2014/main" id="{25572CE8-F447-4AB9-8797-408DE680F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48" y="2786058"/>
            <a:ext cx="7772400" cy="1470025"/>
          </a:xfrm>
        </p:spPr>
        <p:txBody>
          <a:bodyPr>
            <a:noAutofit/>
          </a:bodyPr>
          <a:lstStyle/>
          <a:p>
            <a:r>
              <a:rPr lang="el-GR" sz="3200" dirty="0"/>
              <a:t>Η διδασκαλία μέσω επίλυσης προβλήματος-</a:t>
            </a:r>
            <a:r>
              <a:rPr lang="el-GR" sz="3200" dirty="0" err="1"/>
              <a:t>Μαθηματικοποίηση</a:t>
            </a:r>
            <a:endParaRPr lang="el-GR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CB21A6-75ED-2EDA-4F91-FB168AFA85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>
            <a:extLst>
              <a:ext uri="{FF2B5EF4-FFF2-40B4-BE49-F238E27FC236}">
                <a16:creationId xmlns:a16="http://schemas.microsoft.com/office/drawing/2014/main" id="{AB3C1E4B-806F-1A6F-FA31-C56332DC7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l-GR" dirty="0"/>
              <a:t>Ευρετικές στρατηγικές-παραδείγματα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05E115-D181-2CD7-ADA2-3CCB5F2F2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4580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EE9749-8BDC-AD71-BC6E-406EEC1212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>
            <a:extLst>
              <a:ext uri="{FF2B5EF4-FFF2-40B4-BE49-F238E27FC236}">
                <a16:creationId xmlns:a16="http://schemas.microsoft.com/office/drawing/2014/main" id="{BD5744CC-1648-5D47-E691-07551DE54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l-GR" dirty="0"/>
              <a:t>Ευρετικές στρατηγικές-παραδείγματα</a:t>
            </a:r>
          </a:p>
        </p:txBody>
      </p:sp>
      <p:sp>
        <p:nvSpPr>
          <p:cNvPr id="3" name="2 - Θέση περιεχομένου">
            <a:extLst>
              <a:ext uri="{FF2B5EF4-FFF2-40B4-BE49-F238E27FC236}">
                <a16:creationId xmlns:a16="http://schemas.microsoft.com/office/drawing/2014/main" id="{1786EA78-C033-3F56-F77A-06C6F4144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3657600" cy="4191000"/>
          </a:xfrm>
        </p:spPr>
        <p:txBody>
          <a:bodyPr>
            <a:normAutofit fontScale="85000" lnSpcReduction="10000"/>
          </a:bodyPr>
          <a:lstStyle/>
          <a:p>
            <a:r>
              <a:rPr lang="el-GR" dirty="0"/>
              <a:t>Η ευρετική (</a:t>
            </a:r>
            <a:r>
              <a:rPr lang="en-US" dirty="0"/>
              <a:t>heuristic) </a:t>
            </a:r>
            <a:r>
              <a:rPr lang="el-GR" dirty="0"/>
              <a:t>είναι μια γενική υπόδειξη, ανεξάρτητη από την ενότητα μαθήματος ή κλάδο των μαθηματικών, με σκοπό την βοήθεια του λύτη στην κατανόηση και λύση του προβλήματος.</a:t>
            </a:r>
            <a:r>
              <a:rPr lang="en-US" dirty="0"/>
              <a:t> </a:t>
            </a:r>
          </a:p>
          <a:p>
            <a:endParaRPr lang="el-G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C99CB0-6957-27F3-FC58-5D23E8CE3F78}"/>
              </a:ext>
            </a:extLst>
          </p:cNvPr>
          <p:cNvSpPr txBox="1"/>
          <p:nvPr/>
        </p:nvSpPr>
        <p:spPr>
          <a:xfrm>
            <a:off x="4499992" y="1828800"/>
            <a:ext cx="410445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700" dirty="0"/>
              <a:t>Δημιουργία ενός –πιο προσβάσιμου- προβλήματος.</a:t>
            </a:r>
          </a:p>
        </p:txBody>
      </p:sp>
    </p:spTree>
    <p:extLst>
      <p:ext uri="{BB962C8B-B14F-4D97-AF65-F5344CB8AC3E}">
        <p14:creationId xmlns:p14="http://schemas.microsoft.com/office/powerpoint/2010/main" val="379599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AA003B-41D4-B663-CBA0-2907A59955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>
            <a:extLst>
              <a:ext uri="{FF2B5EF4-FFF2-40B4-BE49-F238E27FC236}">
                <a16:creationId xmlns:a16="http://schemas.microsoft.com/office/drawing/2014/main" id="{FED2958E-3F37-9CB6-34F7-18032DCEE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l-GR" dirty="0"/>
              <a:t>Ευρετικές στρατηγικές-παραδείγματα</a:t>
            </a:r>
          </a:p>
        </p:txBody>
      </p:sp>
      <p:sp>
        <p:nvSpPr>
          <p:cNvPr id="3" name="2 - Θέση περιεχομένου">
            <a:extLst>
              <a:ext uri="{FF2B5EF4-FFF2-40B4-BE49-F238E27FC236}">
                <a16:creationId xmlns:a16="http://schemas.microsoft.com/office/drawing/2014/main" id="{C3EBA648-BE02-44D9-B155-0344989E2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3657600" cy="4191000"/>
          </a:xfrm>
        </p:spPr>
        <p:txBody>
          <a:bodyPr>
            <a:normAutofit fontScale="85000" lnSpcReduction="10000"/>
          </a:bodyPr>
          <a:lstStyle/>
          <a:p>
            <a:r>
              <a:rPr lang="el-GR" dirty="0"/>
              <a:t>Η ευρετική (</a:t>
            </a:r>
            <a:r>
              <a:rPr lang="en-US" dirty="0"/>
              <a:t>heuristic) </a:t>
            </a:r>
            <a:r>
              <a:rPr lang="el-GR" dirty="0"/>
              <a:t>είναι μια γενική υπόδειξη, ανεξάρτητη από την ενότητα μαθήματος ή κλάδο των μαθηματικών, με σκοπό την βοήθεια του λύτη στην κατανόηση και λύση του προβλήματος.</a:t>
            </a:r>
            <a:r>
              <a:rPr lang="en-US" dirty="0"/>
              <a:t> </a:t>
            </a:r>
          </a:p>
          <a:p>
            <a:endParaRPr lang="el-GR" dirty="0"/>
          </a:p>
        </p:txBody>
      </p:sp>
      <p:pic>
        <p:nvPicPr>
          <p:cNvPr id="20482" name="Picture 2" descr="Αποτέλεσμα εικόνας για problem solving strategies mathematicians">
            <a:extLst>
              <a:ext uri="{FF2B5EF4-FFF2-40B4-BE49-F238E27FC236}">
                <a16:creationId xmlns:a16="http://schemas.microsoft.com/office/drawing/2014/main" id="{3E040A38-90DB-2EF9-8D0E-C0189E9A8B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447800"/>
            <a:ext cx="3619499" cy="3352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20473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l-GR" dirty="0"/>
              <a:t>Ευρετικές στρατηγικές-παραδείγματα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28800"/>
            <a:ext cx="3657600" cy="4191000"/>
          </a:xfrm>
        </p:spPr>
        <p:txBody>
          <a:bodyPr>
            <a:normAutofit fontScale="55000" lnSpcReduction="20000"/>
          </a:bodyPr>
          <a:lstStyle/>
          <a:p>
            <a:r>
              <a:rPr lang="el-GR" dirty="0"/>
              <a:t>Κάνε ένα σχήμα</a:t>
            </a:r>
          </a:p>
          <a:p>
            <a:r>
              <a:rPr lang="el-GR" dirty="0"/>
              <a:t>Μπορείς να βρεις ένα ανάλογο</a:t>
            </a:r>
            <a:r>
              <a:rPr lang="en-US" dirty="0"/>
              <a:t> </a:t>
            </a:r>
            <a:r>
              <a:rPr lang="el-GR" dirty="0"/>
              <a:t>ή πιο γενικό πρόβλημα</a:t>
            </a:r>
            <a:r>
              <a:rPr lang="en-US" dirty="0"/>
              <a:t>;</a:t>
            </a:r>
          </a:p>
          <a:p>
            <a:r>
              <a:rPr lang="el-GR" dirty="0"/>
              <a:t>Πειραματίσου και παρατήρησε τι προκύπτει</a:t>
            </a:r>
          </a:p>
          <a:p>
            <a:r>
              <a:rPr lang="el-GR" dirty="0"/>
              <a:t>Μικρές αλλαγές στο πρόβλημα</a:t>
            </a:r>
            <a:endParaRPr lang="en-US" dirty="0"/>
          </a:p>
          <a:p>
            <a:r>
              <a:rPr lang="el-GR" dirty="0"/>
              <a:t>Βρες ένα μοτίβο</a:t>
            </a:r>
          </a:p>
          <a:p>
            <a:r>
              <a:rPr lang="el-GR" dirty="0"/>
              <a:t>Αποσύνθεση</a:t>
            </a:r>
          </a:p>
          <a:p>
            <a:r>
              <a:rPr lang="el-GR" dirty="0"/>
              <a:t>Δούλεψε αντίστροφα (έστω ότι το πρόβλημα έχει λυθεί …)</a:t>
            </a:r>
            <a:endParaRPr lang="en-US" dirty="0"/>
          </a:p>
          <a:p>
            <a:r>
              <a:rPr lang="el-GR" dirty="0"/>
              <a:t>Μάντεψε και έλεγξε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l-GR" dirty="0" err="1"/>
              <a:t>Ξαναξεκίνα</a:t>
            </a:r>
            <a:r>
              <a:rPr lang="el-GR" dirty="0"/>
              <a:t> τη λύση με άλλο τρόπο</a:t>
            </a:r>
            <a:endParaRPr lang="en-US" dirty="0"/>
          </a:p>
          <a:p>
            <a:r>
              <a:rPr lang="el-GR" dirty="0"/>
              <a:t>Λύσε ένα απλούστερο πρόβλημα</a:t>
            </a:r>
            <a:endParaRPr lang="en-US" dirty="0"/>
          </a:p>
          <a:p>
            <a:r>
              <a:rPr lang="el-GR" dirty="0"/>
              <a:t>…</a:t>
            </a:r>
            <a:r>
              <a:rPr lang="en-US" dirty="0"/>
              <a:t> </a:t>
            </a:r>
          </a:p>
          <a:p>
            <a:endParaRPr lang="el-GR" dirty="0"/>
          </a:p>
        </p:txBody>
      </p:sp>
      <p:pic>
        <p:nvPicPr>
          <p:cNvPr id="20482" name="Picture 2" descr="Αποτέλεσμα εικόνας για problem solving strategies mathematicia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447800"/>
            <a:ext cx="3619499" cy="3352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81110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BF9D3E-969A-C577-B9AD-C7D6F3C8E9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>
            <a:extLst>
              <a:ext uri="{FF2B5EF4-FFF2-40B4-BE49-F238E27FC236}">
                <a16:creationId xmlns:a16="http://schemas.microsoft.com/office/drawing/2014/main" id="{D08A43A0-9FC6-ECA0-086F-08583B1CD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l-GR" dirty="0"/>
              <a:t>Ευρετικές στρατηγικές</a:t>
            </a:r>
            <a:r>
              <a:rPr lang="en-US" dirty="0"/>
              <a:t>: </a:t>
            </a:r>
            <a:r>
              <a:rPr lang="el-GR" dirty="0"/>
              <a:t>γιατί δουλεύουν</a:t>
            </a:r>
            <a:r>
              <a:rPr lang="en-US" dirty="0"/>
              <a:t>;</a:t>
            </a:r>
            <a:endParaRPr lang="el-GR" dirty="0"/>
          </a:p>
        </p:txBody>
      </p:sp>
      <p:sp>
        <p:nvSpPr>
          <p:cNvPr id="3" name="2 - Θέση περιεχομένου">
            <a:extLst>
              <a:ext uri="{FF2B5EF4-FFF2-40B4-BE49-F238E27FC236}">
                <a16:creationId xmlns:a16="http://schemas.microsoft.com/office/drawing/2014/main" id="{E8C19FA1-B648-357D-C268-C0E1BE1DA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3657600" cy="4191000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Κατανόηση της διαδικασίας λύσης προβλημάτων</a:t>
            </a:r>
          </a:p>
          <a:p>
            <a:r>
              <a:rPr lang="el-GR" dirty="0"/>
              <a:t>Νοερές πράξεις που γίνονται κατά την διάρκεια</a:t>
            </a:r>
          </a:p>
          <a:p>
            <a:r>
              <a:rPr lang="en-US" dirty="0"/>
              <a:t>“</a:t>
            </a:r>
            <a:r>
              <a:rPr lang="el-GR" dirty="0"/>
              <a:t>καλή επίδραση στη διδασκαλία των μαθηματικών</a:t>
            </a:r>
            <a:r>
              <a:rPr lang="en-US" dirty="0"/>
              <a:t>”</a:t>
            </a:r>
          </a:p>
          <a:p>
            <a:r>
              <a:rPr lang="el-GR" dirty="0"/>
              <a:t>Δεν έδωσε υποσχέσεις για τα αποτελέσματα αυτής της διδαχής.</a:t>
            </a:r>
            <a:endParaRPr lang="en-US" dirty="0"/>
          </a:p>
          <a:p>
            <a:endParaRPr lang="en-US" dirty="0"/>
          </a:p>
          <a:p>
            <a:endParaRPr lang="el-GR" dirty="0"/>
          </a:p>
        </p:txBody>
      </p:sp>
      <p:pic>
        <p:nvPicPr>
          <p:cNvPr id="20482" name="Picture 2" descr="Αποτέλεσμα εικόνας για problem solving strategies mathematicians">
            <a:extLst>
              <a:ext uri="{FF2B5EF4-FFF2-40B4-BE49-F238E27FC236}">
                <a16:creationId xmlns:a16="http://schemas.microsoft.com/office/drawing/2014/main" id="{B55821AD-AF96-310E-4FA5-12D7F7C192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447800"/>
            <a:ext cx="3619499" cy="3352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599382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5CE670-C772-4804-2DA4-7C4BE9462A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>
            <a:extLst>
              <a:ext uri="{FF2B5EF4-FFF2-40B4-BE49-F238E27FC236}">
                <a16:creationId xmlns:a16="http://schemas.microsoft.com/office/drawing/2014/main" id="{06724DFC-9E1D-15EC-82ED-53D98BBCE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dirty="0"/>
              <a:t>Hartfield (1978): </a:t>
            </a:r>
            <a:r>
              <a:rPr lang="el-GR" dirty="0"/>
              <a:t>τρεις τύποι διδαχής για την Ε.Π.</a:t>
            </a:r>
          </a:p>
        </p:txBody>
      </p:sp>
      <p:sp>
        <p:nvSpPr>
          <p:cNvPr id="3" name="2 - Θέση περιεχομένου">
            <a:extLst>
              <a:ext uri="{FF2B5EF4-FFF2-40B4-BE49-F238E27FC236}">
                <a16:creationId xmlns:a16="http://schemas.microsoft.com/office/drawing/2014/main" id="{B8DAC5A3-A256-C2DE-9545-1EE4F63F8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3657600" cy="4696544"/>
          </a:xfrm>
        </p:spPr>
        <p:txBody>
          <a:bodyPr>
            <a:normAutofit fontScale="70000" lnSpcReduction="20000"/>
          </a:bodyPr>
          <a:lstStyle/>
          <a:p>
            <a:r>
              <a:rPr lang="el-GR" sz="3400" dirty="0"/>
              <a:t>Έμφαση στα σχολικά βιβλία</a:t>
            </a:r>
            <a:r>
              <a:rPr lang="en-US" sz="3400" dirty="0"/>
              <a:t>:</a:t>
            </a:r>
            <a:r>
              <a:rPr lang="el-GR" sz="3400" dirty="0"/>
              <a:t>απόκτηση γενικών μαθηματικών εννοιών και ικανοτήτων (</a:t>
            </a:r>
            <a:r>
              <a:rPr lang="en-US" sz="3400" dirty="0"/>
              <a:t>competencies</a:t>
            </a:r>
            <a:r>
              <a:rPr lang="el-GR" sz="3400" dirty="0"/>
              <a:t>)</a:t>
            </a:r>
            <a:endParaRPr lang="en-US" sz="3400" dirty="0"/>
          </a:p>
          <a:p>
            <a:r>
              <a:rPr lang="el-GR" sz="3400" dirty="0"/>
              <a:t>Εκπαιδευτικό</a:t>
            </a:r>
            <a:r>
              <a:rPr lang="en-US" sz="3400" dirty="0"/>
              <a:t>: </a:t>
            </a:r>
            <a:r>
              <a:rPr lang="el-GR" sz="3400" dirty="0"/>
              <a:t>μοντέλα συμπεριφοράς στη Λ.Π. και οδηγός για σωστή πορεία προς την λύση</a:t>
            </a:r>
          </a:p>
          <a:p>
            <a:r>
              <a:rPr lang="el-GR" sz="3400" dirty="0"/>
              <a:t>Μαθηματικό περιεχόμενο</a:t>
            </a:r>
            <a:r>
              <a:rPr lang="en-US" sz="3400" dirty="0"/>
              <a:t>: </a:t>
            </a:r>
            <a:r>
              <a:rPr lang="el-GR" sz="3400" dirty="0"/>
              <a:t>ποιες μαθηματικές έννοιες ξεπηδούν από το συγκεκριμένο μαθηματικό πρόβλημα</a:t>
            </a:r>
            <a:r>
              <a:rPr lang="en-US" sz="3400" dirty="0"/>
              <a:t>;</a:t>
            </a:r>
          </a:p>
          <a:p>
            <a:endParaRPr lang="el-GR" dirty="0"/>
          </a:p>
        </p:txBody>
      </p:sp>
      <p:pic>
        <p:nvPicPr>
          <p:cNvPr id="20482" name="Picture 2" descr="Αποτέλεσμα εικόνας για problem solving strategies mathematicians">
            <a:extLst>
              <a:ext uri="{FF2B5EF4-FFF2-40B4-BE49-F238E27FC236}">
                <a16:creationId xmlns:a16="http://schemas.microsoft.com/office/drawing/2014/main" id="{C5830178-0ACE-9CFA-747D-B7EB60EEFA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447800"/>
            <a:ext cx="3619499" cy="3352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85850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1</a:t>
            </a:r>
            <a:r>
              <a:rPr lang="el-GR" baseline="30000" dirty="0">
                <a:solidFill>
                  <a:srgbClr val="FF0000"/>
                </a:solidFill>
              </a:rPr>
              <a:t>η</a:t>
            </a:r>
            <a:r>
              <a:rPr lang="el-GR" dirty="0">
                <a:solidFill>
                  <a:srgbClr val="FF0000"/>
                </a:solidFill>
              </a:rPr>
              <a:t> Εργασία στην τάξη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47800"/>
            <a:ext cx="8401080" cy="4678363"/>
          </a:xfrm>
        </p:spPr>
        <p:txBody>
          <a:bodyPr>
            <a:normAutofit fontScale="92500" lnSpcReduction="20000"/>
          </a:bodyPr>
          <a:lstStyle/>
          <a:p>
            <a:pPr marL="342900" lvl="1" indent="-342900">
              <a:buNone/>
            </a:pPr>
            <a:r>
              <a:rPr lang="el-GR" sz="2400" dirty="0"/>
              <a:t>Ο </a:t>
            </a:r>
            <a:r>
              <a:rPr lang="en-US" sz="2400" dirty="0"/>
              <a:t>Polya </a:t>
            </a:r>
            <a:r>
              <a:rPr lang="el-GR" sz="2400" dirty="0"/>
              <a:t>έδωσε στους φοιτητές και φοιτήτριές του κάπου το 1960 σε μια πανεπιστημιακή τάξη των ΗΠΑ το εξής πρόβλημα στερεομετρίας: </a:t>
            </a:r>
          </a:p>
          <a:p>
            <a:pPr marL="342900" lvl="1" indent="-342900">
              <a:buNone/>
            </a:pPr>
            <a:r>
              <a:rPr lang="el-GR" sz="2400" i="1" dirty="0">
                <a:solidFill>
                  <a:srgbClr val="7030A0"/>
                </a:solidFill>
              </a:rPr>
              <a:t>«Σε πόσα μέρη διαιρείται ο χώρος από 5 επίπεδα; (</a:t>
            </a:r>
            <a:r>
              <a:rPr lang="en-US" sz="2400" i="1" dirty="0">
                <a:solidFill>
                  <a:srgbClr val="7030A0"/>
                </a:solidFill>
              </a:rPr>
              <a:t>in how many parts 5 planes</a:t>
            </a:r>
            <a:r>
              <a:rPr lang="el-GR" sz="2400" i="1" dirty="0">
                <a:solidFill>
                  <a:srgbClr val="7030A0"/>
                </a:solidFill>
              </a:rPr>
              <a:t> </a:t>
            </a:r>
            <a:r>
              <a:rPr lang="en-US" sz="2400" i="1" dirty="0">
                <a:solidFill>
                  <a:srgbClr val="7030A0"/>
                </a:solidFill>
              </a:rPr>
              <a:t>divide the space?</a:t>
            </a:r>
            <a:r>
              <a:rPr lang="el-GR" sz="2400" i="1" dirty="0">
                <a:solidFill>
                  <a:srgbClr val="7030A0"/>
                </a:solidFill>
              </a:rPr>
              <a:t>)</a:t>
            </a:r>
            <a:r>
              <a:rPr lang="el-GR" sz="2400" i="1" dirty="0"/>
              <a:t>»</a:t>
            </a:r>
          </a:p>
          <a:p>
            <a:pPr marL="342900" lvl="1" indent="-34290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800" dirty="0">
                <a:hlinkClick r:id="rId2"/>
              </a:rPr>
              <a:t>https://www.youtube.com/watch?v=h0gbw-Ur_do</a:t>
            </a:r>
            <a:endParaRPr lang="el-GR" sz="2800" dirty="0"/>
          </a:p>
          <a:p>
            <a:pPr marL="0" indent="0">
              <a:buNone/>
            </a:pPr>
            <a:r>
              <a:rPr lang="el-GR" sz="1800" dirty="0">
                <a:effectLst/>
                <a:latin typeface="Arial" panose="020B0604020202020204" pitchFamily="34" charset="0"/>
              </a:rPr>
              <a:t>[08:30-τέλος]</a:t>
            </a:r>
            <a:endParaRPr lang="en-US" sz="1800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Το πρόβλημα που έθεσε ο </a:t>
            </a:r>
            <a:r>
              <a:rPr lang="en-US" dirty="0"/>
              <a:t>Polya </a:t>
            </a:r>
            <a:r>
              <a:rPr lang="el-GR" dirty="0"/>
              <a:t>στους μαθητές του</a:t>
            </a:r>
            <a:endParaRPr lang="en-US" dirty="0"/>
          </a:p>
          <a:p>
            <a:r>
              <a:rPr lang="el-GR" sz="2400" dirty="0"/>
              <a:t>είναι σαφώς διατυπωμένο;</a:t>
            </a:r>
          </a:p>
          <a:p>
            <a:r>
              <a:rPr lang="el-GR" sz="2400" dirty="0"/>
              <a:t>Έχει τα χαρακτηριστικά του ‘προβλήματος’ όπως το</a:t>
            </a:r>
            <a:br>
              <a:rPr lang="el-GR" sz="2400" dirty="0"/>
            </a:br>
            <a:r>
              <a:rPr lang="el-GR" sz="2400" dirty="0"/>
              <a:t>όρισε ο ίδιος; Αιτιολογείστε την άποψή σας.</a:t>
            </a:r>
          </a:p>
          <a:p>
            <a:r>
              <a:rPr lang="el-GR" sz="2400" dirty="0"/>
              <a:t>Αναφέρατε κάποιες αρχικές σκέψεις σας προς την επίλυσή του.</a:t>
            </a:r>
          </a:p>
        </p:txBody>
      </p:sp>
    </p:spTree>
    <p:extLst>
      <p:ext uri="{BB962C8B-B14F-4D97-AF65-F5344CB8AC3E}">
        <p14:creationId xmlns:p14="http://schemas.microsoft.com/office/powerpoint/2010/main" val="22763814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4E4514C-74F1-4D4C-84FD-CE70754C9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100" dirty="0">
                <a:highlight>
                  <a:srgbClr val="FFFF00"/>
                </a:highlight>
                <a:latin typeface="Arial" panose="020B0604020202020204" pitchFamily="34" charset="0"/>
              </a:rPr>
              <a:t>1η εβδομαδιαία εργασία</a:t>
            </a:r>
            <a:br>
              <a:rPr lang="el-GR" sz="3100" dirty="0">
                <a:latin typeface="Arial" panose="020B0604020202020204" pitchFamily="34" charset="0"/>
              </a:rPr>
            </a:br>
            <a:r>
              <a:rPr lang="el-GR" sz="3100" b="1" dirty="0">
                <a:latin typeface="Arial" panose="020B0604020202020204" pitchFamily="34" charset="0"/>
              </a:rPr>
              <a:t>Μελέτη και ανάλυση της διδασκαλίας του </a:t>
            </a:r>
            <a:r>
              <a:rPr lang="el-GR" sz="3100" b="1" dirty="0" err="1">
                <a:latin typeface="Arial" panose="020B0604020202020204" pitchFamily="34" charset="0"/>
              </a:rPr>
              <a:t>Polya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9DDB3DD-0C6C-4D0F-9FED-3A6088BF5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983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>
                <a:latin typeface="Arial" panose="020B0604020202020204" pitchFamily="34" charset="0"/>
              </a:rPr>
              <a:t>https://www.youtube.com/watch?v=h0gbw-Ur_do [08:30-τέλος] </a:t>
            </a:r>
          </a:p>
          <a:p>
            <a:pPr marL="0" indent="0">
              <a:buNone/>
            </a:pPr>
            <a:endParaRPr lang="el-GR" sz="2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l-GR" sz="2400" dirty="0">
                <a:effectLst/>
                <a:latin typeface="Arial" panose="020B0604020202020204" pitchFamily="34" charset="0"/>
              </a:rPr>
              <a:t>Παρακολουθήστε το </a:t>
            </a:r>
            <a:r>
              <a:rPr lang="el-GR" sz="2400" dirty="0">
                <a:latin typeface="Arial" panose="020B0604020202020204" pitchFamily="34" charset="0"/>
              </a:rPr>
              <a:t>σχετικό </a:t>
            </a:r>
            <a:r>
              <a:rPr lang="el-GR" sz="2400" dirty="0">
                <a:effectLst/>
                <a:latin typeface="Arial" panose="020B0604020202020204" pitchFamily="34" charset="0"/>
              </a:rPr>
              <a:t>βίντεο και προσπαθήστε να απαντήσετε στις παρακάτω 3 ερωτήσει</a:t>
            </a:r>
            <a:r>
              <a:rPr lang="el-GR" sz="2400" dirty="0">
                <a:latin typeface="Arial" panose="020B0604020202020204" pitchFamily="34" charset="0"/>
              </a:rPr>
              <a:t>ς:</a:t>
            </a:r>
          </a:p>
          <a:p>
            <a:pPr marL="0" indent="0">
              <a:buNone/>
            </a:pPr>
            <a:r>
              <a:rPr lang="el-GR" sz="2400" dirty="0">
                <a:effectLst/>
                <a:latin typeface="Arial" panose="020B0604020202020204" pitchFamily="34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>
                <a:effectLst/>
                <a:latin typeface="Arial" panose="020B0604020202020204" pitchFamily="34" charset="0"/>
              </a:rPr>
              <a:t>Σε ποιες </a:t>
            </a:r>
            <a:r>
              <a:rPr lang="el-GR" sz="2400" dirty="0">
                <a:latin typeface="Arial" panose="020B0604020202020204" pitchFamily="34" charset="0"/>
              </a:rPr>
              <a:t>(</a:t>
            </a:r>
            <a:r>
              <a:rPr lang="el-GR" sz="2400" dirty="0" err="1">
                <a:latin typeface="Arial" panose="020B0604020202020204" pitchFamily="34" charset="0"/>
              </a:rPr>
              <a:t>ευρετικές</a:t>
            </a:r>
            <a:r>
              <a:rPr lang="el-GR" sz="2400" dirty="0">
                <a:latin typeface="Arial" panose="020B0604020202020204" pitchFamily="34" charset="0"/>
              </a:rPr>
              <a:t>) </a:t>
            </a:r>
            <a:r>
              <a:rPr lang="el-GR" sz="2400" dirty="0">
                <a:effectLst/>
                <a:latin typeface="Arial" panose="020B0604020202020204" pitchFamily="34" charset="0"/>
              </a:rPr>
              <a:t>στρατηγικές επικεντρώνει το διδακτικό ενδιαφέρον του ο </a:t>
            </a:r>
            <a:r>
              <a:rPr lang="el-GR" sz="2400" dirty="0" err="1">
                <a:effectLst/>
                <a:latin typeface="Arial" panose="020B0604020202020204" pitchFamily="34" charset="0"/>
              </a:rPr>
              <a:t>Polya</a:t>
            </a:r>
            <a:r>
              <a:rPr lang="el-GR" sz="2400" dirty="0">
                <a:effectLst/>
                <a:latin typeface="Arial" panose="020B0604020202020204" pitchFamily="34" charset="0"/>
              </a:rPr>
              <a:t> στη διδασκαλία του;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>
                <a:effectLst/>
                <a:latin typeface="Arial" panose="020B0604020202020204" pitchFamily="34" charset="0"/>
              </a:rPr>
              <a:t>Με ποιο τρόπο αξιοποιεί αυτές τις στρατηγικές για να λύσει το πρόβλημα που έχει θέσει;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>
                <a:effectLst/>
                <a:latin typeface="Arial" panose="020B0604020202020204" pitchFamily="34" charset="0"/>
              </a:rPr>
              <a:t>Τι σας έκανε ιδιαίτερη εντύπωση στη διδασκαλία του </a:t>
            </a:r>
            <a:r>
              <a:rPr lang="el-GR" sz="2400" dirty="0" err="1">
                <a:effectLst/>
                <a:latin typeface="Arial" panose="020B0604020202020204" pitchFamily="34" charset="0"/>
              </a:rPr>
              <a:t>Polya</a:t>
            </a:r>
            <a:r>
              <a:rPr lang="el-GR" sz="2400" dirty="0">
                <a:effectLst/>
                <a:latin typeface="Arial" panose="020B0604020202020204" pitchFamily="34" charset="0"/>
              </a:rPr>
              <a:t>;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555875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1406" y="0"/>
            <a:ext cx="5257800" cy="3429000"/>
          </a:xfrm>
        </p:spPr>
        <p:txBody>
          <a:bodyPr>
            <a:normAutofit fontScale="92500" lnSpcReduction="20000"/>
          </a:bodyPr>
          <a:lstStyle/>
          <a:p>
            <a:endParaRPr lang="el-GR" dirty="0"/>
          </a:p>
          <a:p>
            <a:pPr marL="0" indent="0">
              <a:buNone/>
            </a:pPr>
            <a:r>
              <a:rPr lang="en-US" i="1" dirty="0"/>
              <a:t>“Teaching is giving opportunities to students to discover things by themselves"﻿</a:t>
            </a:r>
            <a:endParaRPr lang="el-GR" i="1" dirty="0"/>
          </a:p>
          <a:p>
            <a:pPr marL="0" indent="0">
              <a:buNone/>
            </a:pPr>
            <a:r>
              <a:rPr lang="el-GR" i="1" dirty="0"/>
              <a:t>«Διδασκαλία είναι το να δίνεις ευκαιρίες στους μαθητές να ανακαλύπτουν πράγματα μόνοι τους»</a:t>
            </a:r>
            <a:endParaRPr lang="en-US" i="1" dirty="0"/>
          </a:p>
        </p:txBody>
      </p:sp>
      <p:pic>
        <p:nvPicPr>
          <p:cNvPr id="25602" name="Picture 2" descr="George Pólya ca 19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228600"/>
            <a:ext cx="1981200" cy="2076450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6523090" y="2667000"/>
            <a:ext cx="2620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George </a:t>
            </a:r>
            <a:r>
              <a:rPr lang="en-US" dirty="0" err="1"/>
              <a:t>Pólya</a:t>
            </a:r>
            <a:r>
              <a:rPr lang="en-US" dirty="0"/>
              <a:t> (1887-1985)</a:t>
            </a: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4214810" y="3571876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1200" dirty="0"/>
              <a:t>Ο </a:t>
            </a:r>
            <a:r>
              <a:rPr lang="en-US" sz="1200" dirty="0" err="1"/>
              <a:t>Polya</a:t>
            </a:r>
            <a:r>
              <a:rPr lang="en-US" sz="1200" dirty="0"/>
              <a:t> </a:t>
            </a:r>
            <a:r>
              <a:rPr lang="el-GR" sz="1200" dirty="0"/>
              <a:t>γεννήθηκε στη Βουδαπέστη</a:t>
            </a:r>
          </a:p>
          <a:p>
            <a:endParaRPr lang="el-GR" sz="1200" dirty="0"/>
          </a:p>
          <a:p>
            <a:r>
              <a:rPr lang="el-GR" sz="1200" dirty="0"/>
              <a:t>Έκανε το διδακτορικό του  στο πανεπιστήμιο της Βουδαπέστης.</a:t>
            </a:r>
          </a:p>
          <a:p>
            <a:endParaRPr lang="el-GR" sz="1200" dirty="0"/>
          </a:p>
          <a:p>
            <a:r>
              <a:rPr lang="el-GR" sz="1200" dirty="0"/>
              <a:t>Διετέλεσε καθηγητής των μαθηματικών  στο Πολυτεχνείο της Ζυρίχης </a:t>
            </a:r>
            <a:r>
              <a:rPr lang="el-GR" sz="1200" i="1" dirty="0"/>
              <a:t>(1914 – 1940)</a:t>
            </a:r>
            <a:r>
              <a:rPr lang="el-GR" sz="1200" dirty="0"/>
              <a:t> και στο Πανεπιστήμιο του </a:t>
            </a:r>
            <a:r>
              <a:rPr lang="el-GR" sz="1200" dirty="0" err="1"/>
              <a:t>Στάνφορντ</a:t>
            </a:r>
            <a:r>
              <a:rPr lang="el-GR" sz="1200" dirty="0"/>
              <a:t> </a:t>
            </a:r>
            <a:r>
              <a:rPr lang="el-GR" sz="1200" i="1" dirty="0"/>
              <a:t>(1940-1953)</a:t>
            </a:r>
            <a:r>
              <a:rPr lang="el-GR" sz="1200" dirty="0"/>
              <a:t>. Παρέμεινε στο Στάνφορντ Ομότιμος Καθηγητής για το υπόλοιπο της ζωής και της καριέρας του. </a:t>
            </a:r>
          </a:p>
          <a:p>
            <a:endParaRPr lang="el-GR" sz="1200" dirty="0"/>
          </a:p>
          <a:p>
            <a:r>
              <a:rPr lang="el-GR" sz="1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Εργάστηκε σε ένα ευρύ φάσμα θεμάτων μαθηματικών, συμπεριλαμβανομένων των Σειρών, της θεωρία αριθμών, μαθηματική ανάλυση, γεωμετρία, άλγεβρα, συνδυαστική, και  πιθανότητες.</a:t>
            </a:r>
          </a:p>
          <a:p>
            <a:endParaRPr lang="en-US" sz="1200" dirty="0"/>
          </a:p>
          <a:p>
            <a:endParaRPr lang="en-US" sz="1200" dirty="0"/>
          </a:p>
          <a:p>
            <a:r>
              <a:rPr lang="el-GR" sz="1200" dirty="0"/>
              <a:t>Πάνω και πέρα από όλα όμως ήταν </a:t>
            </a:r>
            <a:r>
              <a:rPr lang="el-GR" sz="1200" b="1" dirty="0"/>
              <a:t>δάσκαλος των μαθηματικών.</a:t>
            </a:r>
            <a:endParaRPr lang="en-US" sz="1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3400" y="3352801"/>
            <a:ext cx="8229600" cy="1905000"/>
          </a:xfrm>
        </p:spPr>
        <p:txBody>
          <a:bodyPr>
            <a:normAutofit fontScale="92500" lnSpcReduction="10000"/>
          </a:bodyPr>
          <a:lstStyle/>
          <a:p>
            <a:endParaRPr lang="el-GR" dirty="0"/>
          </a:p>
          <a:p>
            <a:r>
              <a:rPr lang="el-GR" sz="2400" dirty="0"/>
              <a:t>Ο </a:t>
            </a:r>
            <a:r>
              <a:rPr lang="el-GR" sz="2400" dirty="0" err="1"/>
              <a:t>Polya</a:t>
            </a:r>
            <a:r>
              <a:rPr lang="el-GR" sz="2400" dirty="0"/>
              <a:t> στο βιβλίο του </a:t>
            </a:r>
            <a:r>
              <a:rPr lang="en-US" sz="2400" dirty="0"/>
              <a:t>“</a:t>
            </a:r>
            <a:r>
              <a:rPr lang="el-GR" sz="2400" i="1" dirty="0" err="1"/>
              <a:t>How</a:t>
            </a:r>
            <a:r>
              <a:rPr lang="el-GR" sz="2400" i="1" dirty="0"/>
              <a:t> </a:t>
            </a:r>
            <a:r>
              <a:rPr lang="el-GR" sz="2400" i="1" dirty="0" err="1"/>
              <a:t>to</a:t>
            </a:r>
            <a:r>
              <a:rPr lang="el-GR" sz="2400" i="1" dirty="0"/>
              <a:t> </a:t>
            </a:r>
            <a:r>
              <a:rPr lang="el-GR" sz="2400" i="1" dirty="0" err="1"/>
              <a:t>solve</a:t>
            </a:r>
            <a:r>
              <a:rPr lang="el-GR" sz="2400" i="1" dirty="0"/>
              <a:t> </a:t>
            </a:r>
            <a:r>
              <a:rPr lang="el-GR" sz="2400" i="1" dirty="0" err="1"/>
              <a:t>it</a:t>
            </a:r>
            <a:r>
              <a:rPr lang="en-US" sz="2400" i="1" dirty="0"/>
              <a:t>”</a:t>
            </a:r>
            <a:r>
              <a:rPr lang="el-GR" sz="2400" dirty="0"/>
              <a:t>, </a:t>
            </a:r>
          </a:p>
          <a:p>
            <a:pPr lvl="1"/>
            <a:r>
              <a:rPr lang="el-GR" sz="2000" dirty="0"/>
              <a:t>(α) ορίζει </a:t>
            </a:r>
            <a:r>
              <a:rPr lang="el-GR" sz="2000" b="1" dirty="0"/>
              <a:t>τα στάδια επίλυσης μαθηματικών προβλημάτων</a:t>
            </a:r>
            <a:r>
              <a:rPr lang="el-GR" sz="2000" dirty="0"/>
              <a:t> </a:t>
            </a:r>
          </a:p>
          <a:p>
            <a:pPr lvl="1"/>
            <a:r>
              <a:rPr lang="el-GR" sz="2000" dirty="0"/>
              <a:t>(β) διατυπώνει μια σειρά από </a:t>
            </a:r>
            <a:r>
              <a:rPr lang="el-GR" sz="2000" b="1" dirty="0" err="1"/>
              <a:t>ευρετικές</a:t>
            </a:r>
            <a:r>
              <a:rPr lang="el-GR" sz="2000" b="1" dirty="0"/>
              <a:t> </a:t>
            </a:r>
            <a:r>
              <a:rPr lang="el-GR" sz="2000" dirty="0"/>
              <a:t>(στρατηγικές), η χρήση των οποίων την κατάλληλη στιγμή οδηγεί στην επιτυχή επίλυση.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34574" y="381001"/>
            <a:ext cx="262842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 descr="https://upload.wikimedia.org/wikipedia/en/thumb/9/91/HowToSolveIt.jpg/220px-HowToSolveI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28600"/>
            <a:ext cx="2095500" cy="3133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276600" y="274638"/>
            <a:ext cx="5638800" cy="1143000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T</a:t>
            </a:r>
            <a:r>
              <a:rPr lang="el-GR" sz="3200" dirty="0"/>
              <a:t>α 4 στάδια επίλυσης προβλήματος </a:t>
            </a:r>
            <a:br>
              <a:rPr lang="en-US" sz="3200" dirty="0"/>
            </a:br>
            <a:r>
              <a:rPr lang="el-GR" sz="3200" dirty="0"/>
              <a:t>κατά τον </a:t>
            </a:r>
            <a:r>
              <a:rPr lang="en-US" sz="3200" dirty="0" err="1"/>
              <a:t>Polya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19600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el-GR" sz="2900" b="1" dirty="0">
                <a:solidFill>
                  <a:schemeClr val="accent1"/>
                </a:solidFill>
              </a:rPr>
              <a:t>Κατανόηση προβλήματος </a:t>
            </a:r>
            <a:r>
              <a:rPr lang="el-GR" sz="2900" dirty="0">
                <a:solidFill>
                  <a:schemeClr val="accent1"/>
                </a:solidFill>
              </a:rPr>
              <a:t>(</a:t>
            </a:r>
            <a:r>
              <a:rPr lang="en-US" sz="2900" dirty="0">
                <a:solidFill>
                  <a:schemeClr val="accent1"/>
                </a:solidFill>
              </a:rPr>
              <a:t>understanding the problem)</a:t>
            </a:r>
            <a:r>
              <a:rPr lang="el-GR" sz="2900" dirty="0">
                <a:solidFill>
                  <a:schemeClr val="accent1"/>
                </a:solidFill>
              </a:rPr>
              <a:t> </a:t>
            </a:r>
          </a:p>
          <a:p>
            <a:pPr lvl="1"/>
            <a:r>
              <a:rPr lang="el-GR" sz="2900" b="1" dirty="0">
                <a:solidFill>
                  <a:srgbClr val="7030A0"/>
                </a:solidFill>
              </a:rPr>
              <a:t>Κατάστρωση σχεδίου επίλυσης</a:t>
            </a:r>
            <a:r>
              <a:rPr lang="en-US" sz="2900" b="1" dirty="0">
                <a:solidFill>
                  <a:srgbClr val="7030A0"/>
                </a:solidFill>
              </a:rPr>
              <a:t> </a:t>
            </a:r>
            <a:r>
              <a:rPr lang="en-US" sz="2900" dirty="0">
                <a:solidFill>
                  <a:srgbClr val="7030A0"/>
                </a:solidFill>
              </a:rPr>
              <a:t>(devising a plan)</a:t>
            </a:r>
            <a:endParaRPr lang="el-GR" sz="2900" dirty="0">
              <a:solidFill>
                <a:srgbClr val="7030A0"/>
              </a:solidFill>
            </a:endParaRPr>
          </a:p>
          <a:p>
            <a:pPr lvl="2"/>
            <a:r>
              <a:rPr lang="el-GR" sz="2100" dirty="0">
                <a:solidFill>
                  <a:srgbClr val="7030A0"/>
                </a:solidFill>
              </a:rPr>
              <a:t>Το στάδιο αυτό θεωρείται ιδιαίτερα κρίσιμο, καθώς η σύλληψη ενός σχεδίου ενδέχεται να είναι μια χρονοβόρα διαδικασία. </a:t>
            </a:r>
          </a:p>
          <a:p>
            <a:pPr lvl="3"/>
            <a:r>
              <a:rPr lang="el-GR" sz="2100" dirty="0">
                <a:solidFill>
                  <a:srgbClr val="7030A0"/>
                </a:solidFill>
              </a:rPr>
              <a:t>Συχνά θα χρειαστεί οι μαθητές να επιχειρήσουν αρκετές αποτυχημένες προσπάθειες μέχρι να καταλήξουν σε μια αποτελεσματική μέθοδο επίλυσης του προβλήματος.</a:t>
            </a:r>
          </a:p>
          <a:p>
            <a:pPr lvl="1"/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Εφαρμογή του σχεδίου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(carrying out the plan)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. </a:t>
            </a:r>
          </a:p>
          <a:p>
            <a:pPr lvl="2"/>
            <a:r>
              <a:rPr lang="el-GR" sz="2100" dirty="0">
                <a:solidFill>
                  <a:schemeClr val="accent6">
                    <a:lumMod val="75000"/>
                  </a:schemeClr>
                </a:solidFill>
              </a:rPr>
              <a:t>Το στάδιο αυτό θεωρείται από το συγγραφέα πιο εύκολο από τα προηγούμενα. </a:t>
            </a:r>
          </a:p>
          <a:p>
            <a:pPr lvl="3"/>
            <a:r>
              <a:rPr lang="el-GR" sz="2100" dirty="0">
                <a:solidFill>
                  <a:schemeClr val="accent6">
                    <a:lumMod val="75000"/>
                  </a:schemeClr>
                </a:solidFill>
              </a:rPr>
              <a:t>Ο μαθητής κυρίως χρειάζεται υπομονή ώστε να εφαρμόσει σωστά τη στρατηγική του.</a:t>
            </a:r>
          </a:p>
          <a:p>
            <a:pPr lvl="1"/>
            <a:r>
              <a:rPr lang="el-GR" sz="2900" b="1" dirty="0">
                <a:solidFill>
                  <a:schemeClr val="accent3">
                    <a:lumMod val="75000"/>
                  </a:schemeClr>
                </a:solidFill>
              </a:rPr>
              <a:t>Κοιτάζω πίσω </a:t>
            </a:r>
            <a:r>
              <a:rPr lang="en-US" sz="2900" dirty="0">
                <a:solidFill>
                  <a:schemeClr val="accent3">
                    <a:lumMod val="75000"/>
                  </a:schemeClr>
                </a:solidFill>
              </a:rPr>
              <a:t>(looking back)</a:t>
            </a:r>
            <a:endParaRPr lang="el-GR" sz="2900" dirty="0">
              <a:solidFill>
                <a:schemeClr val="accent3">
                  <a:lumMod val="75000"/>
                </a:schemeClr>
              </a:solidFill>
            </a:endParaRPr>
          </a:p>
          <a:p>
            <a:pPr lvl="2"/>
            <a:r>
              <a:rPr lang="el-GR" sz="2100" dirty="0">
                <a:solidFill>
                  <a:schemeClr val="accent3">
                    <a:lumMod val="75000"/>
                  </a:schemeClr>
                </a:solidFill>
              </a:rPr>
              <a:t>Ο συγγραφέας θεωρεί το στάδιο αυτό πολύ σημαντικό, καθώς συμβάλλει στην ανάπτυξη της ικανότητας επίλυσης προβλήματος</a:t>
            </a:r>
          </a:p>
          <a:p>
            <a:pPr lvl="3"/>
            <a:r>
              <a:rPr lang="el-GR" sz="2100" dirty="0">
                <a:solidFill>
                  <a:schemeClr val="accent3">
                    <a:lumMod val="75000"/>
                  </a:schemeClr>
                </a:solidFill>
              </a:rPr>
              <a:t>Το στάδιο αυτό συχνά παραλείπεται, τόσο από τους εκπαιδευτικούς όσο και από τους μαθητές. </a:t>
            </a:r>
            <a:endParaRPr lang="el-GR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el-GR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"/>
            <a:ext cx="2895600" cy="1700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57601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39BCBC-FB74-0C06-3B10-276C91B386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>
            <a:extLst>
              <a:ext uri="{FF2B5EF4-FFF2-40B4-BE49-F238E27FC236}">
                <a16:creationId xmlns:a16="http://schemas.microsoft.com/office/drawing/2014/main" id="{6389CA59-D143-AAE8-CBB1-1BD1FDDF6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6600" y="274638"/>
            <a:ext cx="5638800" cy="1143000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T</a:t>
            </a:r>
            <a:r>
              <a:rPr lang="el-GR" sz="3200" dirty="0"/>
              <a:t>α 4 στάδια επίλυσης προβλήματος </a:t>
            </a:r>
            <a:br>
              <a:rPr lang="en-US" sz="3200" dirty="0"/>
            </a:br>
            <a:r>
              <a:rPr lang="el-GR" sz="3200" dirty="0"/>
              <a:t>κατά τον </a:t>
            </a:r>
            <a:r>
              <a:rPr lang="en-US" sz="3200" dirty="0"/>
              <a:t>Polya</a:t>
            </a:r>
            <a:br>
              <a:rPr lang="el-GR" sz="3200" dirty="0"/>
            </a:br>
            <a:r>
              <a:rPr lang="el-GR" sz="3200" dirty="0"/>
              <a:t>(</a:t>
            </a:r>
            <a:r>
              <a:rPr lang="el-GR" sz="3200" b="1" dirty="0"/>
              <a:t>τι αναρωτιέται ο μαθητής σε κάθε</a:t>
            </a:r>
            <a:br>
              <a:rPr lang="el-GR" sz="3200" b="1" dirty="0"/>
            </a:br>
            <a:r>
              <a:rPr lang="el-GR" sz="3200" b="1" dirty="0"/>
              <a:t>στάδιο της ΕΠ</a:t>
            </a:r>
            <a:r>
              <a:rPr lang="en-US" sz="3200" b="1" dirty="0"/>
              <a:t>;</a:t>
            </a:r>
            <a:r>
              <a:rPr lang="el-GR" sz="3200" dirty="0"/>
              <a:t>)</a:t>
            </a:r>
          </a:p>
        </p:txBody>
      </p:sp>
      <p:sp>
        <p:nvSpPr>
          <p:cNvPr id="3" name="2 - Θέση περιεχομένου">
            <a:extLst>
              <a:ext uri="{FF2B5EF4-FFF2-40B4-BE49-F238E27FC236}">
                <a16:creationId xmlns:a16="http://schemas.microsoft.com/office/drawing/2014/main" id="{517A2E05-B33B-1351-C30A-6AE7DC3FA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19600"/>
          </a:xfrm>
        </p:spPr>
        <p:txBody>
          <a:bodyPr>
            <a:normAutofit/>
          </a:bodyPr>
          <a:lstStyle/>
          <a:p>
            <a:pPr lvl="1"/>
            <a:r>
              <a:rPr lang="el-GR" b="1" dirty="0">
                <a:solidFill>
                  <a:schemeClr val="accent1"/>
                </a:solidFill>
              </a:rPr>
              <a:t>Κατανόηση προβλήματος </a:t>
            </a:r>
            <a:r>
              <a:rPr lang="el-GR" dirty="0">
                <a:solidFill>
                  <a:schemeClr val="accent1"/>
                </a:solidFill>
              </a:rPr>
              <a:t>(</a:t>
            </a:r>
            <a:r>
              <a:rPr lang="en-US" dirty="0">
                <a:solidFill>
                  <a:schemeClr val="accent1"/>
                </a:solidFill>
              </a:rPr>
              <a:t>understanding the problem)</a:t>
            </a:r>
            <a:r>
              <a:rPr lang="el-GR" dirty="0">
                <a:solidFill>
                  <a:schemeClr val="accent1"/>
                </a:solidFill>
              </a:rPr>
              <a:t> </a:t>
            </a:r>
          </a:p>
          <a:p>
            <a:pPr lvl="2"/>
            <a:r>
              <a:rPr lang="el-GR" b="1" dirty="0">
                <a:solidFill>
                  <a:schemeClr val="accent1"/>
                </a:solidFill>
              </a:rPr>
              <a:t>Ξέρω ποιος είναι ο άγνωστος, τα δεδομένα, οι συνθήκες που εμπλέκονται στο πρόβλημα; </a:t>
            </a:r>
          </a:p>
          <a:p>
            <a:pPr lvl="1"/>
            <a:endParaRPr lang="el-GR" sz="2900" dirty="0">
              <a:solidFill>
                <a:schemeClr val="accent1"/>
              </a:solidFill>
            </a:endParaRPr>
          </a:p>
          <a:p>
            <a:pPr lvl="1"/>
            <a:endParaRPr lang="el-GR" dirty="0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813BF4FF-599B-217E-B3D9-14D9C265C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"/>
            <a:ext cx="2895600" cy="1700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0434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7C7BB1-EAA6-8FA0-B726-31C9E374BC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>
            <a:extLst>
              <a:ext uri="{FF2B5EF4-FFF2-40B4-BE49-F238E27FC236}">
                <a16:creationId xmlns:a16="http://schemas.microsoft.com/office/drawing/2014/main" id="{E0D547D7-0A74-5CF4-C86B-74406F5FC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6600" y="274638"/>
            <a:ext cx="5638800" cy="1143000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T</a:t>
            </a:r>
            <a:r>
              <a:rPr lang="el-GR" sz="3200" dirty="0"/>
              <a:t>α 4 στάδια επίλυσης προβλήματος </a:t>
            </a:r>
            <a:br>
              <a:rPr lang="en-US" sz="3200" dirty="0"/>
            </a:br>
            <a:r>
              <a:rPr lang="el-GR" sz="3200" dirty="0"/>
              <a:t>κατά τον </a:t>
            </a:r>
            <a:r>
              <a:rPr lang="en-US" sz="3200" dirty="0"/>
              <a:t>Polya</a:t>
            </a:r>
            <a:br>
              <a:rPr lang="el-GR" sz="3200" dirty="0"/>
            </a:br>
            <a:r>
              <a:rPr lang="el-GR" sz="3200" dirty="0"/>
              <a:t>(</a:t>
            </a:r>
            <a:r>
              <a:rPr lang="el-GR" sz="3200" b="1" dirty="0"/>
              <a:t>τι αναρωτιέται ο μαθητής σε κάθε</a:t>
            </a:r>
            <a:br>
              <a:rPr lang="el-GR" sz="3200" b="1" dirty="0"/>
            </a:br>
            <a:r>
              <a:rPr lang="el-GR" sz="3200" b="1" dirty="0"/>
              <a:t>στάδιο της ΕΠ</a:t>
            </a:r>
            <a:r>
              <a:rPr lang="en-US" sz="3200" b="1" dirty="0"/>
              <a:t>;</a:t>
            </a:r>
            <a:r>
              <a:rPr lang="el-GR" sz="3200" dirty="0"/>
              <a:t>)</a:t>
            </a:r>
          </a:p>
        </p:txBody>
      </p:sp>
      <p:sp>
        <p:nvSpPr>
          <p:cNvPr id="3" name="2 - Θέση περιεχομένου">
            <a:extLst>
              <a:ext uri="{FF2B5EF4-FFF2-40B4-BE49-F238E27FC236}">
                <a16:creationId xmlns:a16="http://schemas.microsoft.com/office/drawing/2014/main" id="{7E318A30-E3A0-6DB1-25C6-0278E5AE0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19600"/>
          </a:xfrm>
        </p:spPr>
        <p:txBody>
          <a:bodyPr>
            <a:normAutofit/>
          </a:bodyPr>
          <a:lstStyle/>
          <a:p>
            <a:pPr lvl="1"/>
            <a:r>
              <a:rPr lang="el-GR" b="1" dirty="0">
                <a:solidFill>
                  <a:srgbClr val="7030A0"/>
                </a:solidFill>
              </a:rPr>
              <a:t>Κατάστρωση σχεδίου επίλυσης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dirty="0">
                <a:solidFill>
                  <a:srgbClr val="7030A0"/>
                </a:solidFill>
              </a:rPr>
              <a:t>(devising a plan)</a:t>
            </a:r>
            <a:endParaRPr lang="el-GR" dirty="0">
              <a:solidFill>
                <a:srgbClr val="7030A0"/>
              </a:solidFill>
            </a:endParaRPr>
          </a:p>
          <a:p>
            <a:pPr lvl="2"/>
            <a:r>
              <a:rPr lang="el-GR" dirty="0">
                <a:solidFill>
                  <a:srgbClr val="7030A0"/>
                </a:solidFill>
              </a:rPr>
              <a:t>Μπορώ να κάνω ένα σχέδιο; </a:t>
            </a:r>
          </a:p>
          <a:p>
            <a:pPr lvl="2"/>
            <a:r>
              <a:rPr lang="el-GR" dirty="0">
                <a:solidFill>
                  <a:srgbClr val="7030A0"/>
                </a:solidFill>
              </a:rPr>
              <a:t>Έχω δει το ίδιο, παρόμοιο, ή σχετικό πρόβλημα πριν; </a:t>
            </a:r>
          </a:p>
          <a:p>
            <a:pPr lvl="2"/>
            <a:r>
              <a:rPr lang="el-GR" dirty="0">
                <a:solidFill>
                  <a:srgbClr val="7030A0"/>
                </a:solidFill>
              </a:rPr>
              <a:t>Ξέρω ένα σχετικό θεώρημα/μαθηματικό τύπο που μπορώ να χρησιμοποιήσω; </a:t>
            </a:r>
          </a:p>
          <a:p>
            <a:pPr lvl="2"/>
            <a:r>
              <a:rPr lang="el-GR" dirty="0">
                <a:solidFill>
                  <a:srgbClr val="7030A0"/>
                </a:solidFill>
              </a:rPr>
              <a:t>Θα μπορούσα να λύσω ένα ανάλογο απλούστερο πρόβλημα; </a:t>
            </a:r>
          </a:p>
          <a:p>
            <a:endParaRPr lang="el-GR" dirty="0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F71A7532-89B7-B41D-69EC-6CBD01FD8F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"/>
            <a:ext cx="2895600" cy="1700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2775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417496-8846-01EB-64FC-06535719AE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>
            <a:extLst>
              <a:ext uri="{FF2B5EF4-FFF2-40B4-BE49-F238E27FC236}">
                <a16:creationId xmlns:a16="http://schemas.microsoft.com/office/drawing/2014/main" id="{D42F427E-74F1-A5A2-79F4-D792E1EFE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6600" y="274638"/>
            <a:ext cx="5638800" cy="1143000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T</a:t>
            </a:r>
            <a:r>
              <a:rPr lang="el-GR" sz="3200" dirty="0"/>
              <a:t>α 4 στάδια επίλυσης προβλήματος </a:t>
            </a:r>
            <a:br>
              <a:rPr lang="en-US" sz="3200" dirty="0"/>
            </a:br>
            <a:r>
              <a:rPr lang="el-GR" sz="3200" dirty="0"/>
              <a:t>κατά τον </a:t>
            </a:r>
            <a:r>
              <a:rPr lang="en-US" sz="3200" dirty="0"/>
              <a:t>Polya</a:t>
            </a:r>
            <a:br>
              <a:rPr lang="el-GR" sz="3200" dirty="0"/>
            </a:br>
            <a:r>
              <a:rPr lang="el-GR" sz="3200" dirty="0"/>
              <a:t>(</a:t>
            </a:r>
            <a:r>
              <a:rPr lang="el-GR" sz="3200" b="1" dirty="0"/>
              <a:t>τι αναρωτιέται ο μαθητής σε κάθε</a:t>
            </a:r>
            <a:br>
              <a:rPr lang="el-GR" sz="3200" b="1" dirty="0"/>
            </a:br>
            <a:r>
              <a:rPr lang="el-GR" sz="3200" b="1" dirty="0"/>
              <a:t>στάδιο της ΕΠ</a:t>
            </a:r>
            <a:r>
              <a:rPr lang="en-US" sz="3200" b="1" dirty="0"/>
              <a:t>;</a:t>
            </a:r>
            <a:r>
              <a:rPr lang="el-GR" sz="3200" dirty="0"/>
              <a:t>)</a:t>
            </a:r>
          </a:p>
        </p:txBody>
      </p:sp>
      <p:sp>
        <p:nvSpPr>
          <p:cNvPr id="3" name="2 - Θέση περιεχομένου">
            <a:extLst>
              <a:ext uri="{FF2B5EF4-FFF2-40B4-BE49-F238E27FC236}">
                <a16:creationId xmlns:a16="http://schemas.microsoft.com/office/drawing/2014/main" id="{F4EACDCC-45D0-954B-58CA-930F238E8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19600"/>
          </a:xfrm>
        </p:spPr>
        <p:txBody>
          <a:bodyPr>
            <a:normAutofit/>
          </a:bodyPr>
          <a:lstStyle/>
          <a:p>
            <a:pPr lvl="1"/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Εφαρμογή του σχεδίου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(carrying out the plan)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. </a:t>
            </a:r>
          </a:p>
          <a:p>
            <a:pPr lvl="2"/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Είναι σωστή η πορεία μου;</a:t>
            </a:r>
          </a:p>
          <a:p>
            <a:pPr lvl="2"/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Πώς μπορώ να ελέγξω αν αυτό που έκανα είναι σωστό;</a:t>
            </a:r>
          </a:p>
          <a:p>
            <a:pPr lvl="2"/>
            <a:endParaRPr lang="el-GR" dirty="0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6C7B41E9-153B-FAB9-65BD-7B7D266183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"/>
            <a:ext cx="2895600" cy="1700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6901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FE2CB2-2744-D672-4411-A1CD44B0E6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>
            <a:extLst>
              <a:ext uri="{FF2B5EF4-FFF2-40B4-BE49-F238E27FC236}">
                <a16:creationId xmlns:a16="http://schemas.microsoft.com/office/drawing/2014/main" id="{3F8DA1C4-4560-B717-A776-91E581115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6600" y="274638"/>
            <a:ext cx="5638800" cy="1143000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T</a:t>
            </a:r>
            <a:r>
              <a:rPr lang="el-GR" sz="3200" dirty="0"/>
              <a:t>α 4 στάδια επίλυσης προβλήματος </a:t>
            </a:r>
            <a:br>
              <a:rPr lang="en-US" sz="3200" dirty="0"/>
            </a:br>
            <a:r>
              <a:rPr lang="el-GR" sz="3200" dirty="0"/>
              <a:t>κατά τον </a:t>
            </a:r>
            <a:r>
              <a:rPr lang="en-US" sz="3200" dirty="0"/>
              <a:t>Polya</a:t>
            </a:r>
            <a:br>
              <a:rPr lang="el-GR" sz="3200" dirty="0"/>
            </a:br>
            <a:r>
              <a:rPr lang="el-GR" sz="3200" dirty="0"/>
              <a:t>(</a:t>
            </a:r>
            <a:r>
              <a:rPr lang="el-GR" sz="3200" b="1" dirty="0"/>
              <a:t>τι αναρωτιέται ο μαθητής σε κάθε</a:t>
            </a:r>
            <a:br>
              <a:rPr lang="el-GR" sz="3200" b="1" dirty="0"/>
            </a:br>
            <a:r>
              <a:rPr lang="el-GR" sz="3200" b="1" dirty="0"/>
              <a:t>στάδιο της ΕΠ</a:t>
            </a:r>
            <a:r>
              <a:rPr lang="en-US" sz="3200" b="1" dirty="0"/>
              <a:t>;</a:t>
            </a:r>
            <a:r>
              <a:rPr lang="el-GR" sz="3200" dirty="0"/>
              <a:t>)</a:t>
            </a:r>
          </a:p>
        </p:txBody>
      </p:sp>
      <p:sp>
        <p:nvSpPr>
          <p:cNvPr id="3" name="2 - Θέση περιεχομένου">
            <a:extLst>
              <a:ext uri="{FF2B5EF4-FFF2-40B4-BE49-F238E27FC236}">
                <a16:creationId xmlns:a16="http://schemas.microsoft.com/office/drawing/2014/main" id="{B7FA73F7-FD9F-807B-E71C-8CA6005F6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19600"/>
          </a:xfrm>
        </p:spPr>
        <p:txBody>
          <a:bodyPr>
            <a:normAutofit/>
          </a:bodyPr>
          <a:lstStyle/>
          <a:p>
            <a:pPr lvl="1"/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Κοιτάζω πίσω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(looking back)</a:t>
            </a:r>
            <a:endParaRPr lang="el-GR" dirty="0">
              <a:solidFill>
                <a:schemeClr val="accent3">
                  <a:lumMod val="75000"/>
                </a:schemeClr>
              </a:solidFill>
            </a:endParaRPr>
          </a:p>
          <a:p>
            <a:pPr lvl="2"/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Τι έμαθα λύνοντας αυτό το πρόβλημα;</a:t>
            </a:r>
          </a:p>
          <a:p>
            <a:pPr lvl="2"/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Τι κέρδη έχω για το επόμενο ερώτημα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;</a:t>
            </a:r>
            <a:endParaRPr lang="el-GR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el-GR" dirty="0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1F24B04C-AB33-C993-5225-4E6FCE7338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"/>
            <a:ext cx="2895600" cy="1700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98694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95600" y="274637"/>
            <a:ext cx="5791200" cy="1325561"/>
          </a:xfrm>
        </p:spPr>
        <p:txBody>
          <a:bodyPr>
            <a:noAutofit/>
          </a:bodyPr>
          <a:lstStyle/>
          <a:p>
            <a:r>
              <a:rPr lang="el-GR" sz="3600" dirty="0"/>
              <a:t>Τι θα μπορούσε να αναρωτηθεί ο εκπαιδευτικός σε κάθε στάδιο ΕΠ;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28600" y="1905000"/>
            <a:ext cx="8610600" cy="4800600"/>
          </a:xfrm>
        </p:spPr>
        <p:txBody>
          <a:bodyPr>
            <a:normAutofit fontScale="32500" lnSpcReduction="20000"/>
          </a:bodyPr>
          <a:lstStyle/>
          <a:p>
            <a:r>
              <a:rPr lang="el-GR" sz="4900" b="1" dirty="0">
                <a:solidFill>
                  <a:schemeClr val="accent5"/>
                </a:solidFill>
              </a:rPr>
              <a:t>Κατανόησε ο μαθητής τα δεδομένα και τα ζητούμενα του προβλήματος; </a:t>
            </a:r>
          </a:p>
          <a:p>
            <a:r>
              <a:rPr lang="el-GR" sz="4900" b="1" dirty="0">
                <a:solidFill>
                  <a:schemeClr val="accent5"/>
                </a:solidFill>
              </a:rPr>
              <a:t>Μπορεί ο μαθητής να επαναδιατυπώσει το πρόβλημα με τα δικά του λόγια; </a:t>
            </a:r>
          </a:p>
          <a:p>
            <a:r>
              <a:rPr lang="el-GR" sz="4900" b="1" dirty="0">
                <a:solidFill>
                  <a:schemeClr val="accent5"/>
                </a:solidFill>
              </a:rPr>
              <a:t>Υπάρχουν παρερμηνείες ή αδυναμίες που σχετίζονται με το περιεχόμενο του προβλήματος</a:t>
            </a:r>
            <a:r>
              <a:rPr lang="el-GR" sz="4900" b="1" dirty="0">
                <a:solidFill>
                  <a:schemeClr val="accent3"/>
                </a:solidFill>
              </a:rPr>
              <a:t>;</a:t>
            </a:r>
          </a:p>
          <a:p>
            <a:r>
              <a:rPr lang="el-GR" sz="4900" b="1" dirty="0">
                <a:solidFill>
                  <a:srgbClr val="7030A0"/>
                </a:solidFill>
              </a:rPr>
              <a:t>Έχει αναπτύξει κάποιο σχέδιο; </a:t>
            </a:r>
          </a:p>
          <a:p>
            <a:r>
              <a:rPr lang="el-GR" sz="4900" b="1" dirty="0">
                <a:solidFill>
                  <a:srgbClr val="7030A0"/>
                </a:solidFill>
              </a:rPr>
              <a:t>πώς θα μπορούσα να τον συμβουλέψω χωρίς να του δώσω την απάντηση; </a:t>
            </a:r>
          </a:p>
          <a:p>
            <a:r>
              <a:rPr lang="el-GR" sz="4900" b="1" dirty="0">
                <a:solidFill>
                  <a:srgbClr val="7030A0"/>
                </a:solidFill>
              </a:rPr>
              <a:t>Υπάρχουν πόροι, υλικά πληροφορίες που θα μπορούσα να του συστήσω να αναζητήσει; </a:t>
            </a:r>
          </a:p>
          <a:p>
            <a:r>
              <a:rPr lang="el-GR" sz="4900" b="1" dirty="0">
                <a:solidFill>
                  <a:srgbClr val="7030A0"/>
                </a:solidFill>
              </a:rPr>
              <a:t>Πώς μπορώ να βοηθήσω το μαθητή να κάνει συνδέσεις με ένα παρόμοιο ή σχετικό πρόβλημα;</a:t>
            </a:r>
          </a:p>
          <a:p>
            <a:r>
              <a:rPr lang="el-GR" sz="4900" b="1" dirty="0">
                <a:solidFill>
                  <a:srgbClr val="7030A0"/>
                </a:solidFill>
              </a:rPr>
              <a:t>Πώς μπορώ να βοηθήσω τον μαθητή  να λάβει υπόψη όλα τα δεδομένα αλλά και τις βασικές έννοιες που εμπλέκονται; </a:t>
            </a:r>
          </a:p>
          <a:p>
            <a:r>
              <a:rPr lang="el-GR" sz="4900" b="1" dirty="0">
                <a:solidFill>
                  <a:srgbClr val="7030A0"/>
                </a:solidFill>
              </a:rPr>
              <a:t>Μπορώ να τον βοηθήσω να κάνει εικασίες σχετικά με τη λύση ή να του ζητήσω να σχεδιάσει μια πορεία λύσης;</a:t>
            </a:r>
          </a:p>
          <a:p>
            <a:r>
              <a:rPr lang="el-GR" sz="4900" b="1" dirty="0">
                <a:solidFill>
                  <a:schemeClr val="accent6">
                    <a:lumMod val="50000"/>
                  </a:schemeClr>
                </a:solidFill>
              </a:rPr>
              <a:t>Τι ερωτήσεις θα μπορούσα να του απευθύνω στην εκτέλεση του σχεδίου ώστε να βεβαιωθώ ότι το σχέδιό του μπορώ να τον οδηγήσει στη λύση;</a:t>
            </a:r>
          </a:p>
          <a:p>
            <a:r>
              <a:rPr lang="el-GR" sz="4900" b="1" dirty="0">
                <a:solidFill>
                  <a:schemeClr val="accent6">
                    <a:lumMod val="50000"/>
                  </a:schemeClr>
                </a:solidFill>
              </a:rPr>
              <a:t>Έχει ελέγξει το αποτέλεσμα που βρήκε με πειστικό και κατάλληλο τρόπο; </a:t>
            </a:r>
          </a:p>
          <a:p>
            <a:r>
              <a:rPr lang="el-GR" sz="4900" b="1" dirty="0">
                <a:solidFill>
                  <a:srgbClr val="00B050"/>
                </a:solidFill>
              </a:rPr>
              <a:t>Πώς μπορεί να χρησιμοποιήσει το αποτέλεσμα, τη στρατηγική ή τη μέθοδο για ένα άλλο πρόβλημα; </a:t>
            </a:r>
          </a:p>
          <a:p>
            <a:r>
              <a:rPr lang="el-GR" sz="4900" b="1" dirty="0">
                <a:solidFill>
                  <a:srgbClr val="00B050"/>
                </a:solidFill>
              </a:rPr>
              <a:t>Πώς μπορώ να κάνω το πρόβλημα πιο ρεαλιστικό ή πιο γενικό; </a:t>
            </a:r>
          </a:p>
          <a:p>
            <a:r>
              <a:rPr lang="el-GR" sz="4900" b="1" dirty="0">
                <a:solidFill>
                  <a:srgbClr val="00B050"/>
                </a:solidFill>
              </a:rPr>
              <a:t>Μπορεί να δει ο μαθητής και άλλους τρόπους λύσης;</a:t>
            </a:r>
          </a:p>
          <a:p>
            <a:r>
              <a:rPr lang="el-GR" sz="4900" b="1" dirty="0">
                <a:solidFill>
                  <a:srgbClr val="00B050"/>
                </a:solidFill>
              </a:rPr>
              <a:t>Τι έμαθε ο μαθητής λύνοντας αυτό το πρόβλημα;</a:t>
            </a:r>
          </a:p>
          <a:p>
            <a:endParaRPr lang="el-GR" sz="3600" dirty="0">
              <a:solidFill>
                <a:schemeClr val="dk1"/>
              </a:solidFill>
            </a:endParaRPr>
          </a:p>
          <a:p>
            <a:endParaRPr lang="el-GR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2400"/>
            <a:ext cx="1945742" cy="1447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772148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5024</TotalTime>
  <Words>1180</Words>
  <Application>Microsoft Office PowerPoint</Application>
  <PresentationFormat>On-screen Show (4:3)</PresentationFormat>
  <Paragraphs>111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Office Theme</vt:lpstr>
      <vt:lpstr>Η διδασκαλία μέσω επίλυσης προβλήματος-Μαθηματικοποίηση</vt:lpstr>
      <vt:lpstr>PowerPoint Presentation</vt:lpstr>
      <vt:lpstr>PowerPoint Presentation</vt:lpstr>
      <vt:lpstr>Tα 4 στάδια επίλυσης προβλήματος  κατά τον Polya</vt:lpstr>
      <vt:lpstr>Tα 4 στάδια επίλυσης προβλήματος  κατά τον Polya (τι αναρωτιέται ο μαθητής σε κάθε στάδιο της ΕΠ;)</vt:lpstr>
      <vt:lpstr>Tα 4 στάδια επίλυσης προβλήματος  κατά τον Polya (τι αναρωτιέται ο μαθητής σε κάθε στάδιο της ΕΠ;)</vt:lpstr>
      <vt:lpstr>Tα 4 στάδια επίλυσης προβλήματος  κατά τον Polya (τι αναρωτιέται ο μαθητής σε κάθε στάδιο της ΕΠ;)</vt:lpstr>
      <vt:lpstr>Tα 4 στάδια επίλυσης προβλήματος  κατά τον Polya (τι αναρωτιέται ο μαθητής σε κάθε στάδιο της ΕΠ;)</vt:lpstr>
      <vt:lpstr>Τι θα μπορούσε να αναρωτηθεί ο εκπαιδευτικός σε κάθε στάδιο ΕΠ;</vt:lpstr>
      <vt:lpstr>Ευρετικές στρατηγικές-παραδείγματα</vt:lpstr>
      <vt:lpstr>Ευρετικές στρατηγικές-παραδείγματα</vt:lpstr>
      <vt:lpstr>Ευρετικές στρατηγικές-παραδείγματα</vt:lpstr>
      <vt:lpstr>Ευρετικές στρατηγικές-παραδείγματα</vt:lpstr>
      <vt:lpstr>Ευρετικές στρατηγικές: γιατί δουλεύουν;</vt:lpstr>
      <vt:lpstr>Hartfield (1978): τρεις τύποι διδαχής για την Ε.Π.</vt:lpstr>
      <vt:lpstr>1η Εργασία στην τάξη</vt:lpstr>
      <vt:lpstr>1η εβδομαδιαία εργασία Μελέτη και ανάλυση της διδασκαλίας του Polya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6: Pedagogical approaches to mathematics and science teaching in multicultural classrooms</dc:title>
  <dc:creator>Despoina</dc:creator>
  <cp:lastModifiedBy>Yannis</cp:lastModifiedBy>
  <cp:revision>535</cp:revision>
  <dcterms:created xsi:type="dcterms:W3CDTF">2016-12-02T10:45:38Z</dcterms:created>
  <dcterms:modified xsi:type="dcterms:W3CDTF">2024-10-15T21:45:32Z</dcterms:modified>
</cp:coreProperties>
</file>