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632" r:id="rId3"/>
    <p:sldId id="649" r:id="rId4"/>
    <p:sldId id="650" r:id="rId5"/>
    <p:sldId id="654" r:id="rId6"/>
    <p:sldId id="655" r:id="rId7"/>
    <p:sldId id="656" r:id="rId8"/>
    <p:sldId id="651" r:id="rId9"/>
    <p:sldId id="652" r:id="rId10"/>
    <p:sldId id="653" r:id="rId11"/>
    <p:sldId id="643" r:id="rId12"/>
    <p:sldId id="644" r:id="rId13"/>
    <p:sldId id="645" r:id="rId14"/>
    <p:sldId id="646" r:id="rId15"/>
    <p:sldId id="647" r:id="rId16"/>
    <p:sldId id="637" r:id="rId17"/>
    <p:sldId id="638" r:id="rId18"/>
    <p:sldId id="631" r:id="rId19"/>
    <p:sldId id="657" r:id="rId20"/>
    <p:sldId id="658" r:id="rId21"/>
    <p:sldId id="633" r:id="rId22"/>
    <p:sldId id="659" r:id="rId23"/>
    <p:sldId id="634" r:id="rId24"/>
    <p:sldId id="639" r:id="rId25"/>
    <p:sldId id="630" r:id="rId26"/>
    <p:sldId id="648" r:id="rId27"/>
    <p:sldId id="636" r:id="rId28"/>
    <p:sldId id="64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38" autoAdjust="0"/>
    <p:restoredTop sz="90920" autoAdjust="0"/>
  </p:normalViewPr>
  <p:slideViewPr>
    <p:cSldViewPr>
      <p:cViewPr varScale="1">
        <p:scale>
          <a:sx n="77" d="100"/>
          <a:sy n="77" d="100"/>
        </p:scale>
        <p:origin x="12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10/21/2024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10/21/2024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10/21/2024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10/21/2024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10/21/2024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10/21/2024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10/21/2024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10/21/2024</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10/21/2024</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10/21/2024</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10/21/2024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10/21/2024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10/21/2024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378765"/>
            <a:ext cx="8610600" cy="1771650"/>
          </a:xfrm>
        </p:spPr>
        <p:txBody>
          <a:bodyPr>
            <a:normAutofit/>
          </a:bodyPr>
          <a:lstStyle/>
          <a:p>
            <a:pPr>
              <a:spcAft>
                <a:spcPts val="600"/>
              </a:spcAft>
            </a:pPr>
            <a:r>
              <a:rPr lang="el-GR" dirty="0"/>
              <a:t>Η διδασκαλία μέσω επίλυσης προβλήματος – </a:t>
            </a:r>
            <a:r>
              <a:rPr lang="el-GR" dirty="0" err="1"/>
              <a:t>Μαθηματικοποίηση</a:t>
            </a:r>
            <a:endParaRPr lang="en-US" dirty="0"/>
          </a:p>
        </p:txBody>
      </p:sp>
      <p:sp>
        <p:nvSpPr>
          <p:cNvPr id="4" name="3 - Υπότιτλος"/>
          <p:cNvSpPr>
            <a:spLocks noGrp="1"/>
          </p:cNvSpPr>
          <p:nvPr>
            <p:ph type="subTitle" idx="1"/>
          </p:nvPr>
        </p:nvSpPr>
        <p:spPr>
          <a:xfrm>
            <a:off x="1524000" y="5181600"/>
            <a:ext cx="6400800" cy="685800"/>
          </a:xfrm>
        </p:spPr>
        <p:txBody>
          <a:bodyPr>
            <a:normAutofit/>
          </a:bodyPr>
          <a:lstStyle/>
          <a:p>
            <a:r>
              <a:rPr lang="el-GR" dirty="0">
                <a:solidFill>
                  <a:srgbClr val="0070C0"/>
                </a:solidFill>
              </a:rPr>
              <a:t>Ενότητα 2</a:t>
            </a:r>
            <a:r>
              <a:rPr lang="el-GR" baseline="30000" dirty="0">
                <a:solidFill>
                  <a:srgbClr val="0070C0"/>
                </a:solidFill>
              </a:rPr>
              <a:t>η</a:t>
            </a:r>
            <a:r>
              <a:rPr lang="el-GR" b="1" dirty="0">
                <a:solidFill>
                  <a:srgbClr val="0070C0"/>
                </a:solidFill>
              </a:rPr>
              <a:t>: ανοικτά προβλήματα</a:t>
            </a:r>
            <a:endParaRPr lang="en-US" b="1" dirty="0">
              <a:solidFill>
                <a:srgbClr val="0070C0"/>
              </a:solidFill>
            </a:endParaRPr>
          </a:p>
        </p:txBody>
      </p:sp>
      <p:pic>
        <p:nvPicPr>
          <p:cNvPr id="5" name="Picture 2" descr="Math Stack Exchange">
            <a:extLst>
              <a:ext uri="{FF2B5EF4-FFF2-40B4-BE49-F238E27FC236}">
                <a16:creationId xmlns:a16="http://schemas.microsoft.com/office/drawing/2014/main" id="{A6ED1535-416F-4703-BFFD-FE78C0ED7E10}"/>
              </a:ext>
            </a:extLst>
          </p:cNvPr>
          <p:cNvPicPr>
            <a:picLocks noChangeAspect="1" noChangeArrowheads="1"/>
          </p:cNvPicPr>
          <p:nvPr/>
        </p:nvPicPr>
        <p:blipFill>
          <a:blip r:embed="rId2" cstate="print"/>
          <a:srcRect/>
          <a:stretch>
            <a:fillRect/>
          </a:stretch>
        </p:blipFill>
        <p:spPr bwMode="auto">
          <a:xfrm>
            <a:off x="-36443" y="16565"/>
            <a:ext cx="2362200" cy="2362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F2B5-E561-4144-80AD-033235632427}"/>
              </a:ext>
            </a:extLst>
          </p:cNvPr>
          <p:cNvSpPr>
            <a:spLocks noGrp="1"/>
          </p:cNvSpPr>
          <p:nvPr>
            <p:ph type="title"/>
          </p:nvPr>
        </p:nvSpPr>
        <p:spPr/>
        <p:txBody>
          <a:bodyPr>
            <a:normAutofit/>
          </a:bodyPr>
          <a:lstStyle/>
          <a:p>
            <a:r>
              <a:rPr lang="el-GR" dirty="0"/>
              <a:t>Διδακτικές προϋποθέσεις   </a:t>
            </a:r>
            <a:endParaRPr lang="en-US" dirty="0"/>
          </a:p>
        </p:txBody>
      </p:sp>
      <p:sp>
        <p:nvSpPr>
          <p:cNvPr id="3" name="Content Placeholder 2">
            <a:extLst>
              <a:ext uri="{FF2B5EF4-FFF2-40B4-BE49-F238E27FC236}">
                <a16:creationId xmlns:a16="http://schemas.microsoft.com/office/drawing/2014/main" id="{F8D28517-3A5A-4346-93F3-ADF1F09F3F3E}"/>
              </a:ext>
            </a:extLst>
          </p:cNvPr>
          <p:cNvSpPr>
            <a:spLocks noGrp="1"/>
          </p:cNvSpPr>
          <p:nvPr>
            <p:ph idx="1"/>
          </p:nvPr>
        </p:nvSpPr>
        <p:spPr/>
        <p:txBody>
          <a:bodyPr>
            <a:normAutofit fontScale="70000" lnSpcReduction="20000"/>
          </a:bodyPr>
          <a:lstStyle/>
          <a:p>
            <a:r>
              <a:rPr lang="el-GR" dirty="0"/>
              <a:t>Ο </a:t>
            </a:r>
            <a:r>
              <a:rPr lang="el-GR" dirty="0" err="1"/>
              <a:t>Nohda</a:t>
            </a:r>
            <a:r>
              <a:rPr lang="el-GR" dirty="0"/>
              <a:t> (1995) υποστήριξε την άποψη ότι τα ανοικτά προβλήματα είναι προβλήματα που πρέπει να πληρούν δύο προϋποθέσεις. </a:t>
            </a:r>
          </a:p>
          <a:p>
            <a:pPr lvl="1"/>
            <a:r>
              <a:rPr lang="el-GR" dirty="0"/>
              <a:t>πρώτον, θα πρέπει να ταιριάζουν σε κάθε μαθητή χρησιμοποιώντας γνωστά και ενδιαφέροντα θέματα </a:t>
            </a:r>
          </a:p>
          <a:p>
            <a:pPr lvl="1"/>
            <a:r>
              <a:rPr lang="el-GR" dirty="0"/>
              <a:t>δεύτερον, τα ανοικτά προβλήματα θα πρέπει να είναι κατάλληλα για μαθηματική σκέψη, θα πρέπει να μπορούν να γενικευτούν σε νέα προβλήματα και θα πρέπει επίσης να επιτρέπουν διάφορες λύσεις σε διάφορα επίπεδα. </a:t>
            </a:r>
          </a:p>
          <a:p>
            <a:pPr marL="342900" lvl="1" indent="-342900">
              <a:buFont typeface="Arial" pitchFamily="34" charset="0"/>
              <a:buChar char="•"/>
            </a:pPr>
            <a:r>
              <a:rPr lang="el-GR" sz="3200" dirty="0"/>
              <a:t>Αυτό σημαίνει ότι οι μαθητές είναι απαραίτητο να αισθανθούν ότι είναι δυνατόν να τα λύσουν με βάση τις γνώσεις τους και να έχουν την αίσθηση της επιτυχίας κατά την επίλυσή τους.</a:t>
            </a:r>
          </a:p>
          <a:p>
            <a:pPr marL="342900" lvl="1" indent="-342900">
              <a:buFont typeface="Arial" pitchFamily="34" charset="0"/>
              <a:buChar char="•"/>
            </a:pPr>
            <a:r>
              <a:rPr lang="el-GR" sz="3200" dirty="0"/>
              <a:t>Επομένως τα προβλήματα πρέπει να είναι αρκετά ευέλικτα ώστε να λαμβάνουν υπόψη τις διαφορετικές μαθηματικές ικανότητες των μαθητών.</a:t>
            </a:r>
            <a:endParaRPr lang="en-US" sz="3200" dirty="0"/>
          </a:p>
          <a:p>
            <a:endParaRPr lang="en-US" dirty="0"/>
          </a:p>
        </p:txBody>
      </p:sp>
    </p:spTree>
    <p:extLst>
      <p:ext uri="{BB962C8B-B14F-4D97-AF65-F5344CB8AC3E}">
        <p14:creationId xmlns:p14="http://schemas.microsoft.com/office/powerpoint/2010/main" val="144486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endParaRPr lang="el-GR" dirty="0"/>
          </a:p>
          <a:p>
            <a:pPr>
              <a:buNone/>
            </a:pPr>
            <a:endParaRPr lang="el-GR" dirty="0"/>
          </a:p>
          <a:p>
            <a:pPr>
              <a:buNone/>
            </a:pPr>
            <a:r>
              <a:rPr lang="el-GR" dirty="0"/>
              <a:t>Ερευνητική εργασία της </a:t>
            </a:r>
            <a:r>
              <a:rPr lang="en-US" dirty="0" err="1"/>
              <a:t>Boaler</a:t>
            </a:r>
            <a:r>
              <a:rPr lang="en-US" dirty="0"/>
              <a:t> </a:t>
            </a:r>
          </a:p>
          <a:p>
            <a:endParaRPr lang="en-US" dirty="0"/>
          </a:p>
          <a:p>
            <a:endParaRPr lang="en-US" sz="1800" dirty="0"/>
          </a:p>
          <a:p>
            <a:endParaRPr lang="en-US" sz="1800" dirty="0"/>
          </a:p>
          <a:p>
            <a:endParaRPr lang="en-US" sz="1800" dirty="0"/>
          </a:p>
          <a:p>
            <a:r>
              <a:rPr lang="en-US" sz="1800" dirty="0" err="1"/>
              <a:t>Boaler</a:t>
            </a:r>
            <a:r>
              <a:rPr lang="en-US" sz="1800" dirty="0"/>
              <a:t>, J. (1998). Open and closed mathematics: student experiences and understandings</a:t>
            </a:r>
            <a:r>
              <a:rPr lang="en-US" sz="1800" i="1" dirty="0"/>
              <a:t>. Journal for Research in Mathematics Education</a:t>
            </a:r>
            <a:r>
              <a:rPr lang="el-GR" sz="1800" dirty="0"/>
              <a:t>, 29 (1) 41-62.</a:t>
            </a:r>
          </a:p>
          <a:p>
            <a:endParaRPr lang="en-US" dirty="0"/>
          </a:p>
          <a:p>
            <a:endParaRPr lang="el-GR" dirty="0"/>
          </a:p>
        </p:txBody>
      </p:sp>
    </p:spTree>
    <p:extLst>
      <p:ext uri="{BB962C8B-B14F-4D97-AF65-F5344CB8AC3E}">
        <p14:creationId xmlns:p14="http://schemas.microsoft.com/office/powerpoint/2010/main" val="68190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1143000"/>
          </a:xfrm>
        </p:spPr>
        <p:txBody>
          <a:bodyPr>
            <a:normAutofit/>
          </a:bodyPr>
          <a:lstStyle/>
          <a:p>
            <a:r>
              <a:rPr lang="en-US" dirty="0"/>
              <a:t>“Open and closed mathematics”</a:t>
            </a:r>
            <a:endParaRPr lang="el-GR" dirty="0"/>
          </a:p>
        </p:txBody>
      </p:sp>
      <p:sp>
        <p:nvSpPr>
          <p:cNvPr id="3" name="2 - Θέση περιεχομένου"/>
          <p:cNvSpPr>
            <a:spLocks noGrp="1"/>
          </p:cNvSpPr>
          <p:nvPr>
            <p:ph idx="1"/>
          </p:nvPr>
        </p:nvSpPr>
        <p:spPr>
          <a:xfrm>
            <a:off x="457200" y="1600200"/>
            <a:ext cx="8229600" cy="4853136"/>
          </a:xfrm>
        </p:spPr>
        <p:txBody>
          <a:bodyPr>
            <a:normAutofit fontScale="70000" lnSpcReduction="20000"/>
          </a:bodyPr>
          <a:lstStyle/>
          <a:p>
            <a:pPr>
              <a:buNone/>
            </a:pPr>
            <a:r>
              <a:rPr lang="en-US" dirty="0"/>
              <a:t>	</a:t>
            </a:r>
            <a:r>
              <a:rPr lang="el-GR" b="1" dirty="0"/>
              <a:t>Ερευνητικός στόχος: </a:t>
            </a:r>
            <a:r>
              <a:rPr lang="el-GR" dirty="0"/>
              <a:t>Διερεύνησε την ανάπτυξη της μαθηματικής γνώσης σε 2 σχολεία που είχαν διαφορετικές διδακτικές προσεγγίσεις. </a:t>
            </a:r>
          </a:p>
          <a:p>
            <a:pPr>
              <a:buNone/>
            </a:pPr>
            <a:r>
              <a:rPr lang="el-GR" dirty="0"/>
              <a:t>	Στο ένα σχολείο υιοθετήθηκε ένα </a:t>
            </a:r>
            <a:r>
              <a:rPr lang="el-GR" b="1" dirty="0"/>
              <a:t>παραδοσιακό μοντέλο </a:t>
            </a:r>
            <a:r>
              <a:rPr lang="el-GR" dirty="0"/>
              <a:t>διδασκαλίας, ενώ στο άλλο υιοθετήθηκε </a:t>
            </a:r>
            <a:r>
              <a:rPr lang="el-GR" b="1" dirty="0"/>
              <a:t>ένα εξαιρετικά ανοιχτό μοντέλο διδασκαλίας. </a:t>
            </a:r>
          </a:p>
          <a:p>
            <a:r>
              <a:rPr lang="el-GR" dirty="0"/>
              <a:t>ΜΕΘΟΔΟΛΟΓΙΑ</a:t>
            </a:r>
          </a:p>
          <a:p>
            <a:pPr lvl="1"/>
            <a:r>
              <a:rPr lang="el-GR" dirty="0"/>
              <a:t>Η έρευνα διήρκησε 3 χρόνια (</a:t>
            </a:r>
            <a:r>
              <a:rPr lang="en-US" dirty="0"/>
              <a:t>grade</a:t>
            </a:r>
            <a:r>
              <a:rPr lang="el-GR" dirty="0"/>
              <a:t> 9-11 ή ηλικίες 13-16). </a:t>
            </a:r>
          </a:p>
          <a:p>
            <a:pPr lvl="1"/>
            <a:r>
              <a:rPr lang="el-GR" dirty="0"/>
              <a:t>Τα ερευνητικά δεδομένα προέρχονταν 80-100 παρακολουθήσεις σε κάθε σχολείο, συνεντεύξεις με τους δασκάλους και συνεντεύξεις με τους μαθητές από κάθε σχολείο, συζητήσεις μαζί τους κατά τη διάρκεια των μαθημάτων και ανάλυση σχετικών εντύπων του σχολείων. </a:t>
            </a:r>
          </a:p>
          <a:p>
            <a:pPr lvl="1"/>
            <a:r>
              <a:rPr lang="el-GR" dirty="0"/>
              <a:t>οι μαθητές απάντησαν σε διαφόρων ειδών ερωτήσεις και προβλήματα που απαιτούσαν ατομική ή και ομαδική εργασία. </a:t>
            </a:r>
          </a:p>
          <a:p>
            <a:pPr lvl="1"/>
            <a:r>
              <a:rPr lang="el-GR" dirty="0"/>
              <a:t>Τέλος, αναλύθηκαν και οι απαντήσεις τους στις τελικές εθνικές εξετάσεις (GCSE).</a:t>
            </a:r>
          </a:p>
          <a:p>
            <a:pPr>
              <a:buNone/>
            </a:pPr>
            <a:endParaRPr lang="el-GR" dirty="0"/>
          </a:p>
        </p:txBody>
      </p:sp>
    </p:spTree>
    <p:extLst>
      <p:ext uri="{BB962C8B-B14F-4D97-AF65-F5344CB8AC3E}">
        <p14:creationId xmlns:p14="http://schemas.microsoft.com/office/powerpoint/2010/main" val="210080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Οι διδακτικές προσεγγίσεις </a:t>
            </a:r>
            <a:br>
              <a:rPr lang="el-GR" dirty="0"/>
            </a:br>
            <a:r>
              <a:rPr lang="el-GR" dirty="0"/>
              <a:t>στα 2 σχολεία</a:t>
            </a:r>
          </a:p>
        </p:txBody>
      </p:sp>
      <p:pic>
        <p:nvPicPr>
          <p:cNvPr id="1026" name="Picture 2"/>
          <p:cNvPicPr>
            <a:picLocks noChangeAspect="1" noChangeArrowheads="1"/>
          </p:cNvPicPr>
          <p:nvPr/>
        </p:nvPicPr>
        <p:blipFill>
          <a:blip r:embed="rId2" cstate="print"/>
          <a:srcRect/>
          <a:stretch>
            <a:fillRect/>
          </a:stretch>
        </p:blipFill>
        <p:spPr bwMode="auto">
          <a:xfrm>
            <a:off x="38100" y="1484784"/>
            <a:ext cx="9067800" cy="4896544"/>
          </a:xfrm>
          <a:prstGeom prst="rect">
            <a:avLst/>
          </a:prstGeom>
          <a:noFill/>
          <a:ln w="9525">
            <a:noFill/>
            <a:miter lim="800000"/>
            <a:headEnd/>
            <a:tailEnd/>
          </a:ln>
        </p:spPr>
      </p:pic>
    </p:spTree>
    <p:extLst>
      <p:ext uri="{BB962C8B-B14F-4D97-AF65-F5344CB8AC3E}">
        <p14:creationId xmlns:p14="http://schemas.microsoft.com/office/powerpoint/2010/main" val="2249259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Ερευνητικά αποτελέσματα</a:t>
            </a:r>
          </a:p>
        </p:txBody>
      </p:sp>
      <p:sp>
        <p:nvSpPr>
          <p:cNvPr id="3" name="2 - Θέση περιεχομένου"/>
          <p:cNvSpPr>
            <a:spLocks noGrp="1"/>
          </p:cNvSpPr>
          <p:nvPr>
            <p:ph idx="1"/>
          </p:nvPr>
        </p:nvSpPr>
        <p:spPr>
          <a:xfrm>
            <a:off x="107504" y="1268760"/>
            <a:ext cx="8856984" cy="5328592"/>
          </a:xfrm>
        </p:spPr>
        <p:txBody>
          <a:bodyPr>
            <a:noAutofit/>
          </a:bodyPr>
          <a:lstStyle/>
          <a:p>
            <a:r>
              <a:rPr lang="el-GR" sz="2000" dirty="0"/>
              <a:t>Σύμφωνα με την ερευνήτρια, οι μαθητές στα δυο σχολεία </a:t>
            </a:r>
            <a:r>
              <a:rPr lang="el-GR" sz="2000" b="1" dirty="0"/>
              <a:t>ανέπτυξαν διαφορετικής φύσης  μαθηματική γνώση</a:t>
            </a:r>
            <a:r>
              <a:rPr lang="el-GR" sz="2000" dirty="0"/>
              <a:t>.</a:t>
            </a:r>
          </a:p>
          <a:p>
            <a:r>
              <a:rPr lang="el-GR" sz="2000" dirty="0"/>
              <a:t>Οι γνώσεις που ανέπτυξαν οι μαθητές του παραδοσιακού σχολείου ήταν </a:t>
            </a:r>
            <a:r>
              <a:rPr lang="el-GR" sz="2000" b="1" dirty="0"/>
              <a:t>αδρανείς και επιφανειακές </a:t>
            </a:r>
            <a:r>
              <a:rPr lang="el-GR" sz="2000" dirty="0"/>
              <a:t>ενώ οι γνώσεις που ανέπτυξαν οι μαθητές του σύγχρονου σχολείου </a:t>
            </a:r>
            <a:r>
              <a:rPr lang="el-GR" sz="2000" b="1" dirty="0"/>
              <a:t>ήταν δυναμικές και λειτουργικές </a:t>
            </a:r>
            <a:r>
              <a:rPr lang="el-GR" sz="2000" dirty="0"/>
              <a:t>μιας και οι μαθητές είχαν την ικανότητα να </a:t>
            </a:r>
            <a:r>
              <a:rPr lang="el-GR" sz="2000" b="1" dirty="0"/>
              <a:t>προσαρμόζουν και να αναμορφώνουν τα μαθηματικά νοήματα</a:t>
            </a:r>
            <a:r>
              <a:rPr lang="el-GR" sz="2000" dirty="0"/>
              <a:t> που ανέπτυσσαν σε διαφορετικά πλαίσια από αυτά που τα είχαν διδαχθεί. </a:t>
            </a:r>
          </a:p>
          <a:p>
            <a:pPr marL="742950" lvl="2" indent="-342900"/>
            <a:r>
              <a:rPr lang="el-GR" sz="2000" dirty="0"/>
              <a:t>Οι μαθητές του πρώτου σχολείου δυσκολεύονταν να αξιοποιήσουν τη μαθηματική γνώση σε καταστάσεις οι οποίες διέπονταν από διαφορετικού είδους πρακτικές από αυτές που είχαν ακολουθήσει στο σχολείο τους. Αντίθετα, οι μαθητές του δεύτερου σχολείου ήταν περισσότερο αποτελεσματικοί στην εφαρμογή  μαθηματικών γνώσεων και σε νέες καταστάσεις.</a:t>
            </a:r>
          </a:p>
          <a:p>
            <a:r>
              <a:rPr lang="el-GR" sz="2000" b="1" dirty="0">
                <a:solidFill>
                  <a:srgbClr val="0070C0"/>
                </a:solidFill>
              </a:rPr>
              <a:t>Η γνώση διέφερε ποιοτικά</a:t>
            </a:r>
            <a:r>
              <a:rPr lang="el-GR" sz="2000" dirty="0"/>
              <a:t>, ως συνέπεια </a:t>
            </a:r>
            <a:r>
              <a:rPr lang="el-GR" sz="2000" dirty="0">
                <a:solidFill>
                  <a:srgbClr val="0070C0"/>
                </a:solidFill>
              </a:rPr>
              <a:t>των </a:t>
            </a:r>
            <a:r>
              <a:rPr lang="el-GR" sz="2000" b="1" dirty="0">
                <a:solidFill>
                  <a:srgbClr val="0070C0"/>
                </a:solidFill>
              </a:rPr>
              <a:t>διαφορετικών πεποιθήσεων</a:t>
            </a:r>
            <a:r>
              <a:rPr lang="el-GR" sz="2000" dirty="0">
                <a:solidFill>
                  <a:srgbClr val="0070C0"/>
                </a:solidFill>
              </a:rPr>
              <a:t> που είχαν διαμορφώσει οι μαθητές για τα μαθηματικά και τη μάθηση. </a:t>
            </a:r>
            <a:endParaRPr lang="el-GR" sz="2000" dirty="0"/>
          </a:p>
        </p:txBody>
      </p:sp>
    </p:spTree>
    <p:extLst>
      <p:ext uri="{BB962C8B-B14F-4D97-AF65-F5344CB8AC3E}">
        <p14:creationId xmlns:p14="http://schemas.microsoft.com/office/powerpoint/2010/main" val="33832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endParaRPr lang="el-GR" dirty="0"/>
          </a:p>
          <a:p>
            <a:r>
              <a:rPr lang="el-GR" dirty="0"/>
              <a:t>Ανοικτά προβλήματα &amp; διδασκαλία</a:t>
            </a:r>
          </a:p>
        </p:txBody>
      </p:sp>
    </p:spTree>
    <p:extLst>
      <p:ext uri="{BB962C8B-B14F-4D97-AF65-F5344CB8AC3E}">
        <p14:creationId xmlns:p14="http://schemas.microsoft.com/office/powerpoint/2010/main" val="316734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3A4E7-526E-446C-9A19-B7D176A3A940}"/>
              </a:ext>
            </a:extLst>
          </p:cNvPr>
          <p:cNvSpPr>
            <a:spLocks noGrp="1"/>
          </p:cNvSpPr>
          <p:nvPr>
            <p:ph type="title"/>
          </p:nvPr>
        </p:nvSpPr>
        <p:spPr>
          <a:xfrm>
            <a:off x="533400" y="152400"/>
            <a:ext cx="8229600" cy="639762"/>
          </a:xfrm>
        </p:spPr>
        <p:txBody>
          <a:bodyPr>
            <a:normAutofit fontScale="90000"/>
          </a:bodyPr>
          <a:lstStyle/>
          <a:p>
            <a:r>
              <a:rPr lang="el-GR" dirty="0"/>
              <a:t>Ανοικτά προβλήματα και διδασκαλία</a:t>
            </a:r>
            <a:endParaRPr lang="en-US" dirty="0"/>
          </a:p>
        </p:txBody>
      </p:sp>
      <p:sp>
        <p:nvSpPr>
          <p:cNvPr id="3" name="Content Placeholder 2">
            <a:extLst>
              <a:ext uri="{FF2B5EF4-FFF2-40B4-BE49-F238E27FC236}">
                <a16:creationId xmlns:a16="http://schemas.microsoft.com/office/drawing/2014/main" id="{99E16FF8-B14B-46FF-A1BD-96FA3180221F}"/>
              </a:ext>
            </a:extLst>
          </p:cNvPr>
          <p:cNvSpPr>
            <a:spLocks noGrp="1"/>
          </p:cNvSpPr>
          <p:nvPr>
            <p:ph idx="1"/>
          </p:nvPr>
        </p:nvSpPr>
        <p:spPr>
          <a:xfrm>
            <a:off x="457200" y="1143000"/>
            <a:ext cx="8229600" cy="5334000"/>
          </a:xfrm>
        </p:spPr>
        <p:txBody>
          <a:bodyPr>
            <a:normAutofit fontScale="47500" lnSpcReduction="20000"/>
          </a:bodyPr>
          <a:lstStyle/>
          <a:p>
            <a:r>
              <a:rPr lang="el-GR" sz="4200" dirty="0"/>
              <a:t>Στη διδασκαλία των μαθηματικών η λύση προβλημάτων με πολλαπλές λύσεις συνδέεται με τη βαθύτερη κατανόηση και την ανάπτυξη του μαθηματικού συλλογισμού (</a:t>
            </a:r>
            <a:r>
              <a:rPr lang="el-GR" sz="4200" dirty="0" err="1"/>
              <a:t>Polya</a:t>
            </a:r>
            <a:r>
              <a:rPr lang="el-GR" sz="4200" dirty="0"/>
              <a:t>, 1973</a:t>
            </a:r>
            <a:r>
              <a:rPr lang="en-US" sz="4200" dirty="0"/>
              <a:t>;</a:t>
            </a:r>
            <a:r>
              <a:rPr lang="el-GR" sz="4200" dirty="0"/>
              <a:t> </a:t>
            </a:r>
            <a:r>
              <a:rPr lang="el-GR" sz="4200" dirty="0" err="1"/>
              <a:t>Schoenfeld</a:t>
            </a:r>
            <a:r>
              <a:rPr lang="el-GR" sz="4200" dirty="0"/>
              <a:t>, 1985). </a:t>
            </a:r>
            <a:endParaRPr lang="en-US" sz="4200" dirty="0"/>
          </a:p>
          <a:p>
            <a:pPr lvl="1"/>
            <a:r>
              <a:rPr lang="el-GR" sz="4200" dirty="0"/>
              <a:t>Ο </a:t>
            </a:r>
            <a:r>
              <a:rPr lang="el-GR" sz="4200" dirty="0" err="1"/>
              <a:t>Polya</a:t>
            </a:r>
            <a:r>
              <a:rPr lang="el-GR" sz="4200" dirty="0"/>
              <a:t> (1973) τονίζει ότι η λύση προβλήματος με διαφορετικούς τρόπους χαρακτηρίζει έμπειρους μαθηματικούς, ενώ απαιτεί ένα μεγάλο εύρος μαθηματικών γνώσεων. </a:t>
            </a:r>
          </a:p>
          <a:p>
            <a:r>
              <a:rPr lang="el-GR" sz="4200" dirty="0"/>
              <a:t>Η διδασκαλία των ανοικτών προβλημάτων μπορεί να συνεισφέρει στην ανάπτυξη πολλών προσωπικών δεξιοτήτων, όπως: </a:t>
            </a:r>
          </a:p>
          <a:p>
            <a:pPr lvl="1"/>
            <a:r>
              <a:rPr lang="el-GR" sz="4200" dirty="0"/>
              <a:t>ανάπτυξη κριτικής σκέψης μέσα από την αναζήτηση της σωστής ερώτησης για την εύρεση λύσης, </a:t>
            </a:r>
          </a:p>
          <a:p>
            <a:pPr lvl="1"/>
            <a:r>
              <a:rPr lang="el-GR" sz="4200" dirty="0"/>
              <a:t>ανάπτυξη δημιουργικής σκέψης μέσα από την εύρεση μοναδικών λύσεων σε κριτικές ερωτήσεις </a:t>
            </a:r>
          </a:p>
          <a:p>
            <a:pPr lvl="1"/>
            <a:r>
              <a:rPr lang="el-GR" sz="4200" dirty="0"/>
              <a:t>σωστή διαχείριση του χρόνου, όταν ζητείται η ολοκλήρωση της λύσης μέσα στον προβλεπόμενο χρόνο.</a:t>
            </a:r>
          </a:p>
          <a:p>
            <a:pPr marL="457200" lvl="1" indent="0">
              <a:buNone/>
            </a:pPr>
            <a:endParaRPr lang="el-GR" sz="4200" dirty="0">
              <a:solidFill>
                <a:srgbClr val="0070C0"/>
              </a:solidFill>
            </a:endParaRPr>
          </a:p>
          <a:p>
            <a:pPr marL="457200" lvl="1" indent="0">
              <a:buNone/>
            </a:pPr>
            <a:r>
              <a:rPr lang="el-GR" sz="4200" dirty="0">
                <a:solidFill>
                  <a:srgbClr val="0070C0"/>
                </a:solidFill>
              </a:rPr>
              <a:t>Η επίλυση ανοικτού τύπου προβλημάτων αποτελεί μια παιδαγωγική στρατηγική που στοχεύει στην παραγωγή δημιουργικών μαθηματικών δραστηριοτήτων που διεγείρουν την περιέργεια και τη συνεργασία των μαθητών.</a:t>
            </a:r>
          </a:p>
          <a:p>
            <a:pPr lvl="1"/>
            <a:endParaRPr lang="el-GR" sz="4200" dirty="0"/>
          </a:p>
          <a:p>
            <a:endParaRPr lang="en-US" dirty="0"/>
          </a:p>
        </p:txBody>
      </p:sp>
    </p:spTree>
    <p:extLst>
      <p:ext uri="{BB962C8B-B14F-4D97-AF65-F5344CB8AC3E}">
        <p14:creationId xmlns:p14="http://schemas.microsoft.com/office/powerpoint/2010/main" val="3983159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80470-A2B4-4FFF-918B-8DE9FD83569F}"/>
              </a:ext>
            </a:extLst>
          </p:cNvPr>
          <p:cNvSpPr>
            <a:spLocks noGrp="1"/>
          </p:cNvSpPr>
          <p:nvPr>
            <p:ph type="title"/>
          </p:nvPr>
        </p:nvSpPr>
        <p:spPr/>
        <p:txBody>
          <a:bodyPr/>
          <a:lstStyle/>
          <a:p>
            <a:r>
              <a:rPr lang="el-GR" dirty="0"/>
              <a:t>Σχεδιασμός δραστηριότητας </a:t>
            </a:r>
            <a:endParaRPr lang="en-US" dirty="0"/>
          </a:p>
        </p:txBody>
      </p:sp>
      <p:sp>
        <p:nvSpPr>
          <p:cNvPr id="3" name="Content Placeholder 2">
            <a:extLst>
              <a:ext uri="{FF2B5EF4-FFF2-40B4-BE49-F238E27FC236}">
                <a16:creationId xmlns:a16="http://schemas.microsoft.com/office/drawing/2014/main" id="{95CE4AA4-D3B6-42BE-97CC-001ABD2347E4}"/>
              </a:ext>
            </a:extLst>
          </p:cNvPr>
          <p:cNvSpPr>
            <a:spLocks noGrp="1"/>
          </p:cNvSpPr>
          <p:nvPr>
            <p:ph idx="1"/>
          </p:nvPr>
        </p:nvSpPr>
        <p:spPr/>
        <p:txBody>
          <a:bodyPr>
            <a:normAutofit fontScale="92500"/>
          </a:bodyPr>
          <a:lstStyle/>
          <a:p>
            <a:r>
              <a:rPr lang="el-GR" dirty="0"/>
              <a:t>Τα ανοιχτά προβλήματα πρέπει να καλύπτουν </a:t>
            </a:r>
            <a:r>
              <a:rPr lang="el-GR" b="1" dirty="0"/>
              <a:t>δύο προϋποθέσεις: </a:t>
            </a:r>
          </a:p>
          <a:p>
            <a:pPr lvl="1"/>
            <a:r>
              <a:rPr lang="el-GR" dirty="0"/>
              <a:t>πρέπει να είναι αρκετά </a:t>
            </a:r>
            <a:r>
              <a:rPr lang="el-GR" b="1" dirty="0"/>
              <a:t>ευέλικτα </a:t>
            </a:r>
            <a:r>
              <a:rPr lang="el-GR" dirty="0"/>
              <a:t>ώστε να λαμβάνουν υπόψη </a:t>
            </a:r>
            <a:r>
              <a:rPr lang="el-GR" dirty="0">
                <a:solidFill>
                  <a:srgbClr val="92D050"/>
                </a:solidFill>
              </a:rPr>
              <a:t>τις διαφορετικές μαθηματικές ικανότητες των μαθητών,</a:t>
            </a:r>
            <a:r>
              <a:rPr lang="el-GR" dirty="0"/>
              <a:t> οι οποίοι πρέπει να αισθάνονται ότι είναι δυνατόν να τα λύσουν με τις δικές τους γνώσεις και να έχουν μια αίσθηση επιτυχίας μετά την επίλυσή τους. </a:t>
            </a:r>
          </a:p>
          <a:p>
            <a:pPr lvl="1"/>
            <a:r>
              <a:rPr lang="el-GR" dirty="0"/>
              <a:t>θα πρέπει να </a:t>
            </a:r>
            <a:r>
              <a:rPr lang="el-GR" dirty="0">
                <a:solidFill>
                  <a:srgbClr val="92D050"/>
                </a:solidFill>
              </a:rPr>
              <a:t>είναι κατάλληλα για μαθηματική σκέψη </a:t>
            </a:r>
            <a:r>
              <a:rPr lang="el-GR" dirty="0"/>
              <a:t>και να μπορούν να </a:t>
            </a:r>
            <a:r>
              <a:rPr lang="el-GR" dirty="0">
                <a:solidFill>
                  <a:srgbClr val="92D050"/>
                </a:solidFill>
              </a:rPr>
              <a:t>γενικευτούν σε νέα προβλήματα</a:t>
            </a:r>
            <a:r>
              <a:rPr lang="el-GR" dirty="0"/>
              <a:t>.</a:t>
            </a:r>
            <a:endParaRPr lang="en-US" dirty="0"/>
          </a:p>
        </p:txBody>
      </p:sp>
    </p:spTree>
    <p:extLst>
      <p:ext uri="{BB962C8B-B14F-4D97-AF65-F5344CB8AC3E}">
        <p14:creationId xmlns:p14="http://schemas.microsoft.com/office/powerpoint/2010/main" val="2956975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μετατροπή κλειστού προβλήματος σε ανοικτό</a:t>
            </a:r>
          </a:p>
        </p:txBody>
      </p:sp>
      <p:pic>
        <p:nvPicPr>
          <p:cNvPr id="4" name="Picture 3">
            <a:extLst>
              <a:ext uri="{FF2B5EF4-FFF2-40B4-BE49-F238E27FC236}">
                <a16:creationId xmlns:a16="http://schemas.microsoft.com/office/drawing/2014/main" id="{E687D7BD-B7CA-4046-B8C6-5038E8F6D77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417638"/>
            <a:ext cx="2895600" cy="2209800"/>
          </a:xfrm>
          <a:prstGeom prst="rect">
            <a:avLst/>
          </a:prstGeom>
          <a:noFill/>
          <a:ln>
            <a:noFill/>
          </a:ln>
        </p:spPr>
      </p:pic>
      <p:sp>
        <p:nvSpPr>
          <p:cNvPr id="5" name="Θέση περιεχομένου 2">
            <a:extLst>
              <a:ext uri="{FF2B5EF4-FFF2-40B4-BE49-F238E27FC236}">
                <a16:creationId xmlns:a16="http://schemas.microsoft.com/office/drawing/2014/main" id="{C2E89F53-4B34-4AF7-8CBE-412C974243FB}"/>
              </a:ext>
            </a:extLst>
          </p:cNvPr>
          <p:cNvSpPr txBox="1">
            <a:spLocks/>
          </p:cNvSpPr>
          <p:nvPr/>
        </p:nvSpPr>
        <p:spPr>
          <a:xfrm>
            <a:off x="609600" y="4267200"/>
            <a:ext cx="3505200" cy="1924957"/>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2400" b="1" dirty="0"/>
              <a:t>Ανοικτό: </a:t>
            </a:r>
            <a:r>
              <a:rPr lang="el-GR" sz="2400" dirty="0">
                <a:solidFill>
                  <a:schemeClr val="tx2"/>
                </a:solidFill>
              </a:rPr>
              <a:t>Κατασκευάστε την κάτοψη μιας κατοικίας 100 τ.μ. Σχεδιάστε τις θέσεις του σαλονιού, της κουζίνας, των υπνοδωματίων και του </a:t>
            </a:r>
            <a:r>
              <a:rPr lang="en-US" sz="2400" dirty="0">
                <a:solidFill>
                  <a:schemeClr val="tx2"/>
                </a:solidFill>
              </a:rPr>
              <a:t>WC</a:t>
            </a:r>
            <a:r>
              <a:rPr lang="en-US" sz="2400" dirty="0"/>
              <a:t>.</a:t>
            </a:r>
            <a:endParaRPr lang="el-GR" sz="2400" dirty="0"/>
          </a:p>
          <a:p>
            <a:pPr marL="0" indent="0">
              <a:buNone/>
            </a:pPr>
            <a:r>
              <a:rPr lang="el-GR" sz="2400" dirty="0" err="1"/>
              <a:t>Κούκιου</a:t>
            </a:r>
            <a:r>
              <a:rPr lang="el-GR" sz="2400" dirty="0"/>
              <a:t> Α., (2016). Ημερίδα </a:t>
            </a:r>
            <a:r>
              <a:rPr lang="en-US" sz="2400" dirty="0" err="1"/>
              <a:t>Mascil</a:t>
            </a:r>
            <a:endParaRPr lang="el-GR" sz="2400" dirty="0"/>
          </a:p>
          <a:p>
            <a:endParaRPr lang="el-GR" sz="2400" dirty="0"/>
          </a:p>
        </p:txBody>
      </p:sp>
      <p:sp>
        <p:nvSpPr>
          <p:cNvPr id="7" name="Content Placeholder 2">
            <a:extLst>
              <a:ext uri="{FF2B5EF4-FFF2-40B4-BE49-F238E27FC236}">
                <a16:creationId xmlns:a16="http://schemas.microsoft.com/office/drawing/2014/main" id="{DC1BD6F2-BBAC-444B-990A-1E6EC5A4D311}"/>
              </a:ext>
            </a:extLst>
          </p:cNvPr>
          <p:cNvSpPr>
            <a:spLocks noGrp="1"/>
          </p:cNvSpPr>
          <p:nvPr>
            <p:ph idx="1"/>
          </p:nvPr>
        </p:nvSpPr>
        <p:spPr>
          <a:xfrm>
            <a:off x="4114800" y="1820612"/>
            <a:ext cx="4343400" cy="2392363"/>
          </a:xfrm>
        </p:spPr>
        <p:txBody>
          <a:bodyPr>
            <a:normAutofit fontScale="77500" lnSpcReduction="20000"/>
          </a:bodyPr>
          <a:lstStyle/>
          <a:p>
            <a:r>
              <a:rPr lang="el-GR" dirty="0">
                <a:solidFill>
                  <a:srgbClr val="FF0000"/>
                </a:solidFill>
              </a:rPr>
              <a:t>Περιγράψτε με λίγα λόγια τη δραστηριότητα των μαθητών από την εμπλοκή τους στην ανοικτή εκδοχή των προβλημάτων σε σχέση με την κλειστή εκδοχή.</a:t>
            </a:r>
            <a:endParaRPr lang="en-US" dirty="0">
              <a:solidFill>
                <a:srgbClr val="FF0000"/>
              </a:solidFill>
            </a:endParaRP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41773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04340-E2E1-510C-7A09-175B4B64BC6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58D440E-892F-7C93-F66D-8DF4ED955DB3}"/>
              </a:ext>
            </a:extLst>
          </p:cNvPr>
          <p:cNvSpPr>
            <a:spLocks noGrp="1"/>
          </p:cNvSpPr>
          <p:nvPr>
            <p:ph type="title"/>
          </p:nvPr>
        </p:nvSpPr>
        <p:spPr/>
        <p:txBody>
          <a:bodyPr>
            <a:normAutofit fontScale="90000"/>
          </a:bodyPr>
          <a:lstStyle/>
          <a:p>
            <a:r>
              <a:rPr lang="el-GR" dirty="0"/>
              <a:t>Η μετατροπή κλειστού προβλήματος σε ανοικτό</a:t>
            </a:r>
          </a:p>
        </p:txBody>
      </p:sp>
      <p:sp>
        <p:nvSpPr>
          <p:cNvPr id="8" name="TextBox 7">
            <a:extLst>
              <a:ext uri="{FF2B5EF4-FFF2-40B4-BE49-F238E27FC236}">
                <a16:creationId xmlns:a16="http://schemas.microsoft.com/office/drawing/2014/main" id="{BA790DE6-E8C3-14D6-5412-F3234FCDA677}"/>
              </a:ext>
            </a:extLst>
          </p:cNvPr>
          <p:cNvSpPr txBox="1"/>
          <p:nvPr/>
        </p:nvSpPr>
        <p:spPr>
          <a:xfrm>
            <a:off x="457200" y="1600200"/>
            <a:ext cx="5867400" cy="923330"/>
          </a:xfrm>
          <a:prstGeom prst="rect">
            <a:avLst/>
          </a:prstGeom>
          <a:noFill/>
        </p:spPr>
        <p:txBody>
          <a:bodyPr wrap="square" rtlCol="0">
            <a:spAutoFit/>
          </a:bodyPr>
          <a:lstStyle/>
          <a:p>
            <a:r>
              <a:rPr lang="el-GR" dirty="0"/>
              <a:t>Κλειστό πρόβλημα (άσκηση)</a:t>
            </a:r>
          </a:p>
          <a:p>
            <a:r>
              <a:rPr lang="el-GR" dirty="0"/>
              <a:t>Εφαρμογή σχολικού βιβλίου (Τριγωνομετρία Γ’ γυμνασίου)</a:t>
            </a:r>
          </a:p>
          <a:p>
            <a:endParaRPr lang="el-GR" dirty="0"/>
          </a:p>
        </p:txBody>
      </p:sp>
      <p:pic>
        <p:nvPicPr>
          <p:cNvPr id="9" name="Picture 8">
            <a:extLst>
              <a:ext uri="{FF2B5EF4-FFF2-40B4-BE49-F238E27FC236}">
                <a16:creationId xmlns:a16="http://schemas.microsoft.com/office/drawing/2014/main" id="{986C2B2F-0F1C-6CD1-3D0B-85B0D6A8D2D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305049"/>
            <a:ext cx="7543800" cy="3090863"/>
          </a:xfrm>
          <a:prstGeom prst="rect">
            <a:avLst/>
          </a:prstGeom>
          <a:noFill/>
          <a:ln>
            <a:noFill/>
          </a:ln>
        </p:spPr>
      </p:pic>
    </p:spTree>
    <p:extLst>
      <p:ext uri="{BB962C8B-B14F-4D97-AF65-F5344CB8AC3E}">
        <p14:creationId xmlns:p14="http://schemas.microsoft.com/office/powerpoint/2010/main" val="138780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Ανοικτά προβλήματα</a:t>
            </a:r>
          </a:p>
        </p:txBody>
      </p:sp>
      <p:sp>
        <p:nvSpPr>
          <p:cNvPr id="3" name="Θέση περιεχομένου 2"/>
          <p:cNvSpPr>
            <a:spLocks noGrp="1"/>
          </p:cNvSpPr>
          <p:nvPr>
            <p:ph idx="1"/>
          </p:nvPr>
        </p:nvSpPr>
        <p:spPr/>
        <p:txBody>
          <a:bodyPr>
            <a:normAutofit/>
          </a:bodyPr>
          <a:lstStyle/>
          <a:p>
            <a:endParaRPr lang="en-US" sz="1800" i="1" dirty="0"/>
          </a:p>
          <a:p>
            <a:endParaRPr lang="en-US" sz="1800" i="1" dirty="0"/>
          </a:p>
          <a:p>
            <a:endParaRPr lang="en-US" sz="1800" i="1" dirty="0"/>
          </a:p>
          <a:p>
            <a:endParaRPr lang="en-US" sz="1800" i="1" dirty="0"/>
          </a:p>
          <a:p>
            <a:endParaRPr lang="en-US" sz="1800" i="1" dirty="0"/>
          </a:p>
          <a:p>
            <a:endParaRPr lang="en-US" sz="1800" i="1" dirty="0"/>
          </a:p>
          <a:p>
            <a:r>
              <a:rPr lang="en-US" sz="2400" i="1" dirty="0"/>
              <a:t>“</a:t>
            </a:r>
            <a:r>
              <a:rPr lang="el-GR" sz="2400" i="1" dirty="0"/>
              <a:t>Μπορείς να μάθεις περισσότερα λύνοντας ένα πρόβλημα με πολλούς τρόπους, παρά λύνοντας πολλά προβλήματα με έναν μόνο τρόπο</a:t>
            </a:r>
            <a:r>
              <a:rPr lang="en-US" sz="2400" i="1" dirty="0"/>
              <a:t>”</a:t>
            </a:r>
            <a:r>
              <a:rPr lang="el-GR" sz="2400" i="1" dirty="0"/>
              <a:t> </a:t>
            </a:r>
          </a:p>
        </p:txBody>
      </p:sp>
    </p:spTree>
    <p:extLst>
      <p:ext uri="{BB962C8B-B14F-4D97-AF65-F5344CB8AC3E}">
        <p14:creationId xmlns:p14="http://schemas.microsoft.com/office/powerpoint/2010/main" val="2168103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C11B9-92C9-3864-E31F-57D248018FD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26D927B-ED14-82C2-112C-C91FDE002F07}"/>
              </a:ext>
            </a:extLst>
          </p:cNvPr>
          <p:cNvSpPr>
            <a:spLocks noGrp="1"/>
          </p:cNvSpPr>
          <p:nvPr>
            <p:ph type="title"/>
          </p:nvPr>
        </p:nvSpPr>
        <p:spPr/>
        <p:txBody>
          <a:bodyPr>
            <a:normAutofit fontScale="90000"/>
          </a:bodyPr>
          <a:lstStyle/>
          <a:p>
            <a:r>
              <a:rPr lang="el-GR" dirty="0"/>
              <a:t>Η μετατροπή κλειστού προβλήματος σε ανοικτό</a:t>
            </a:r>
          </a:p>
        </p:txBody>
      </p:sp>
      <p:sp>
        <p:nvSpPr>
          <p:cNvPr id="8" name="TextBox 7">
            <a:extLst>
              <a:ext uri="{FF2B5EF4-FFF2-40B4-BE49-F238E27FC236}">
                <a16:creationId xmlns:a16="http://schemas.microsoft.com/office/drawing/2014/main" id="{B2AA24E0-CD45-9549-F5EC-5AC7462AB3A2}"/>
              </a:ext>
            </a:extLst>
          </p:cNvPr>
          <p:cNvSpPr txBox="1"/>
          <p:nvPr/>
        </p:nvSpPr>
        <p:spPr>
          <a:xfrm>
            <a:off x="457200" y="1600200"/>
            <a:ext cx="7162800" cy="1477328"/>
          </a:xfrm>
          <a:prstGeom prst="rect">
            <a:avLst/>
          </a:prstGeom>
          <a:noFill/>
        </p:spPr>
        <p:txBody>
          <a:bodyPr wrap="square" rtlCol="0">
            <a:spAutoFit/>
          </a:bodyPr>
          <a:lstStyle/>
          <a:p>
            <a:r>
              <a:rPr lang="el-GR" dirty="0"/>
              <a:t>Ανοιχτό πρόβλημα</a:t>
            </a:r>
          </a:p>
          <a:p>
            <a:endParaRPr lang="el-GR" dirty="0"/>
          </a:p>
          <a:p>
            <a:r>
              <a:rPr lang="el-GR" sz="1800" dirty="0">
                <a:effectLst/>
                <a:latin typeface="Calibri" panose="020F0502020204030204" pitchFamily="34" charset="0"/>
                <a:ea typeface="Calibri" panose="020F0502020204030204" pitchFamily="34" charset="0"/>
                <a:cs typeface="Times New Roman" panose="02020603050405020304" pitchFamily="18" charset="0"/>
              </a:rPr>
              <a:t>Να υπολογίσετε το ύψος της αίθουσας με τη βοήθεια του γωνιόμετρου.</a:t>
            </a:r>
          </a:p>
          <a:p>
            <a:endParaRPr lang="el-GR" dirty="0"/>
          </a:p>
          <a:p>
            <a:endParaRPr lang="el-GR" dirty="0"/>
          </a:p>
        </p:txBody>
      </p:sp>
      <p:pic>
        <p:nvPicPr>
          <p:cNvPr id="3" name="Picture 2">
            <a:extLst>
              <a:ext uri="{FF2B5EF4-FFF2-40B4-BE49-F238E27FC236}">
                <a16:creationId xmlns:a16="http://schemas.microsoft.com/office/drawing/2014/main" id="{6713B264-A7EA-F733-8416-CCA2936C8C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602516"/>
            <a:ext cx="4267200" cy="3964281"/>
          </a:xfrm>
          <a:prstGeom prst="rect">
            <a:avLst/>
          </a:prstGeom>
          <a:noFill/>
          <a:ln>
            <a:noFill/>
          </a:ln>
        </p:spPr>
      </p:pic>
    </p:spTree>
    <p:extLst>
      <p:ext uri="{BB962C8B-B14F-4D97-AF65-F5344CB8AC3E}">
        <p14:creationId xmlns:p14="http://schemas.microsoft.com/office/powerpoint/2010/main" val="156966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200"/>
            <a:ext cx="8229600" cy="1066800"/>
          </a:xfrm>
        </p:spPr>
        <p:txBody>
          <a:bodyPr>
            <a:normAutofit fontScale="90000"/>
          </a:bodyPr>
          <a:lstStyle/>
          <a:p>
            <a:r>
              <a:rPr lang="el-GR" dirty="0"/>
              <a:t>Γιατί ανοικτά και όχι κλειστά προβλήματα;</a:t>
            </a:r>
          </a:p>
        </p:txBody>
      </p:sp>
      <p:sp>
        <p:nvSpPr>
          <p:cNvPr id="5" name="Content Placeholder 4">
            <a:extLst>
              <a:ext uri="{FF2B5EF4-FFF2-40B4-BE49-F238E27FC236}">
                <a16:creationId xmlns:a16="http://schemas.microsoft.com/office/drawing/2014/main" id="{F14BCCE8-BAD4-C2EB-0FCC-5F5A765F414B}"/>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4146840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3F3AD-5DE9-E644-49F3-03DC1448466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1E68B44-3CCD-E32C-6605-99470115CBD3}"/>
              </a:ext>
            </a:extLst>
          </p:cNvPr>
          <p:cNvSpPr>
            <a:spLocks noGrp="1"/>
          </p:cNvSpPr>
          <p:nvPr>
            <p:ph type="title"/>
          </p:nvPr>
        </p:nvSpPr>
        <p:spPr>
          <a:xfrm>
            <a:off x="457200" y="76200"/>
            <a:ext cx="8229600" cy="1066800"/>
          </a:xfrm>
        </p:spPr>
        <p:txBody>
          <a:bodyPr>
            <a:normAutofit fontScale="90000"/>
          </a:bodyPr>
          <a:lstStyle/>
          <a:p>
            <a:r>
              <a:rPr lang="el-GR" dirty="0"/>
              <a:t>Γιατί ανοικτά και όχι κλειστά προβλήματα;</a:t>
            </a:r>
          </a:p>
        </p:txBody>
      </p:sp>
      <p:sp>
        <p:nvSpPr>
          <p:cNvPr id="3" name="Θέση περιεχομένου 2">
            <a:extLst>
              <a:ext uri="{FF2B5EF4-FFF2-40B4-BE49-F238E27FC236}">
                <a16:creationId xmlns:a16="http://schemas.microsoft.com/office/drawing/2014/main" id="{70027CF0-692A-C607-93DF-82F5BBA78585}"/>
              </a:ext>
            </a:extLst>
          </p:cNvPr>
          <p:cNvSpPr>
            <a:spLocks noGrp="1"/>
          </p:cNvSpPr>
          <p:nvPr>
            <p:ph idx="1"/>
          </p:nvPr>
        </p:nvSpPr>
        <p:spPr>
          <a:xfrm>
            <a:off x="457200" y="1295400"/>
            <a:ext cx="8382000" cy="4876800"/>
          </a:xfrm>
        </p:spPr>
        <p:txBody>
          <a:bodyPr>
            <a:noAutofit/>
          </a:bodyPr>
          <a:lstStyle/>
          <a:p>
            <a:r>
              <a:rPr lang="el-GR" sz="2000" b="1" dirty="0"/>
              <a:t>Προωθούν την βαθιά κατανόηση </a:t>
            </a:r>
            <a:r>
              <a:rPr lang="el-GR" sz="2000" dirty="0"/>
              <a:t>όταν ο μαθητής αγωνίζεται να ξεπεράσει δυσκολίες και δεν βασίζονται σε  στείρα απομνημόνευση ή προκαθορισμένους κανόνες.</a:t>
            </a:r>
          </a:p>
          <a:p>
            <a:r>
              <a:rPr lang="el-GR" sz="2000" b="1" dirty="0"/>
              <a:t>Φέρνουν στην επιφάνεια την δημιουργική πλευρά </a:t>
            </a:r>
            <a:r>
              <a:rPr lang="el-GR" sz="2000" dirty="0"/>
              <a:t>των μαθητών αφού αναζητούν διαφορετικές λύσεις αλλά και διαφορετικούς τρόπους αιτιολόγησης. </a:t>
            </a:r>
          </a:p>
          <a:p>
            <a:r>
              <a:rPr lang="el-GR" sz="2000" b="1" dirty="0"/>
              <a:t>Αναπαριστούν σενάρια της πραγματικής ζωής </a:t>
            </a:r>
            <a:r>
              <a:rPr lang="el-GR" sz="2000" dirty="0"/>
              <a:t>(ως προς το μη ντετερμινιστικό τους χαρακτήρα) δίνοντάς τους την ευκαιρία να αντιμετωπίσουν θέματα που συμβαίνουν γύρω τους </a:t>
            </a:r>
          </a:p>
          <a:p>
            <a:r>
              <a:rPr lang="el-GR" sz="2000" b="1" dirty="0"/>
              <a:t>Η διδασκαλία των ανοικτών προβλημάτων μπορεί να συνεισφέρει στην ανάπτυξη πολλών μαθηματικών  δεξιοτήτων, όπως</a:t>
            </a:r>
            <a:r>
              <a:rPr lang="el-GR" sz="2000" dirty="0"/>
              <a:t>: </a:t>
            </a:r>
          </a:p>
          <a:p>
            <a:pPr lvl="1"/>
            <a:r>
              <a:rPr lang="el-GR" sz="2000" b="1" dirty="0"/>
              <a:t>η ανάπτυξη κριτικής σκέψης </a:t>
            </a:r>
            <a:r>
              <a:rPr lang="el-GR" sz="2000" dirty="0"/>
              <a:t>μέσα από την αναζήτηση της σωστής ερώτησης για την εύρεση λύσης,  </a:t>
            </a:r>
          </a:p>
          <a:p>
            <a:pPr lvl="1"/>
            <a:r>
              <a:rPr lang="el-GR" sz="2000" b="1" dirty="0"/>
              <a:t>Η ανάπτυξη δημιουργικής σκέψης </a:t>
            </a:r>
            <a:r>
              <a:rPr lang="el-GR" sz="2000" dirty="0"/>
              <a:t>μέσα από την εύρεση μοναδικών λύσεων σε κριτικές ερωτήσεις </a:t>
            </a:r>
          </a:p>
        </p:txBody>
      </p:sp>
    </p:spTree>
    <p:extLst>
      <p:ext uri="{BB962C8B-B14F-4D97-AF65-F5344CB8AC3E}">
        <p14:creationId xmlns:p14="http://schemas.microsoft.com/office/powerpoint/2010/main" val="3327255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2400" y="76200"/>
            <a:ext cx="8763000" cy="6553200"/>
          </a:xfrm>
        </p:spPr>
        <p:txBody>
          <a:bodyPr>
            <a:noAutofit/>
          </a:bodyPr>
          <a:lstStyle/>
          <a:p>
            <a:r>
              <a:rPr lang="el-GR" sz="2100" b="1" dirty="0"/>
              <a:t>Οι μαθητές συμμετέχουν περισσότερο ενεργητικά </a:t>
            </a:r>
            <a:r>
              <a:rPr lang="el-GR" sz="2100" dirty="0"/>
              <a:t>στο μάθημα και εκφράζουν τις ιδέες τους πιο συχνά, γιατί η λύση ανοιχτών προβλημάτων παρέχει ελεύθερο, υπεύθυνο και υποστηρικτικό  περιβάλλον, όπου η ύπαρξη πολλών σωστών λύσεων δίνει στον κάθε μαθητή την ευκαιρία να φτάσει στη δική του σωστή απάντηση. </a:t>
            </a:r>
          </a:p>
          <a:p>
            <a:r>
              <a:rPr lang="el-GR" sz="2100" dirty="0"/>
              <a:t> Οι μαθητές </a:t>
            </a:r>
            <a:r>
              <a:rPr lang="el-GR" sz="2100" b="1" dirty="0"/>
              <a:t>έχουν περισσότερες ευκαιρίες να κάνουν συνειδητή χρήση της μαθηματικής τους γνώση</a:t>
            </a:r>
            <a:r>
              <a:rPr lang="el-GR" sz="2100" dirty="0"/>
              <a:t>ς και των δεξιοτήτων τους. Εφόσον υπάρχει πληθώρα λύσεων, οι μαθητές μπορούν να επιλέγουν το δικό τους δρόμο προς την απάντηση, δημιουργώντας έτσι ο καθένας τη δική του μοναδική λύση. </a:t>
            </a:r>
          </a:p>
          <a:p>
            <a:r>
              <a:rPr lang="el-GR" sz="2100" b="1" dirty="0"/>
              <a:t>Κάθε μαθητής/</a:t>
            </a:r>
            <a:r>
              <a:rPr lang="el-GR" sz="2100" b="1" dirty="0" err="1"/>
              <a:t>ρια</a:t>
            </a:r>
            <a:r>
              <a:rPr lang="el-GR" sz="2100" b="1" dirty="0"/>
              <a:t> μπορεί να ανταποκριθεί στο πρόβλημα </a:t>
            </a:r>
            <a:r>
              <a:rPr lang="el-GR" sz="2100" dirty="0"/>
              <a:t>με το δικό του αποκλειστικό τρόπο. </a:t>
            </a:r>
          </a:p>
          <a:p>
            <a:r>
              <a:rPr lang="el-GR" sz="2100" dirty="0"/>
              <a:t>Το μάθημα μπορεί να προσφέρει στους μαθητές μία εμπειρία συλλογισμού</a:t>
            </a:r>
            <a:r>
              <a:rPr lang="el-GR" sz="2100" b="1" dirty="0"/>
              <a:t>. Η σύγκριση των διαφορετικών λύσεων και η συζήτηση πάνω σ’ αυτές κινητοποιεί τους μαθητές να επιχειρηματολογήσουν </a:t>
            </a:r>
            <a:r>
              <a:rPr lang="el-GR" sz="2100" dirty="0"/>
              <a:t>υπέρ των </a:t>
            </a:r>
            <a:r>
              <a:rPr lang="el-GR" sz="2100" dirty="0" err="1"/>
              <a:t>λύσεών</a:t>
            </a:r>
            <a:r>
              <a:rPr lang="el-GR" sz="2100" dirty="0"/>
              <a:t> τους, με αποτέλεσμα να αναπτύσσουν τη μαθηματική τους σκέψη. </a:t>
            </a:r>
          </a:p>
          <a:p>
            <a:r>
              <a:rPr lang="el-GR" sz="2100" dirty="0"/>
              <a:t>Παρέχονται πολλές ευκαιρίες στους μαθητές να </a:t>
            </a:r>
            <a:r>
              <a:rPr lang="el-GR" sz="2100" b="1" dirty="0"/>
              <a:t>βιώσουν την ευχαρίστηση της ανακάλυψης και την επιδοκιμασία των συμμαθητών</a:t>
            </a:r>
            <a:r>
              <a:rPr lang="el-GR" sz="2100" dirty="0"/>
              <a:t> τους. </a:t>
            </a:r>
          </a:p>
        </p:txBody>
      </p:sp>
    </p:spTree>
    <p:extLst>
      <p:ext uri="{BB962C8B-B14F-4D97-AF65-F5344CB8AC3E}">
        <p14:creationId xmlns:p14="http://schemas.microsoft.com/office/powerpoint/2010/main" val="3247637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1B19-3465-46CD-A894-125EBDA3E8AF}"/>
              </a:ext>
            </a:extLst>
          </p:cNvPr>
          <p:cNvSpPr>
            <a:spLocks noGrp="1"/>
          </p:cNvSpPr>
          <p:nvPr>
            <p:ph type="title"/>
          </p:nvPr>
        </p:nvSpPr>
        <p:spPr/>
        <p:txBody>
          <a:bodyPr>
            <a:normAutofit fontScale="90000"/>
          </a:bodyPr>
          <a:lstStyle/>
          <a:p>
            <a:r>
              <a:rPr lang="el-GR" dirty="0"/>
              <a:t>Ανοικτά προβλήματα και δημιουργικότητα (</a:t>
            </a:r>
            <a:r>
              <a:rPr lang="en-US" dirty="0"/>
              <a:t>creativity)</a:t>
            </a:r>
          </a:p>
        </p:txBody>
      </p:sp>
      <p:sp>
        <p:nvSpPr>
          <p:cNvPr id="3" name="Content Placeholder 2">
            <a:extLst>
              <a:ext uri="{FF2B5EF4-FFF2-40B4-BE49-F238E27FC236}">
                <a16:creationId xmlns:a16="http://schemas.microsoft.com/office/drawing/2014/main" id="{376B8322-97FC-4CD9-8664-D8816AC8DB7B}"/>
              </a:ext>
            </a:extLst>
          </p:cNvPr>
          <p:cNvSpPr>
            <a:spLocks noGrp="1"/>
          </p:cNvSpPr>
          <p:nvPr>
            <p:ph idx="1"/>
          </p:nvPr>
        </p:nvSpPr>
        <p:spPr>
          <a:xfrm>
            <a:off x="457200" y="1600200"/>
            <a:ext cx="8229600" cy="4983162"/>
          </a:xfrm>
        </p:spPr>
        <p:txBody>
          <a:bodyPr>
            <a:normAutofit fontScale="62500" lnSpcReduction="20000"/>
          </a:bodyPr>
          <a:lstStyle/>
          <a:p>
            <a:r>
              <a:rPr lang="el-GR" dirty="0"/>
              <a:t>Τα ανοικτά προβλήματα χρησιμοποιούνται ευρέως για τη μέτρηση της </a:t>
            </a:r>
            <a:r>
              <a:rPr lang="el-GR" b="1" dirty="0"/>
              <a:t>δημιουργικότητας ενός μαθητή</a:t>
            </a:r>
            <a:r>
              <a:rPr lang="el-GR" dirty="0"/>
              <a:t>, καθώς συμβάλλουν στην ανάπτυξη της </a:t>
            </a:r>
            <a:r>
              <a:rPr lang="el-GR" b="1" dirty="0"/>
              <a:t>πρωτοτυπίας και της ευελιξίας στην σκέψη του</a:t>
            </a:r>
            <a:r>
              <a:rPr lang="el-GR" dirty="0"/>
              <a:t>. </a:t>
            </a:r>
            <a:endParaRPr lang="en-US" dirty="0"/>
          </a:p>
          <a:p>
            <a:r>
              <a:rPr lang="el-GR" dirty="0"/>
              <a:t>Πολλοί ερευνητές συνδέουν τη μαθηματική δημιουργικότητα με την ικανότητα των μαθητών να λύνουν ανοικτά προβλήματα ή και να διατυπώνουν οι ίδιοι προβλήματα. </a:t>
            </a:r>
          </a:p>
          <a:p>
            <a:pPr lvl="1"/>
            <a:r>
              <a:rPr lang="el-GR" dirty="0"/>
              <a:t>Η διατύπωση προβλημάτων προάγει ένα πνεύμα περιέργειας και παράγει </a:t>
            </a:r>
            <a:r>
              <a:rPr lang="el-GR" b="1" dirty="0"/>
              <a:t>αποκλίνουσα και ευέλικτη σκέψη </a:t>
            </a:r>
            <a:r>
              <a:rPr lang="el-GR" dirty="0"/>
              <a:t>(</a:t>
            </a:r>
            <a:r>
              <a:rPr lang="el-GR" dirty="0" err="1"/>
              <a:t>English</a:t>
            </a:r>
            <a:r>
              <a:rPr lang="el-GR" dirty="0"/>
              <a:t>, 1997). </a:t>
            </a:r>
          </a:p>
          <a:p>
            <a:r>
              <a:rPr lang="el-GR" dirty="0"/>
              <a:t>Ένα χαρακτηριστικό της δημιουργικής σκέψης είναι η </a:t>
            </a:r>
            <a:r>
              <a:rPr lang="el-GR" b="1" dirty="0">
                <a:solidFill>
                  <a:srgbClr val="00B050"/>
                </a:solidFill>
              </a:rPr>
              <a:t>αποκλίνουσα σκέψη </a:t>
            </a:r>
          </a:p>
          <a:p>
            <a:pPr lvl="1"/>
            <a:r>
              <a:rPr lang="el-GR" dirty="0"/>
              <a:t>ορίζεται σαν πράξη επιδίωξης διαφορετικότητας στην επίλυση ενός ανοικτού προβλήματος χωρίς μια σταθερή απάντηση ή σκέψη σε μια διαφορετική οπτική γωνία. </a:t>
            </a:r>
            <a:endParaRPr lang="en-US" dirty="0"/>
          </a:p>
          <a:p>
            <a:r>
              <a:rPr lang="el-GR" dirty="0"/>
              <a:t>Ένα ανοιχτό πρόβλημα συμβάλλει στην ενίσχυση της αποκλίνουσας σκέψης.</a:t>
            </a:r>
            <a:endParaRPr lang="en-US" dirty="0"/>
          </a:p>
          <a:p>
            <a:pPr lvl="1"/>
            <a:r>
              <a:rPr lang="el-GR" dirty="0"/>
              <a:t> Στο πλαίσιο αναζήτησης διαφορετικών λύσεων και διαφορετικών προσεγγίσεων, οι μαθητές μπορούν </a:t>
            </a:r>
          </a:p>
          <a:p>
            <a:pPr lvl="2"/>
            <a:r>
              <a:rPr lang="el-GR" dirty="0"/>
              <a:t>να παρουσιάσουν πολλές νέες ιδέες (πρωτοτυπία-</a:t>
            </a:r>
            <a:r>
              <a:rPr lang="el-GR" dirty="0" err="1"/>
              <a:t>originality</a:t>
            </a:r>
            <a:r>
              <a:rPr lang="el-GR" dirty="0"/>
              <a:t>). </a:t>
            </a:r>
          </a:p>
          <a:p>
            <a:pPr lvl="2"/>
            <a:r>
              <a:rPr lang="el-GR" dirty="0"/>
              <a:t>Να αναπτύξουν διαφορετικές στρατηγικές για την αντιμετώπιση του (ευελιξία-</a:t>
            </a:r>
            <a:r>
              <a:rPr lang="el-GR" dirty="0" err="1"/>
              <a:t>flexibility</a:t>
            </a:r>
            <a:r>
              <a:rPr lang="el-GR" dirty="0"/>
              <a:t>)</a:t>
            </a:r>
            <a:endParaRPr lang="en-US" dirty="0"/>
          </a:p>
        </p:txBody>
      </p:sp>
    </p:spTree>
    <p:extLst>
      <p:ext uri="{BB962C8B-B14F-4D97-AF65-F5344CB8AC3E}">
        <p14:creationId xmlns:p14="http://schemas.microsoft.com/office/powerpoint/2010/main" val="918441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9762"/>
          </a:xfrm>
        </p:spPr>
        <p:txBody>
          <a:bodyPr>
            <a:normAutofit fontScale="90000"/>
          </a:bodyPr>
          <a:lstStyle/>
          <a:p>
            <a:r>
              <a:rPr lang="el-GR" dirty="0"/>
              <a:t>Συνοψίζοντας (1/2)</a:t>
            </a:r>
          </a:p>
        </p:txBody>
      </p:sp>
      <p:sp>
        <p:nvSpPr>
          <p:cNvPr id="3" name="Θέση περιεχομένου 2"/>
          <p:cNvSpPr>
            <a:spLocks noGrp="1"/>
          </p:cNvSpPr>
          <p:nvPr>
            <p:ph idx="1"/>
          </p:nvPr>
        </p:nvSpPr>
        <p:spPr>
          <a:xfrm>
            <a:off x="304800" y="1166019"/>
            <a:ext cx="8229600" cy="3505200"/>
          </a:xfrm>
        </p:spPr>
        <p:txBody>
          <a:bodyPr>
            <a:normAutofit fontScale="92500" lnSpcReduction="20000"/>
          </a:bodyPr>
          <a:lstStyle/>
          <a:p>
            <a:r>
              <a:rPr lang="el-GR" dirty="0"/>
              <a:t>Ένα </a:t>
            </a:r>
            <a:r>
              <a:rPr lang="el-GR" b="1" dirty="0"/>
              <a:t>ανοικτό πρόβλημα </a:t>
            </a:r>
            <a:r>
              <a:rPr lang="el-GR" dirty="0"/>
              <a:t>είναι το πρόβλημα που ή επιδέχεται πολλές απαντήσεις ή/και διαφορετικούς τρόπους επίλυσης. </a:t>
            </a:r>
            <a:endParaRPr lang="en-US" dirty="0"/>
          </a:p>
          <a:p>
            <a:pPr lvl="1"/>
            <a:r>
              <a:rPr lang="el-GR" dirty="0"/>
              <a:t>Εκτείνονται από προβλήματα που απλά πρέπει να λυθούν σε αυτά που περιλαμβάνουν πολύπλοκες καταστάσεις όπου χρειάζεται να κάνουν εικασίες, να εξηγήσουν μαθηματικές καταστάσεις, να γράψουν οδηγίες, να δημιουργήσουν νέα σχετικά προβλήματα, να κάνουν γενικεύσεις. </a:t>
            </a:r>
          </a:p>
        </p:txBody>
      </p:sp>
      <p:pic>
        <p:nvPicPr>
          <p:cNvPr id="4" name="Εικόνα 3"/>
          <p:cNvPicPr>
            <a:picLocks noChangeAspect="1"/>
          </p:cNvPicPr>
          <p:nvPr/>
        </p:nvPicPr>
        <p:blipFill>
          <a:blip r:embed="rId2"/>
          <a:stretch>
            <a:fillRect/>
          </a:stretch>
        </p:blipFill>
        <p:spPr>
          <a:xfrm>
            <a:off x="3505200" y="4671219"/>
            <a:ext cx="5181600" cy="1861805"/>
          </a:xfrm>
          <a:prstGeom prst="rect">
            <a:avLst/>
          </a:prstGeom>
        </p:spPr>
      </p:pic>
    </p:spTree>
    <p:extLst>
      <p:ext uri="{BB962C8B-B14F-4D97-AF65-F5344CB8AC3E}">
        <p14:creationId xmlns:p14="http://schemas.microsoft.com/office/powerpoint/2010/main" val="1189404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Συνοψίζοντας (2/2)</a:t>
            </a:r>
          </a:p>
        </p:txBody>
      </p:sp>
      <p:sp>
        <p:nvSpPr>
          <p:cNvPr id="3" name="Θέση περιεχομένου 2"/>
          <p:cNvSpPr>
            <a:spLocks noGrp="1"/>
          </p:cNvSpPr>
          <p:nvPr>
            <p:ph idx="1"/>
          </p:nvPr>
        </p:nvSpPr>
        <p:spPr>
          <a:xfrm>
            <a:off x="228600" y="1417638"/>
            <a:ext cx="8763000" cy="4708525"/>
          </a:xfrm>
        </p:spPr>
        <p:txBody>
          <a:bodyPr>
            <a:normAutofit fontScale="77500" lnSpcReduction="20000"/>
          </a:bodyPr>
          <a:lstStyle/>
          <a:p>
            <a:r>
              <a:rPr lang="el-GR" dirty="0"/>
              <a:t>Ένα ανοιχτό πρόβλημα ορίζεται ως ένα πρόβλημα που είτε υποστηρίζει την επίλυσή του με πολλές διαφορετικές προσεγγίσεις είτε είναι ανοιχτό σε πολλές διαφορετικές λύσεις. </a:t>
            </a:r>
          </a:p>
          <a:p>
            <a:r>
              <a:rPr lang="el-GR" dirty="0"/>
              <a:t>Αρκετά είναι τα πλεονεκτήματα κατά τη διδασκαλία ανοικτών προβλημάτων δεδομένου ότι οι μαθητές </a:t>
            </a:r>
          </a:p>
          <a:p>
            <a:pPr lvl="1"/>
            <a:r>
              <a:rPr lang="el-GR" dirty="0"/>
              <a:t>εμπλέκονται σε μαθηματικές δραστηριότητες και εκφράζουν τις ιδέες τους ελεύθερα, </a:t>
            </a:r>
          </a:p>
          <a:p>
            <a:pPr lvl="1"/>
            <a:r>
              <a:rPr lang="el-GR" dirty="0"/>
              <a:t>μπορούν να απαντήσουν στο πρόβλημα με τους δικούς τους τρόπους</a:t>
            </a:r>
          </a:p>
          <a:p>
            <a:pPr lvl="1"/>
            <a:r>
              <a:rPr lang="el-GR" dirty="0"/>
              <a:t>προσφέρουν ευκαιρίες για επέκταση της μαθηματικής γνώσης,  </a:t>
            </a:r>
          </a:p>
          <a:p>
            <a:pPr lvl="1"/>
            <a:r>
              <a:rPr lang="el-GR" dirty="0"/>
              <a:t>παρέχουν ευκαιρίες για συνεργασία με αλληλεπίδραση, διατύπωση εικασιών και επιχειρηματολογία.</a:t>
            </a:r>
          </a:p>
        </p:txBody>
      </p:sp>
    </p:spTree>
    <p:extLst>
      <p:ext uri="{BB962C8B-B14F-4D97-AF65-F5344CB8AC3E}">
        <p14:creationId xmlns:p14="http://schemas.microsoft.com/office/powerpoint/2010/main" val="778961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7FF69-E22A-4686-9D69-D7ED2D6B7CA8}"/>
              </a:ext>
            </a:extLst>
          </p:cNvPr>
          <p:cNvSpPr>
            <a:spLocks noGrp="1"/>
          </p:cNvSpPr>
          <p:nvPr>
            <p:ph type="title"/>
          </p:nvPr>
        </p:nvSpPr>
        <p:spPr>
          <a:xfrm>
            <a:off x="457200" y="274638"/>
            <a:ext cx="8229600" cy="715962"/>
          </a:xfrm>
        </p:spPr>
        <p:txBody>
          <a:bodyPr>
            <a:normAutofit fontScale="90000"/>
          </a:bodyPr>
          <a:lstStyle/>
          <a:p>
            <a:r>
              <a:rPr lang="el-GR" dirty="0"/>
              <a:t>Βιβλιογραφία</a:t>
            </a:r>
            <a:endParaRPr lang="en-US" dirty="0"/>
          </a:p>
        </p:txBody>
      </p:sp>
      <p:sp>
        <p:nvSpPr>
          <p:cNvPr id="3" name="Content Placeholder 2">
            <a:extLst>
              <a:ext uri="{FF2B5EF4-FFF2-40B4-BE49-F238E27FC236}">
                <a16:creationId xmlns:a16="http://schemas.microsoft.com/office/drawing/2014/main" id="{7B2B0548-28E5-482F-A725-C748DF031138}"/>
              </a:ext>
            </a:extLst>
          </p:cNvPr>
          <p:cNvSpPr>
            <a:spLocks noGrp="1"/>
          </p:cNvSpPr>
          <p:nvPr>
            <p:ph idx="1"/>
          </p:nvPr>
        </p:nvSpPr>
        <p:spPr>
          <a:xfrm>
            <a:off x="457200" y="1143000"/>
            <a:ext cx="8229600" cy="5715000"/>
          </a:xfrm>
        </p:spPr>
        <p:txBody>
          <a:bodyPr>
            <a:normAutofit fontScale="85000" lnSpcReduction="10000"/>
          </a:bodyPr>
          <a:lstStyle/>
          <a:p>
            <a:pPr marL="342900" lvl="1" indent="-342900">
              <a:buFont typeface="Arial" pitchFamily="34" charset="0"/>
              <a:buChar char="•"/>
            </a:pPr>
            <a:r>
              <a:rPr lang="en-US" sz="3200" dirty="0"/>
              <a:t>K</a:t>
            </a:r>
            <a:r>
              <a:rPr lang="el-GR" sz="3200" dirty="0" err="1"/>
              <a:t>όσυβας</a:t>
            </a:r>
            <a:r>
              <a:rPr lang="el-GR" sz="3200" dirty="0"/>
              <a:t> Γ. (2012). Πρακτικά του Ελληνικού Ινστιτούτου Εφαρμοσμένης Παιδαγωγικής και Εκπαίδευσης (ΕΛΛ.Ι.Ε.Π.ΕΚ.), 6ο Πανελλήνιο Συνέδριο. </a:t>
            </a:r>
          </a:p>
          <a:p>
            <a:r>
              <a:rPr lang="en-US" dirty="0" err="1"/>
              <a:t>Bingolbali</a:t>
            </a:r>
            <a:r>
              <a:rPr lang="en-US" dirty="0"/>
              <a:t>, E. (2011). Multiple Solutions to Problems in Mathematics Teaching: Do Teachers Really Value Them?. Australian Journal of Teacher Education, 36(1). </a:t>
            </a:r>
          </a:p>
          <a:p>
            <a:r>
              <a:rPr lang="en-US" dirty="0"/>
              <a:t>Kwon, O. N., Park, J. H., &amp; Park, J. S. (2006). Cultivating divergent thinking in mathematics through an open-ended approach. </a:t>
            </a:r>
            <a:r>
              <a:rPr lang="en-US" i="1" dirty="0"/>
              <a:t>Asia Pacific Education Review</a:t>
            </a:r>
            <a:r>
              <a:rPr lang="en-US" dirty="0"/>
              <a:t>, </a:t>
            </a:r>
            <a:r>
              <a:rPr lang="en-US" i="1" dirty="0"/>
              <a:t>7</a:t>
            </a:r>
            <a:r>
              <a:rPr lang="en-US" dirty="0"/>
              <a:t>(1), 51-61.</a:t>
            </a:r>
            <a:endParaRPr lang="el-GR" dirty="0"/>
          </a:p>
          <a:p>
            <a:r>
              <a:rPr lang="en-US" dirty="0"/>
              <a:t>Sullivan, P., Warren, E., &amp; White, P. (2000). Students’ responses to content specific open-ended mathematical tasks. </a:t>
            </a:r>
            <a:r>
              <a:rPr lang="en-US" i="1" dirty="0"/>
              <a:t>Mathematics education research journal</a:t>
            </a:r>
            <a:r>
              <a:rPr lang="en-US" dirty="0"/>
              <a:t>, </a:t>
            </a:r>
            <a:r>
              <a:rPr lang="en-US" i="1" dirty="0"/>
              <a:t>12</a:t>
            </a:r>
            <a:r>
              <a:rPr lang="en-US" dirty="0"/>
              <a:t>(1), 2-17.</a:t>
            </a:r>
            <a:endParaRPr lang="el-GR"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35053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18CE-CE7F-458F-8329-74CC3BAE7DF0}"/>
              </a:ext>
            </a:extLst>
          </p:cNvPr>
          <p:cNvSpPr>
            <a:spLocks noGrp="1"/>
          </p:cNvSpPr>
          <p:nvPr>
            <p:ph type="title"/>
          </p:nvPr>
        </p:nvSpPr>
        <p:spPr/>
        <p:txBody>
          <a:bodyPr/>
          <a:lstStyle/>
          <a:p>
            <a:r>
              <a:rPr lang="el-GR" dirty="0"/>
              <a:t>Επέκταση μελέτης </a:t>
            </a:r>
            <a:endParaRPr lang="en-US" dirty="0"/>
          </a:p>
        </p:txBody>
      </p:sp>
      <p:sp>
        <p:nvSpPr>
          <p:cNvPr id="3" name="Content Placeholder 2">
            <a:extLst>
              <a:ext uri="{FF2B5EF4-FFF2-40B4-BE49-F238E27FC236}">
                <a16:creationId xmlns:a16="http://schemas.microsoft.com/office/drawing/2014/main" id="{2B0D6B06-2D63-4070-9904-A52DB1DD90B3}"/>
              </a:ext>
            </a:extLst>
          </p:cNvPr>
          <p:cNvSpPr>
            <a:spLocks noGrp="1"/>
          </p:cNvSpPr>
          <p:nvPr>
            <p:ph idx="1"/>
          </p:nvPr>
        </p:nvSpPr>
        <p:spPr/>
        <p:txBody>
          <a:bodyPr/>
          <a:lstStyle/>
          <a:p>
            <a:r>
              <a:rPr lang="el-GR" dirty="0"/>
              <a:t>Μελετήστε με ποιο τρόπο ορίζεται η έννοια της «μαθηματικής δημιουργικότητας» στην ερευνητική εργασία με τίτλο </a:t>
            </a:r>
            <a:r>
              <a:rPr lang="en-US" dirty="0"/>
              <a:t>“</a:t>
            </a:r>
            <a:r>
              <a:rPr lang="el-GR" dirty="0" err="1"/>
              <a:t>Κόσυβας</a:t>
            </a:r>
            <a:r>
              <a:rPr lang="el-GR" dirty="0"/>
              <a:t> 2012</a:t>
            </a:r>
            <a:r>
              <a:rPr lang="en-US" dirty="0"/>
              <a:t>” </a:t>
            </a:r>
            <a:r>
              <a:rPr lang="el-GR" dirty="0"/>
              <a:t>και πώς αυτή συνδέεται με την επίλυση ανοικτών προβλημάτων.</a:t>
            </a:r>
          </a:p>
        </p:txBody>
      </p:sp>
    </p:spTree>
    <p:extLst>
      <p:ext uri="{BB962C8B-B14F-4D97-AF65-F5344CB8AC3E}">
        <p14:creationId xmlns:p14="http://schemas.microsoft.com/office/powerpoint/2010/main" val="71140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D587-08E2-4823-9120-010C273CE9BB}"/>
              </a:ext>
            </a:extLst>
          </p:cNvPr>
          <p:cNvSpPr>
            <a:spLocks noGrp="1"/>
          </p:cNvSpPr>
          <p:nvPr>
            <p:ph type="title"/>
          </p:nvPr>
        </p:nvSpPr>
        <p:spPr/>
        <p:txBody>
          <a:bodyPr>
            <a:normAutofit fontScale="90000"/>
          </a:bodyPr>
          <a:lstStyle/>
          <a:p>
            <a:r>
              <a:rPr lang="el-GR" dirty="0"/>
              <a:t>Τα ανοικτά προβλήματα στη διδασκαλία: Ιστορικά στοιχεία</a:t>
            </a:r>
            <a:endParaRPr lang="en-US" dirty="0"/>
          </a:p>
        </p:txBody>
      </p:sp>
      <p:sp>
        <p:nvSpPr>
          <p:cNvPr id="3" name="Content Placeholder 2">
            <a:extLst>
              <a:ext uri="{FF2B5EF4-FFF2-40B4-BE49-F238E27FC236}">
                <a16:creationId xmlns:a16="http://schemas.microsoft.com/office/drawing/2014/main" id="{4793C239-14B2-4A96-95EA-D86F99B2B564}"/>
              </a:ext>
            </a:extLst>
          </p:cNvPr>
          <p:cNvSpPr>
            <a:spLocks noGrp="1"/>
          </p:cNvSpPr>
          <p:nvPr>
            <p:ph idx="1"/>
          </p:nvPr>
        </p:nvSpPr>
        <p:spPr/>
        <p:txBody>
          <a:bodyPr>
            <a:normAutofit fontScale="85000" lnSpcReduction="10000"/>
          </a:bodyPr>
          <a:lstStyle/>
          <a:p>
            <a:r>
              <a:rPr lang="el-GR" dirty="0"/>
              <a:t>Η χρήση «ανοιχτών» προβλημάτων στην τάξη για την προώθηση της μαθηματικής σκέψης αναπτύχθηκε στην Ιαπωνία στα τέλη της δεκαετίας του ‘70.</a:t>
            </a:r>
          </a:p>
          <a:p>
            <a:r>
              <a:rPr lang="el-GR" dirty="0"/>
              <a:t>Τον ίδιο καιρό περίπου η ιδέα της χρήσης ανοικτών προβλημάτων στη διδασκαλία ξεκίνησε και στο Ηνωμένο Βασίλειο. </a:t>
            </a:r>
          </a:p>
          <a:p>
            <a:r>
              <a:rPr lang="el-GR" dirty="0"/>
              <a:t>Από τις αρχές της δεκαετίας του '80, η ιδέα της χρήσης ανοικτών προβλημάτων στην τάξη διαδιδόταν σε όλο τον κόσμο και η έρευνα για τις δυνατότητές και τα πλεονεκτήματά της ήταν έντονη σε πολλές χώρες. </a:t>
            </a:r>
            <a:endParaRPr lang="en-US" dirty="0"/>
          </a:p>
        </p:txBody>
      </p:sp>
    </p:spTree>
    <p:extLst>
      <p:ext uri="{BB962C8B-B14F-4D97-AF65-F5344CB8AC3E}">
        <p14:creationId xmlns:p14="http://schemas.microsoft.com/office/powerpoint/2010/main" val="3555307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98E5-3F7C-44D7-B464-A6257BE5E0E9}"/>
              </a:ext>
            </a:extLst>
          </p:cNvPr>
          <p:cNvSpPr>
            <a:spLocks noGrp="1"/>
          </p:cNvSpPr>
          <p:nvPr>
            <p:ph type="title"/>
          </p:nvPr>
        </p:nvSpPr>
        <p:spPr/>
        <p:txBody>
          <a:bodyPr/>
          <a:lstStyle/>
          <a:p>
            <a:r>
              <a:rPr lang="el-GR" dirty="0"/>
              <a:t>Ανοικτά προβλήματα</a:t>
            </a:r>
            <a:endParaRPr lang="en-US" dirty="0"/>
          </a:p>
        </p:txBody>
      </p:sp>
      <p:sp>
        <p:nvSpPr>
          <p:cNvPr id="3" name="Content Placeholder 2">
            <a:extLst>
              <a:ext uri="{FF2B5EF4-FFF2-40B4-BE49-F238E27FC236}">
                <a16:creationId xmlns:a16="http://schemas.microsoft.com/office/drawing/2014/main" id="{7AB4F9EE-11F3-48DD-A944-7B345A60ADAE}"/>
              </a:ext>
            </a:extLst>
          </p:cNvPr>
          <p:cNvSpPr>
            <a:spLocks noGrp="1"/>
          </p:cNvSpPr>
          <p:nvPr>
            <p:ph idx="1"/>
          </p:nvPr>
        </p:nvSpPr>
        <p:spPr/>
        <p:txBody>
          <a:bodyPr>
            <a:normAutofit/>
          </a:bodyPr>
          <a:lstStyle/>
          <a:p>
            <a:r>
              <a:rPr lang="el-GR" sz="2200" dirty="0"/>
              <a:t>Ένα ανοιχτό πρόβλημα είναι ένα πρόβλημα που επιδέχεται διαφορετικές λύσεις ή ένα  «μη σαφώς διατυπωμένο πρόβλημα». Ένα «μη σαφώς διατυπωμένο πρόβλημα» είναι ένα πρόβλημα που δεν προσδιορίζει με σαφήνεια τι ζητά. </a:t>
            </a:r>
          </a:p>
          <a:p>
            <a:endParaRPr lang="en-US" dirty="0"/>
          </a:p>
        </p:txBody>
      </p:sp>
    </p:spTree>
    <p:extLst>
      <p:ext uri="{BB962C8B-B14F-4D97-AF65-F5344CB8AC3E}">
        <p14:creationId xmlns:p14="http://schemas.microsoft.com/office/powerpoint/2010/main" val="2323379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6CCA0-7823-84F5-0665-54B344882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DAFD23-445D-446F-3BEA-8739F0AD4508}"/>
              </a:ext>
            </a:extLst>
          </p:cNvPr>
          <p:cNvSpPr>
            <a:spLocks noGrp="1"/>
          </p:cNvSpPr>
          <p:nvPr>
            <p:ph type="title"/>
          </p:nvPr>
        </p:nvSpPr>
        <p:spPr/>
        <p:txBody>
          <a:bodyPr/>
          <a:lstStyle/>
          <a:p>
            <a:r>
              <a:rPr lang="el-GR" dirty="0"/>
              <a:t>Ανοικτά προβλήματα</a:t>
            </a:r>
            <a:endParaRPr lang="en-US" dirty="0"/>
          </a:p>
        </p:txBody>
      </p:sp>
      <p:sp>
        <p:nvSpPr>
          <p:cNvPr id="3" name="Content Placeholder 2">
            <a:extLst>
              <a:ext uri="{FF2B5EF4-FFF2-40B4-BE49-F238E27FC236}">
                <a16:creationId xmlns:a16="http://schemas.microsoft.com/office/drawing/2014/main" id="{824ED0C9-948A-0103-4A75-1245C685EFA1}"/>
              </a:ext>
            </a:extLst>
          </p:cNvPr>
          <p:cNvSpPr>
            <a:spLocks noGrp="1"/>
          </p:cNvSpPr>
          <p:nvPr>
            <p:ph idx="1"/>
          </p:nvPr>
        </p:nvSpPr>
        <p:spPr/>
        <p:txBody>
          <a:bodyPr>
            <a:normAutofit/>
          </a:bodyPr>
          <a:lstStyle/>
          <a:p>
            <a:r>
              <a:rPr lang="el-GR" sz="2200" dirty="0"/>
              <a:t>Ένα ανοιχτό πρόβλημα είναι ένα πρόβλημα που επιδέχεται διαφορετικές λύσεις ή ένα  «μη σαφώς διατυπωμένο πρόβλημα». Ένα «μη σαφώς διατυπωμένο πρόβλημα» είναι ένα πρόβλημα που δεν προσδιορίζει με σαφήνεια τι ζητά. </a:t>
            </a:r>
          </a:p>
          <a:p>
            <a:r>
              <a:rPr lang="el-GR" sz="2200" dirty="0"/>
              <a:t>Συνεπώς, όταν αναφερόμαστε σε ανοικτά προβλήματα περιλαμβάνουμε διαφορετικού είδους προβλήματα τα οποία όμως έχουν ένα κοινό στοιχείο</a:t>
            </a:r>
          </a:p>
          <a:p>
            <a:pPr lvl="1"/>
            <a:r>
              <a:rPr lang="el-GR" sz="2000" dirty="0"/>
              <a:t>«σπάνε» το στερεότυπο ότι κάθε πρόβλημα έχει μια σωστή λύση. </a:t>
            </a:r>
          </a:p>
          <a:p>
            <a:endParaRPr lang="en-US" dirty="0"/>
          </a:p>
          <a:p>
            <a:endParaRPr lang="en-US" dirty="0"/>
          </a:p>
        </p:txBody>
      </p:sp>
    </p:spTree>
    <p:extLst>
      <p:ext uri="{BB962C8B-B14F-4D97-AF65-F5344CB8AC3E}">
        <p14:creationId xmlns:p14="http://schemas.microsoft.com/office/powerpoint/2010/main" val="229626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9467F-7A0D-4CDA-0B99-23467C1A48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202031-9D0B-1CBD-BC1B-671BEAF78610}"/>
              </a:ext>
            </a:extLst>
          </p:cNvPr>
          <p:cNvSpPr>
            <a:spLocks noGrp="1"/>
          </p:cNvSpPr>
          <p:nvPr>
            <p:ph type="title"/>
          </p:nvPr>
        </p:nvSpPr>
        <p:spPr/>
        <p:txBody>
          <a:bodyPr/>
          <a:lstStyle/>
          <a:p>
            <a:r>
              <a:rPr lang="el-GR" dirty="0"/>
              <a:t>Ανοικτά προβλήματα</a:t>
            </a:r>
            <a:endParaRPr lang="en-US" dirty="0"/>
          </a:p>
        </p:txBody>
      </p:sp>
      <p:sp>
        <p:nvSpPr>
          <p:cNvPr id="3" name="Content Placeholder 2">
            <a:extLst>
              <a:ext uri="{FF2B5EF4-FFF2-40B4-BE49-F238E27FC236}">
                <a16:creationId xmlns:a16="http://schemas.microsoft.com/office/drawing/2014/main" id="{D34E357E-D49A-DE0F-C5BA-676DA3A0CD54}"/>
              </a:ext>
            </a:extLst>
          </p:cNvPr>
          <p:cNvSpPr>
            <a:spLocks noGrp="1"/>
          </p:cNvSpPr>
          <p:nvPr>
            <p:ph idx="1"/>
          </p:nvPr>
        </p:nvSpPr>
        <p:spPr/>
        <p:txBody>
          <a:bodyPr>
            <a:normAutofit fontScale="70000" lnSpcReduction="20000"/>
          </a:bodyPr>
          <a:lstStyle/>
          <a:p>
            <a:r>
              <a:rPr lang="el-GR" dirty="0"/>
              <a:t>Ένα ανοιχτό πρόβλημα είναι ένα πρόβλημα που επιδέχεται διαφορετικές λύσεις ή ένα  «μη σαφώς διατυπωμένο πρόβλημα». Ένα «μη σαφώς διατυπωμένο πρόβλημα» είναι ένα πρόβλημα που δεν προσδιορίζει με σαφήνεια τι ζητά. </a:t>
            </a:r>
          </a:p>
          <a:p>
            <a:r>
              <a:rPr lang="el-GR" dirty="0"/>
              <a:t>Συνεπώς, όταν αναφερόμαστε σε ανοικτά προβλήματα περιλαμβάνουμε διαφορετικού είδους προβλήματα τα οποία όμως έχουν ένα κοινό στοιχείο</a:t>
            </a:r>
          </a:p>
          <a:p>
            <a:pPr lvl="1"/>
            <a:r>
              <a:rPr lang="el-GR" dirty="0"/>
              <a:t>«σπάνε» το στερεότυπο ότι κάθε πρόβλημα έχει μια σωστή λύση. </a:t>
            </a:r>
          </a:p>
          <a:p>
            <a:r>
              <a:rPr lang="el-GR" dirty="0"/>
              <a:t>Αυτά τα προβλήματα έχουν σχεδιαστεί έτσι ώστε να έχουν περισσότερες από μία σωστές απαντήσεις ή να μπορεί να φτάσει κάποιος σε μια απάντηση με περισσότερους από έναν τρόπους, και με αυτό τον τρόπο να προκαλέσουν στους μαθητές διάφορα επίπεδα γνωστικής ανάπτυξης. </a:t>
            </a:r>
            <a:endParaRPr lang="en-US" dirty="0"/>
          </a:p>
          <a:p>
            <a:endParaRPr lang="en-US" dirty="0"/>
          </a:p>
        </p:txBody>
      </p:sp>
    </p:spTree>
    <p:extLst>
      <p:ext uri="{BB962C8B-B14F-4D97-AF65-F5344CB8AC3E}">
        <p14:creationId xmlns:p14="http://schemas.microsoft.com/office/powerpoint/2010/main" val="1705739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FF0B2-3298-188D-C5B8-0B2241A1F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81198E-D1E5-E070-8F9A-3DF3CF0BCDAB}"/>
              </a:ext>
            </a:extLst>
          </p:cNvPr>
          <p:cNvSpPr>
            <a:spLocks noGrp="1"/>
          </p:cNvSpPr>
          <p:nvPr>
            <p:ph type="title"/>
          </p:nvPr>
        </p:nvSpPr>
        <p:spPr/>
        <p:txBody>
          <a:bodyPr/>
          <a:lstStyle/>
          <a:p>
            <a:r>
              <a:rPr lang="el-GR" dirty="0"/>
              <a:t>Ανοικτά προβλήματα</a:t>
            </a:r>
            <a:endParaRPr lang="en-US" dirty="0"/>
          </a:p>
        </p:txBody>
      </p:sp>
      <p:sp>
        <p:nvSpPr>
          <p:cNvPr id="3" name="Content Placeholder 2">
            <a:extLst>
              <a:ext uri="{FF2B5EF4-FFF2-40B4-BE49-F238E27FC236}">
                <a16:creationId xmlns:a16="http://schemas.microsoft.com/office/drawing/2014/main" id="{91E1B49D-5E4A-9EDB-3696-ACC91FEF040C}"/>
              </a:ext>
            </a:extLst>
          </p:cNvPr>
          <p:cNvSpPr>
            <a:spLocks noGrp="1"/>
          </p:cNvSpPr>
          <p:nvPr>
            <p:ph idx="1"/>
          </p:nvPr>
        </p:nvSpPr>
        <p:spPr/>
        <p:txBody>
          <a:bodyPr>
            <a:normAutofit fontScale="70000" lnSpcReduction="20000"/>
          </a:bodyPr>
          <a:lstStyle/>
          <a:p>
            <a:r>
              <a:rPr lang="el-GR" dirty="0"/>
              <a:t>Ένα ανοιχτό πρόβλημα είναι ένα πρόβλημα που επιδέχεται </a:t>
            </a:r>
            <a:r>
              <a:rPr lang="el-GR" dirty="0">
                <a:solidFill>
                  <a:srgbClr val="0070C0"/>
                </a:solidFill>
              </a:rPr>
              <a:t>διαφορετικές λύσεις</a:t>
            </a:r>
            <a:r>
              <a:rPr lang="el-GR" dirty="0"/>
              <a:t> ή ένα  «μη σαφώς διατυπωμένο πρόβλημα». Ένα «μη σαφώς διατυπωμένο πρόβλημα» είναι ένα πρόβλημα που </a:t>
            </a:r>
            <a:r>
              <a:rPr lang="el-GR" dirty="0">
                <a:solidFill>
                  <a:srgbClr val="0070C0"/>
                </a:solidFill>
              </a:rPr>
              <a:t>δεν προσδιορίζει με σαφήνεια τι ζητά</a:t>
            </a:r>
            <a:r>
              <a:rPr lang="el-GR" dirty="0"/>
              <a:t>. </a:t>
            </a:r>
          </a:p>
          <a:p>
            <a:r>
              <a:rPr lang="el-GR" dirty="0"/>
              <a:t>Συνεπώς, όταν αναφερόμαστε σε ανοικτά προβλήματα περιλαμβάνουμε διαφορετικού είδους προβλήματα τα οποία όμως έχουν ένα κοινό στοιχείο</a:t>
            </a:r>
          </a:p>
          <a:p>
            <a:pPr lvl="1"/>
            <a:r>
              <a:rPr lang="el-GR" dirty="0">
                <a:solidFill>
                  <a:srgbClr val="0070C0"/>
                </a:solidFill>
              </a:rPr>
              <a:t>«σπάνε» το στερεότυπο ότι κάθε πρόβλημα έχει μια σωστή λύση. </a:t>
            </a:r>
          </a:p>
          <a:p>
            <a:r>
              <a:rPr lang="el-GR" dirty="0"/>
              <a:t>Αυτά τα προβλήματα έχουν σχεδιαστεί έτσι ώστε να έχουν </a:t>
            </a:r>
            <a:r>
              <a:rPr lang="el-GR" dirty="0">
                <a:solidFill>
                  <a:srgbClr val="0070C0"/>
                </a:solidFill>
              </a:rPr>
              <a:t>περισσότερες από μία σωστές απαντήσεις</a:t>
            </a:r>
            <a:r>
              <a:rPr lang="el-GR" dirty="0"/>
              <a:t> ή να μπορεί να φτάσει κάποιος σε μια απάντηση με </a:t>
            </a:r>
            <a:r>
              <a:rPr lang="el-GR" dirty="0">
                <a:solidFill>
                  <a:srgbClr val="0070C0"/>
                </a:solidFill>
              </a:rPr>
              <a:t>περισσότερους από έναν τρόπους</a:t>
            </a:r>
            <a:r>
              <a:rPr lang="el-GR" dirty="0"/>
              <a:t>, και με αυτό τον τρόπο να προκαλέσουν στους μαθητές διάφορα επίπεδα γνωστικής ανάπτυξης. </a:t>
            </a:r>
            <a:endParaRPr lang="en-US" dirty="0"/>
          </a:p>
          <a:p>
            <a:endParaRPr lang="en-US" dirty="0"/>
          </a:p>
        </p:txBody>
      </p:sp>
    </p:spTree>
    <p:extLst>
      <p:ext uri="{BB962C8B-B14F-4D97-AF65-F5344CB8AC3E}">
        <p14:creationId xmlns:p14="http://schemas.microsoft.com/office/powerpoint/2010/main" val="1852041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9E106-2F5E-40D8-A2E8-F5DDFCF88BB7}"/>
              </a:ext>
            </a:extLst>
          </p:cNvPr>
          <p:cNvSpPr>
            <a:spLocks noGrp="1"/>
          </p:cNvSpPr>
          <p:nvPr>
            <p:ph type="title"/>
          </p:nvPr>
        </p:nvSpPr>
        <p:spPr/>
        <p:txBody>
          <a:bodyPr/>
          <a:lstStyle/>
          <a:p>
            <a:r>
              <a:rPr lang="el-GR" dirty="0"/>
              <a:t>Κλειστό </a:t>
            </a:r>
            <a:r>
              <a:rPr lang="en-US" dirty="0"/>
              <a:t>vs </a:t>
            </a:r>
            <a:r>
              <a:rPr lang="el-GR" dirty="0"/>
              <a:t>ανοικτό πρόβλημα</a:t>
            </a:r>
            <a:endParaRPr lang="en-US" dirty="0"/>
          </a:p>
        </p:txBody>
      </p:sp>
      <p:sp>
        <p:nvSpPr>
          <p:cNvPr id="3" name="Content Placeholder 2">
            <a:extLst>
              <a:ext uri="{FF2B5EF4-FFF2-40B4-BE49-F238E27FC236}">
                <a16:creationId xmlns:a16="http://schemas.microsoft.com/office/drawing/2014/main" id="{2470C485-88DC-42F3-B875-549B9CB88CF2}"/>
              </a:ext>
            </a:extLst>
          </p:cNvPr>
          <p:cNvSpPr>
            <a:spLocks noGrp="1"/>
          </p:cNvSpPr>
          <p:nvPr>
            <p:ph idx="1"/>
          </p:nvPr>
        </p:nvSpPr>
        <p:spPr>
          <a:xfrm>
            <a:off x="457200" y="1600200"/>
            <a:ext cx="8229600" cy="5105400"/>
          </a:xfrm>
        </p:spPr>
        <p:txBody>
          <a:bodyPr>
            <a:normAutofit fontScale="40000" lnSpcReduction="20000"/>
          </a:bodyPr>
          <a:lstStyle/>
          <a:p>
            <a:r>
              <a:rPr lang="el-GR" sz="5300" dirty="0"/>
              <a:t>Για να εξηγήσουμε τι είναι ένα «ανοιχτό» πρόβλημα θα ορίσουμε τι είναι ένα «κλειστό» πρόβλημα. </a:t>
            </a:r>
          </a:p>
          <a:p>
            <a:pPr lvl="1"/>
            <a:r>
              <a:rPr lang="el-GR" sz="5300" dirty="0"/>
              <a:t>Ένα κλειστό πρόβλημα έχει πολύ ξεκάθαρους στόχους και δεν επιτρέπει την ανάπτυξη «αποκλίνουσας» σκέψης δηλαδή έναν τύπο ελεύθερης πνευματικής διεργασίας που βασίζεται στη φαντασία. </a:t>
            </a:r>
          </a:p>
          <a:p>
            <a:pPr lvl="1"/>
            <a:r>
              <a:rPr lang="el-GR" sz="5300" dirty="0"/>
              <a:t>Ένα πρόβλημα είναι «κλειστό» αν η κατάσταση εκκίνησης και η τελική του κατάστασή, ο στόχος του, είναι κλειστές, δηλαδή εξηγούνται με σαφήνεια. </a:t>
            </a:r>
          </a:p>
          <a:p>
            <a:pPr marL="342900" lvl="1" indent="-342900">
              <a:buFont typeface="Arial" pitchFamily="34" charset="0"/>
              <a:buChar char="•"/>
            </a:pPr>
            <a:r>
              <a:rPr lang="el-GR" sz="5300" dirty="0"/>
              <a:t>Εάν η κατάσταση εκκίνησης ή / και η κατάσταση στόχου είναι ανοικτές, δηλαδή δεν είναι κλειστές, έχουμε ένα ανοιχτό πρόβλημα (Σχήμα 1). Επομένως, ένα πρόβλημα που είναι «ανοιχτό» σε σχέση είτε με την εισαγωγή του είτε με τους στόχους του και είναι συνεπώς ανοικτό σε αποκλίνουσες σκέψεις, μπορεί να θεωρηθεί ανοιχτό πρόβλημα. Υπό αυτή την έννοια, ένα ανοιχτό πρόβλημα ορίζεται ως ένα πρόβλημα που μπορεί να έχει ένα πολύ ξεκάθαρο αρχικό πλαίσιο αλλά είναι ανοιχτό σε πολλές διαφορετικές πιθανές λύσεις. </a:t>
            </a:r>
            <a:endParaRPr lang="en-US" sz="5300" dirty="0"/>
          </a:p>
          <a:p>
            <a:endParaRPr lang="en-US" dirty="0"/>
          </a:p>
        </p:txBody>
      </p:sp>
    </p:spTree>
    <p:extLst>
      <p:ext uri="{BB962C8B-B14F-4D97-AF65-F5344CB8AC3E}">
        <p14:creationId xmlns:p14="http://schemas.microsoft.com/office/powerpoint/2010/main" val="51000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67F7-9CC3-4D88-8458-BDE1EC5DA4A2}"/>
              </a:ext>
            </a:extLst>
          </p:cNvPr>
          <p:cNvSpPr>
            <a:spLocks noGrp="1"/>
          </p:cNvSpPr>
          <p:nvPr>
            <p:ph type="title"/>
          </p:nvPr>
        </p:nvSpPr>
        <p:spPr>
          <a:xfrm>
            <a:off x="457200" y="274638"/>
            <a:ext cx="8686800" cy="1143000"/>
          </a:xfrm>
        </p:spPr>
        <p:txBody>
          <a:bodyPr>
            <a:noAutofit/>
          </a:bodyPr>
          <a:lstStyle/>
          <a:p>
            <a:r>
              <a:rPr lang="el-GR" sz="2800" dirty="0"/>
              <a:t>Σχ. 1. Η ταξινόμηση των προβλημάτων ανάλογα με τις καταστάσεις εκκίνησης και    </a:t>
            </a:r>
            <a:br>
              <a:rPr lang="en-US" sz="2800" dirty="0"/>
            </a:br>
            <a:r>
              <a:rPr lang="el-GR" sz="2800" dirty="0"/>
              <a:t>               στόχου (</a:t>
            </a:r>
            <a:r>
              <a:rPr lang="el-GR" sz="2800" dirty="0" err="1"/>
              <a:t>Pehkonen</a:t>
            </a:r>
            <a:r>
              <a:rPr lang="el-GR" sz="2800" dirty="0"/>
              <a:t>, 1997).</a:t>
            </a:r>
            <a:endParaRPr lang="en-US" sz="2800" dirty="0"/>
          </a:p>
        </p:txBody>
      </p:sp>
      <p:graphicFrame>
        <p:nvGraphicFramePr>
          <p:cNvPr id="5" name="Content Placeholder 4">
            <a:extLst>
              <a:ext uri="{FF2B5EF4-FFF2-40B4-BE49-F238E27FC236}">
                <a16:creationId xmlns:a16="http://schemas.microsoft.com/office/drawing/2014/main" id="{CAF9D04B-ECC3-44A6-B0BC-03F93E972A10}"/>
              </a:ext>
            </a:extLst>
          </p:cNvPr>
          <p:cNvGraphicFramePr>
            <a:graphicFrameLocks noGrp="1"/>
          </p:cNvGraphicFramePr>
          <p:nvPr>
            <p:ph idx="1"/>
            <p:extLst>
              <p:ext uri="{D42A27DB-BD31-4B8C-83A1-F6EECF244321}">
                <p14:modId xmlns:p14="http://schemas.microsoft.com/office/powerpoint/2010/main" val="1546975048"/>
              </p:ext>
            </p:extLst>
          </p:nvPr>
        </p:nvGraphicFramePr>
        <p:xfrm>
          <a:off x="1066799" y="1828800"/>
          <a:ext cx="7315185" cy="4113513"/>
        </p:xfrm>
        <a:graphic>
          <a:graphicData uri="http://schemas.openxmlformats.org/drawingml/2006/table">
            <a:tbl>
              <a:tblPr firstRow="1" firstCol="1" bandRow="1">
                <a:tableStyleId>{5C22544A-7EE6-4342-B048-85BDC9FD1C3A}</a:tableStyleId>
              </a:tblPr>
              <a:tblGrid>
                <a:gridCol w="2408911">
                  <a:extLst>
                    <a:ext uri="{9D8B030D-6E8A-4147-A177-3AD203B41FA5}">
                      <a16:colId xmlns:a16="http://schemas.microsoft.com/office/drawing/2014/main" val="335933619"/>
                    </a:ext>
                  </a:extLst>
                </a:gridCol>
                <a:gridCol w="2232805">
                  <a:extLst>
                    <a:ext uri="{9D8B030D-6E8A-4147-A177-3AD203B41FA5}">
                      <a16:colId xmlns:a16="http://schemas.microsoft.com/office/drawing/2014/main" val="325198347"/>
                    </a:ext>
                  </a:extLst>
                </a:gridCol>
                <a:gridCol w="2673469">
                  <a:extLst>
                    <a:ext uri="{9D8B030D-6E8A-4147-A177-3AD203B41FA5}">
                      <a16:colId xmlns:a16="http://schemas.microsoft.com/office/drawing/2014/main" val="1370454742"/>
                    </a:ext>
                  </a:extLst>
                </a:gridCol>
              </a:tblGrid>
              <a:tr h="2053886">
                <a:tc>
                  <a:txBody>
                    <a:bodyPr/>
                    <a:lstStyle/>
                    <a:p>
                      <a:pPr marL="0" marR="0" algn="just">
                        <a:lnSpc>
                          <a:spcPct val="115000"/>
                        </a:lnSpc>
                        <a:spcBef>
                          <a:spcPts val="0"/>
                        </a:spcBef>
                        <a:spcAft>
                          <a:spcPts val="0"/>
                        </a:spcAft>
                      </a:pPr>
                      <a:r>
                        <a:rPr lang="el-GR" sz="1200" dirty="0">
                          <a:effectLst/>
                        </a:rPr>
                        <a:t>         Τελική κατάσταση     </a:t>
                      </a:r>
                      <a:endParaRPr lang="en-US" sz="1100" dirty="0">
                        <a:effectLst/>
                      </a:endParaRPr>
                    </a:p>
                    <a:p>
                      <a:pPr marL="0" marR="0" algn="just">
                        <a:lnSpc>
                          <a:spcPct val="115000"/>
                        </a:lnSpc>
                        <a:spcBef>
                          <a:spcPts val="0"/>
                        </a:spcBef>
                        <a:spcAft>
                          <a:spcPts val="0"/>
                        </a:spcAft>
                      </a:pPr>
                      <a:r>
                        <a:rPr lang="el-GR" sz="1200" dirty="0">
                          <a:effectLst/>
                        </a:rPr>
                        <a:t>                          (στόχος)</a:t>
                      </a:r>
                      <a:endParaRPr lang="en-US" sz="1100" dirty="0">
                        <a:effectLst/>
                      </a:endParaRPr>
                    </a:p>
                    <a:p>
                      <a:pPr marL="0" marR="0" algn="just">
                        <a:lnSpc>
                          <a:spcPct val="115000"/>
                        </a:lnSpc>
                        <a:spcBef>
                          <a:spcPts val="0"/>
                        </a:spcBef>
                        <a:spcAft>
                          <a:spcPts val="0"/>
                        </a:spcAft>
                      </a:pPr>
                      <a:r>
                        <a:rPr lang="el-GR" sz="1200" dirty="0">
                          <a:effectLst/>
                        </a:rPr>
                        <a:t> </a:t>
                      </a:r>
                      <a:endParaRPr lang="en-US" sz="1100" dirty="0">
                        <a:effectLst/>
                      </a:endParaRPr>
                    </a:p>
                    <a:p>
                      <a:pPr marL="0" marR="0" algn="just">
                        <a:lnSpc>
                          <a:spcPct val="115000"/>
                        </a:lnSpc>
                        <a:spcBef>
                          <a:spcPts val="0"/>
                        </a:spcBef>
                        <a:spcAft>
                          <a:spcPts val="0"/>
                        </a:spcAft>
                      </a:pPr>
                      <a:r>
                        <a:rPr lang="el-GR" sz="1200" dirty="0">
                          <a:effectLst/>
                        </a:rPr>
                        <a:t> </a:t>
                      </a:r>
                      <a:endParaRPr lang="en-US" sz="1100" dirty="0">
                        <a:effectLst/>
                      </a:endParaRPr>
                    </a:p>
                    <a:p>
                      <a:pPr marL="0" marR="0" algn="just">
                        <a:lnSpc>
                          <a:spcPct val="115000"/>
                        </a:lnSpc>
                        <a:spcBef>
                          <a:spcPts val="0"/>
                        </a:spcBef>
                        <a:spcAft>
                          <a:spcPts val="0"/>
                        </a:spcAft>
                      </a:pPr>
                      <a:r>
                        <a:rPr lang="el-GR" sz="1200" dirty="0">
                          <a:effectLst/>
                        </a:rPr>
                        <a:t> </a:t>
                      </a:r>
                      <a:endParaRPr lang="en-US" sz="1100" dirty="0">
                        <a:effectLst/>
                      </a:endParaRPr>
                    </a:p>
                    <a:p>
                      <a:pPr marL="0" marR="0" algn="just">
                        <a:lnSpc>
                          <a:spcPct val="115000"/>
                        </a:lnSpc>
                        <a:spcBef>
                          <a:spcPts val="0"/>
                        </a:spcBef>
                        <a:spcAft>
                          <a:spcPts val="0"/>
                        </a:spcAft>
                      </a:pPr>
                      <a:r>
                        <a:rPr lang="el-GR" sz="1200" dirty="0">
                          <a:effectLst/>
                        </a:rPr>
                        <a:t> </a:t>
                      </a:r>
                      <a:endParaRPr lang="en-US" sz="1100" dirty="0">
                        <a:effectLst/>
                      </a:endParaRPr>
                    </a:p>
                    <a:p>
                      <a:pPr marL="0" marR="0" algn="just">
                        <a:lnSpc>
                          <a:spcPct val="115000"/>
                        </a:lnSpc>
                        <a:spcBef>
                          <a:spcPts val="0"/>
                        </a:spcBef>
                        <a:spcAft>
                          <a:spcPts val="0"/>
                        </a:spcAft>
                      </a:pPr>
                      <a:br>
                        <a:rPr lang="en-US" sz="1100" dirty="0">
                          <a:effectLst/>
                        </a:rPr>
                      </a:br>
                      <a:r>
                        <a:rPr lang="el-GR" sz="1200" dirty="0">
                          <a:effectLst/>
                        </a:rPr>
                        <a:t>Κατάσταση εκκίνησης </a:t>
                      </a:r>
                      <a:endParaRPr lang="en-US" sz="1100" dirty="0">
                        <a:effectLst/>
                      </a:endParaRPr>
                    </a:p>
                    <a:p>
                      <a:pPr marL="0" marR="0" algn="just">
                        <a:lnSpc>
                          <a:spcPct val="115000"/>
                        </a:lnSpc>
                        <a:spcBef>
                          <a:spcPts val="0"/>
                        </a:spcBef>
                        <a:spcAft>
                          <a:spcPts val="0"/>
                        </a:spcAft>
                      </a:pPr>
                      <a:r>
                        <a:rPr lang="el-GR" sz="1200" dirty="0">
                          <a:effectLst/>
                        </a:rPr>
                        <a:t>(υποθέσεις)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l-GR" sz="1200" dirty="0">
                          <a:effectLst/>
                        </a:rPr>
                        <a:t>Κλειστή (μια μοναδική λύση)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200">
                          <a:effectLst/>
                        </a:rPr>
                        <a:t>Ανοιχτή (πολλαπλές λύσεις ή/και διαφορετικούς τρόπους λύσης)</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35340150"/>
                  </a:ext>
                </a:extLst>
              </a:tr>
              <a:tr h="913881">
                <a:tc>
                  <a:txBody>
                    <a:bodyPr/>
                    <a:lstStyle/>
                    <a:p>
                      <a:pPr marL="0" marR="0" algn="just">
                        <a:lnSpc>
                          <a:spcPct val="115000"/>
                        </a:lnSpc>
                        <a:spcBef>
                          <a:spcPts val="0"/>
                        </a:spcBef>
                        <a:spcAft>
                          <a:spcPts val="0"/>
                        </a:spcAft>
                      </a:pPr>
                      <a:r>
                        <a:rPr lang="el-GR" sz="1200">
                          <a:effectLst/>
                        </a:rPr>
                        <a:t> </a:t>
                      </a:r>
                      <a:endParaRPr lang="en-US" sz="1100">
                        <a:effectLst/>
                      </a:endParaRPr>
                    </a:p>
                    <a:p>
                      <a:pPr marL="0" marR="0" algn="just">
                        <a:lnSpc>
                          <a:spcPct val="115000"/>
                        </a:lnSpc>
                        <a:spcBef>
                          <a:spcPts val="0"/>
                        </a:spcBef>
                        <a:spcAft>
                          <a:spcPts val="0"/>
                        </a:spcAft>
                      </a:pPr>
                      <a:r>
                        <a:rPr lang="el-GR" sz="1200">
                          <a:effectLst/>
                        </a:rPr>
                        <a:t>Κλειστή</a:t>
                      </a:r>
                      <a:endParaRPr lang="en-US" sz="1100">
                        <a:effectLst/>
                      </a:endParaRPr>
                    </a:p>
                    <a:p>
                      <a:pPr marL="0" marR="0" algn="just">
                        <a:lnSpc>
                          <a:spcPct val="115000"/>
                        </a:lnSpc>
                        <a:spcBef>
                          <a:spcPts val="0"/>
                        </a:spcBef>
                        <a:spcAft>
                          <a:spcPts val="0"/>
                        </a:spcAft>
                      </a:pPr>
                      <a:r>
                        <a:rPr lang="el-GR" sz="1200">
                          <a:effectLst/>
                        </a:rPr>
                        <a:t>(σαφώς διατυπωμένη)</a:t>
                      </a:r>
                      <a:endParaRPr lang="en-US" sz="1100">
                        <a:effectLst/>
                      </a:endParaRPr>
                    </a:p>
                    <a:p>
                      <a:pPr marL="0" marR="0" algn="just">
                        <a:lnSpc>
                          <a:spcPct val="115000"/>
                        </a:lnSpc>
                        <a:spcBef>
                          <a:spcPts val="0"/>
                        </a:spcBef>
                        <a:spcAft>
                          <a:spcPts val="0"/>
                        </a:spcAft>
                      </a:pPr>
                      <a:r>
                        <a:rPr lang="el-GR"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l-GR" sz="1200">
                          <a:effectLst/>
                        </a:rPr>
                        <a:t>ΚΛΕΙΣΤΟ ΠΡΟΒΛΗΜΑ</a:t>
                      </a:r>
                      <a:endParaRPr lang="en-US"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200" dirty="0">
                          <a:effectLst/>
                        </a:rPr>
                        <a:t>ΑΝΟΙΚΤΟ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249006"/>
                  </a:ext>
                </a:extLst>
              </a:tr>
              <a:tr h="1145746">
                <a:tc>
                  <a:txBody>
                    <a:bodyPr/>
                    <a:lstStyle/>
                    <a:p>
                      <a:pPr marL="0" marR="0" algn="just">
                        <a:lnSpc>
                          <a:spcPct val="115000"/>
                        </a:lnSpc>
                        <a:spcBef>
                          <a:spcPts val="0"/>
                        </a:spcBef>
                        <a:spcAft>
                          <a:spcPts val="0"/>
                        </a:spcAft>
                      </a:pPr>
                      <a:r>
                        <a:rPr lang="el-GR" sz="1200">
                          <a:effectLst/>
                        </a:rPr>
                        <a:t> </a:t>
                      </a:r>
                      <a:endParaRPr lang="en-US" sz="1100">
                        <a:effectLst/>
                      </a:endParaRPr>
                    </a:p>
                    <a:p>
                      <a:pPr marL="0" marR="0" algn="just">
                        <a:lnSpc>
                          <a:spcPct val="115000"/>
                        </a:lnSpc>
                        <a:spcBef>
                          <a:spcPts val="0"/>
                        </a:spcBef>
                        <a:spcAft>
                          <a:spcPts val="0"/>
                        </a:spcAft>
                      </a:pPr>
                      <a:r>
                        <a:rPr lang="el-GR" sz="1200">
                          <a:effectLst/>
                        </a:rPr>
                        <a:t>Ανοιχτή (ασάφεια στη διατύπωση)</a:t>
                      </a:r>
                      <a:endParaRPr lang="en-US" sz="1100">
                        <a:effectLst/>
                      </a:endParaRPr>
                    </a:p>
                    <a:p>
                      <a:pPr marL="0" marR="0" algn="just">
                        <a:lnSpc>
                          <a:spcPct val="115000"/>
                        </a:lnSpc>
                        <a:spcBef>
                          <a:spcPts val="0"/>
                        </a:spcBef>
                        <a:spcAft>
                          <a:spcPts val="0"/>
                        </a:spcAft>
                      </a:pPr>
                      <a:r>
                        <a:rPr lang="el-GR" sz="1200">
                          <a:effectLst/>
                        </a:rPr>
                        <a:t> </a:t>
                      </a:r>
                      <a:endParaRPr lang="en-US" sz="1100">
                        <a:effectLst/>
                      </a:endParaRPr>
                    </a:p>
                    <a:p>
                      <a:pPr marL="0" marR="0" algn="just">
                        <a:lnSpc>
                          <a:spcPct val="115000"/>
                        </a:lnSpc>
                        <a:spcBef>
                          <a:spcPts val="0"/>
                        </a:spcBef>
                        <a:spcAft>
                          <a:spcPts val="0"/>
                        </a:spcAft>
                      </a:pPr>
                      <a:r>
                        <a:rPr lang="el-GR"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gn="just">
                        <a:lnSpc>
                          <a:spcPct val="115000"/>
                        </a:lnSpc>
                        <a:spcBef>
                          <a:spcPts val="0"/>
                        </a:spcBef>
                        <a:spcAft>
                          <a:spcPts val="0"/>
                        </a:spcAft>
                      </a:pPr>
                      <a:r>
                        <a:rPr lang="el-GR" sz="1200">
                          <a:effectLst/>
                        </a:rPr>
                        <a:t>ΑΝΟΙΚΤΟ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0"/>
                        </a:spcAft>
                      </a:pPr>
                      <a:r>
                        <a:rPr lang="el-GR" sz="1200" dirty="0">
                          <a:effectLst/>
                        </a:rPr>
                        <a:t>ΑΝΟΙΚΤΟ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5706650"/>
                  </a:ext>
                </a:extLst>
              </a:tr>
            </a:tbl>
          </a:graphicData>
        </a:graphic>
      </p:graphicFrame>
      <p:cxnSp>
        <p:nvCxnSpPr>
          <p:cNvPr id="6" name="Ευθύγραμμο βέλος σύνδεσης 2">
            <a:extLst>
              <a:ext uri="{FF2B5EF4-FFF2-40B4-BE49-F238E27FC236}">
                <a16:creationId xmlns:a16="http://schemas.microsoft.com/office/drawing/2014/main" id="{BEDC7C43-727D-43B2-B917-C6D1935B4433}"/>
              </a:ext>
            </a:extLst>
          </p:cNvPr>
          <p:cNvCxnSpPr/>
          <p:nvPr/>
        </p:nvCxnSpPr>
        <p:spPr>
          <a:xfrm>
            <a:off x="762000" y="3505200"/>
            <a:ext cx="0" cy="70485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7" name="Ευθύγραμμο βέλος σύνδεσης 3">
            <a:extLst>
              <a:ext uri="{FF2B5EF4-FFF2-40B4-BE49-F238E27FC236}">
                <a16:creationId xmlns:a16="http://schemas.microsoft.com/office/drawing/2014/main" id="{33037D0D-0519-48E8-A5C1-787FF925B9D0}"/>
              </a:ext>
            </a:extLst>
          </p:cNvPr>
          <p:cNvCxnSpPr/>
          <p:nvPr/>
        </p:nvCxnSpPr>
        <p:spPr>
          <a:xfrm>
            <a:off x="2362200" y="1524000"/>
            <a:ext cx="81915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1346033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4658</TotalTime>
  <Words>2212</Words>
  <Application>Microsoft Office PowerPoint</Application>
  <PresentationFormat>On-screen Show (4:3)</PresentationFormat>
  <Paragraphs>157</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Η διδασκαλία μέσω επίλυσης προβλήματος – Μαθηματικοποίηση</vt:lpstr>
      <vt:lpstr>Ανοικτά προβλήματα</vt:lpstr>
      <vt:lpstr>Τα ανοικτά προβλήματα στη διδασκαλία: Ιστορικά στοιχεία</vt:lpstr>
      <vt:lpstr>Ανοικτά προβλήματα</vt:lpstr>
      <vt:lpstr>Ανοικτά προβλήματα</vt:lpstr>
      <vt:lpstr>Ανοικτά προβλήματα</vt:lpstr>
      <vt:lpstr>Ανοικτά προβλήματα</vt:lpstr>
      <vt:lpstr>Κλειστό vs ανοικτό πρόβλημα</vt:lpstr>
      <vt:lpstr>Σχ. 1. Η ταξινόμηση των προβλημάτων ανάλογα με τις καταστάσεις εκκίνησης και                    στόχου (Pehkonen, 1997).</vt:lpstr>
      <vt:lpstr>Διδακτικές προϋποθέσεις   </vt:lpstr>
      <vt:lpstr>PowerPoint Presentation</vt:lpstr>
      <vt:lpstr>“Open and closed mathematics”</vt:lpstr>
      <vt:lpstr>Οι διδακτικές προσεγγίσεις  στα 2 σχολεία</vt:lpstr>
      <vt:lpstr>Ερευνητικά αποτελέσματα</vt:lpstr>
      <vt:lpstr>PowerPoint Presentation</vt:lpstr>
      <vt:lpstr>Ανοικτά προβλήματα και διδασκαλία</vt:lpstr>
      <vt:lpstr>Σχεδιασμός δραστηριότητας </vt:lpstr>
      <vt:lpstr>Η μετατροπή κλειστού προβλήματος σε ανοικτό</vt:lpstr>
      <vt:lpstr>Η μετατροπή κλειστού προβλήματος σε ανοικτό</vt:lpstr>
      <vt:lpstr>Η μετατροπή κλειστού προβλήματος σε ανοικτό</vt:lpstr>
      <vt:lpstr>Γιατί ανοικτά και όχι κλειστά προβλήματα;</vt:lpstr>
      <vt:lpstr>Γιατί ανοικτά και όχι κλειστά προβλήματα;</vt:lpstr>
      <vt:lpstr>PowerPoint Presentation</vt:lpstr>
      <vt:lpstr>Ανοικτά προβλήματα και δημιουργικότητα (creativity)</vt:lpstr>
      <vt:lpstr>Συνοψίζοντας (1/2)</vt:lpstr>
      <vt:lpstr>Συνοψίζοντας (2/2)</vt:lpstr>
      <vt:lpstr>Βιβλιογραφία</vt:lpstr>
      <vt:lpstr>Επέκταση μελέτης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Yannis</cp:lastModifiedBy>
  <cp:revision>608</cp:revision>
  <dcterms:created xsi:type="dcterms:W3CDTF">2016-12-02T10:45:38Z</dcterms:created>
  <dcterms:modified xsi:type="dcterms:W3CDTF">2024-10-21T10:02:07Z</dcterms:modified>
</cp:coreProperties>
</file>