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363" r:id="rId4"/>
    <p:sldId id="408" r:id="rId5"/>
    <p:sldId id="409" r:id="rId6"/>
    <p:sldId id="379" r:id="rId7"/>
    <p:sldId id="374" r:id="rId8"/>
    <p:sldId id="403" r:id="rId9"/>
    <p:sldId id="404" r:id="rId10"/>
    <p:sldId id="406" r:id="rId11"/>
    <p:sldId id="407" r:id="rId12"/>
    <p:sldId id="405" r:id="rId13"/>
    <p:sldId id="400" r:id="rId14"/>
    <p:sldId id="401" r:id="rId15"/>
    <p:sldId id="393" r:id="rId16"/>
    <p:sldId id="394" r:id="rId17"/>
    <p:sldId id="395" r:id="rId18"/>
    <p:sldId id="396" r:id="rId19"/>
    <p:sldId id="290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87971" autoAdjust="0"/>
  </p:normalViewPr>
  <p:slideViewPr>
    <p:cSldViewPr>
      <p:cViewPr varScale="1">
        <p:scale>
          <a:sx n="75" d="100"/>
          <a:sy n="75" d="100"/>
        </p:scale>
        <p:origin x="169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1E99B-E14B-4A72-9839-62B4BBB7581D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278688" cy="1971650"/>
          </a:xfrm>
        </p:spPr>
        <p:txBody>
          <a:bodyPr>
            <a:normAutofit fontScale="90000"/>
          </a:bodyPr>
          <a:lstStyle/>
          <a:p>
            <a:r>
              <a:rPr lang="el-GR" dirty="0"/>
              <a:t>Η διδασκαλία μέσω επίλυσης προβλήματος – Μαθηματικοποίηση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400800" cy="17526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2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: </a:t>
            </a:r>
            <a:r>
              <a:rPr lang="el-GR" sz="4000" b="1" dirty="0">
                <a:solidFill>
                  <a:srgbClr val="0070C0"/>
                </a:solidFill>
              </a:rPr>
              <a:t>ΕΠ, ΑΠΣ &amp; Σχολικά βιβλία</a:t>
            </a:r>
            <a:endParaRPr lang="el-GR" sz="4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9105" y="332656"/>
            <a:ext cx="18793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 algn="ctr">
              <a:buNone/>
            </a:pPr>
            <a:r>
              <a:rPr lang="el-GR" b="1" dirty="0"/>
              <a:t>Αναλυτικά προγράμματα σπουδών</a:t>
            </a:r>
          </a:p>
        </p:txBody>
      </p:sp>
    </p:spTree>
    <p:extLst>
      <p:ext uri="{BB962C8B-B14F-4D97-AF65-F5344CB8AC3E}">
        <p14:creationId xmlns:p14="http://schemas.microsoft.com/office/powerpoint/2010/main" val="137054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04448" cy="1368152"/>
          </a:xfrm>
        </p:spPr>
        <p:txBody>
          <a:bodyPr>
            <a:normAutofit/>
          </a:bodyPr>
          <a:lstStyle/>
          <a:p>
            <a:r>
              <a:rPr lang="el-GR" sz="3600" dirty="0"/>
              <a:t>ΑΝΑΛΥΤΙΚΑ ΠΡΟΓΡΑΜΜΑΤΑ ΣΠΟΥΔΩΝ (ΑΠΣ)</a:t>
            </a:r>
            <a:br>
              <a:rPr lang="el-GR" sz="3600" dirty="0"/>
            </a:br>
            <a:r>
              <a:rPr lang="el-GR" sz="3600" dirty="0"/>
              <a:t>Οι γενικοί διδακτικοί στόχοι της ΕΠ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988840"/>
            <a:ext cx="8763000" cy="424847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sz="2500" b="1" i="1" dirty="0"/>
              <a:t>Επιστημονικό-πολιτισμικοί</a:t>
            </a:r>
            <a:r>
              <a:rPr lang="el-GR" sz="2500" b="1" dirty="0"/>
              <a:t>: </a:t>
            </a:r>
            <a:r>
              <a:rPr lang="el-GR" sz="2500" dirty="0"/>
              <a:t>να δημιουργήσουν οι μαθητές μια ολοκληρωμένη και ισορροπημένη εικόνα των μαθηματικών ως </a:t>
            </a:r>
            <a:r>
              <a:rPr lang="el-GR" sz="2500" b="1" dirty="0">
                <a:solidFill>
                  <a:srgbClr val="00B050"/>
                </a:solidFill>
              </a:rPr>
              <a:t>επιστήμης</a:t>
            </a:r>
            <a:r>
              <a:rPr lang="el-GR" sz="2500" dirty="0"/>
              <a:t> και ως  </a:t>
            </a:r>
            <a:r>
              <a:rPr lang="el-GR" sz="2500" b="1" dirty="0">
                <a:solidFill>
                  <a:srgbClr val="00B050"/>
                </a:solidFill>
              </a:rPr>
              <a:t>μέρος της ανθρώπινης καθημερινότητας</a:t>
            </a:r>
            <a:r>
              <a:rPr lang="el-GR" sz="2500" dirty="0"/>
              <a:t>.</a:t>
            </a:r>
            <a:endParaRPr lang="el-GR" sz="2500" b="1" i="1" dirty="0"/>
          </a:p>
          <a:p>
            <a:pPr>
              <a:lnSpc>
                <a:spcPct val="80000"/>
              </a:lnSpc>
            </a:pPr>
            <a:r>
              <a:rPr lang="el-GR" sz="2500" b="1" i="1" dirty="0"/>
              <a:t>πραγματιστικοί</a:t>
            </a:r>
            <a:r>
              <a:rPr lang="el-GR" sz="2500" b="1" dirty="0"/>
              <a:t>:</a:t>
            </a:r>
            <a:r>
              <a:rPr lang="el-GR" sz="2500" dirty="0"/>
              <a:t> να βοηθήσει τους μαθητές να κατανοήσουν και να αντιμετωπίσουν πραγματικές καταστάσεις και προβλήματα αλλά και να αποκτήσουν κάποια γενικά προσόντα όπως η ικανότητα αντιμετώπισης προβλημάτων στην καθημερινότητά τους. </a:t>
            </a:r>
          </a:p>
          <a:p>
            <a:pPr>
              <a:lnSpc>
                <a:spcPct val="80000"/>
              </a:lnSpc>
            </a:pPr>
            <a:r>
              <a:rPr lang="el-GR" sz="2500" b="1" i="1" dirty="0"/>
              <a:t>Ψυχολογικοί:</a:t>
            </a:r>
            <a:r>
              <a:rPr lang="el-GR" sz="2500" i="1" dirty="0"/>
              <a:t> να αποκτήσουν οι μαθητές </a:t>
            </a:r>
            <a:r>
              <a:rPr lang="el-GR" sz="2500" dirty="0"/>
              <a:t>συμπεριφορές όπως  θετική στάση απέναντι σε νέες καταστάσεις και να συμβάλει στην βαθύτερη κατανόηση και μακρόχρονη διατήρηση της μαθηματικής γνώσης.</a:t>
            </a:r>
          </a:p>
        </p:txBody>
      </p:sp>
    </p:spTree>
    <p:extLst>
      <p:ext uri="{BB962C8B-B14F-4D97-AF65-F5344CB8AC3E}">
        <p14:creationId xmlns:p14="http://schemas.microsoft.com/office/powerpoint/2010/main" val="272330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Ειδικοί διδακτικοί στόχοι της ΕΠ. </a:t>
            </a:r>
            <a:br>
              <a:rPr lang="el-GR" sz="3200" dirty="0"/>
            </a:br>
            <a:r>
              <a:rPr lang="el-GR" sz="3200" dirty="0"/>
              <a:t>Οι μαθητές να αναπτύξουν ικανότητες…  (1/3)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112568"/>
          </a:xfrm>
        </p:spPr>
        <p:txBody>
          <a:bodyPr>
            <a:normAutofit fontScale="62500" lnSpcReduction="20000"/>
          </a:bodyPr>
          <a:lstStyle/>
          <a:p>
            <a:r>
              <a:rPr lang="el-GR" b="1" i="1" dirty="0"/>
              <a:t>αποτελεσματικής χρήσης </a:t>
            </a:r>
            <a:r>
              <a:rPr lang="el-GR" i="1" dirty="0" err="1"/>
              <a:t>κοινωνικο</a:t>
            </a:r>
            <a:r>
              <a:rPr lang="el-GR" i="1" dirty="0"/>
              <a:t>-πολιτισμικών </a:t>
            </a:r>
            <a:r>
              <a:rPr lang="el-GR" dirty="0"/>
              <a:t>(γλώσσας, συμβόλων, κειμένων) και ψηφιακών </a:t>
            </a:r>
            <a:r>
              <a:rPr lang="el-GR" b="1" i="1" dirty="0"/>
              <a:t>εργαλείων</a:t>
            </a:r>
            <a:r>
              <a:rPr lang="el-GR" i="1" dirty="0"/>
              <a:t>,</a:t>
            </a:r>
            <a:r>
              <a:rPr lang="el-GR" dirty="0"/>
              <a:t>.</a:t>
            </a:r>
          </a:p>
          <a:p>
            <a:r>
              <a:rPr lang="el-GR" b="1" i="1" dirty="0"/>
              <a:t>αλληλεπίδρασης και συνεργασίας σε ετερογενείς ομάδες</a:t>
            </a:r>
            <a:r>
              <a:rPr lang="el-GR" i="1" dirty="0"/>
              <a:t>. Είναι </a:t>
            </a:r>
            <a:r>
              <a:rPr lang="el-GR" dirty="0"/>
              <a:t>σημαντικό για τον μαθητή να μπορεί να … </a:t>
            </a:r>
          </a:p>
          <a:p>
            <a:pPr lvl="1"/>
            <a:r>
              <a:rPr lang="el-GR" dirty="0"/>
              <a:t>κατανοεί τη σκέψη και τη στάση των άλλων, </a:t>
            </a:r>
          </a:p>
          <a:p>
            <a:pPr lvl="1"/>
            <a:r>
              <a:rPr lang="el-GR" dirty="0"/>
              <a:t>να επιλύει συγκρούσεις, </a:t>
            </a:r>
          </a:p>
          <a:p>
            <a:pPr lvl="1"/>
            <a:r>
              <a:rPr lang="el-GR" dirty="0"/>
              <a:t>να διαχειρίζεται διαφορές και αντιφάσεις, </a:t>
            </a:r>
          </a:p>
          <a:p>
            <a:pPr lvl="1"/>
            <a:r>
              <a:rPr lang="el-GR" dirty="0"/>
              <a:t>να υπερβαίνει πολιτισμικές διαφορές, </a:t>
            </a:r>
          </a:p>
          <a:p>
            <a:pPr lvl="1"/>
            <a:r>
              <a:rPr lang="el-GR" dirty="0"/>
              <a:t>να εξισορροπεί μεταξύ της δέσμευσης για την ομάδα και της προσωπικής του αυτονομίας.</a:t>
            </a:r>
          </a:p>
          <a:p>
            <a:r>
              <a:rPr lang="el-GR" b="1" i="1" dirty="0"/>
              <a:t>αυτόνομης και υπεύθυνης λειτουργίας</a:t>
            </a:r>
            <a:r>
              <a:rPr lang="el-GR" i="1" dirty="0"/>
              <a:t>. Οι μαθητές να είναι </a:t>
            </a:r>
            <a:r>
              <a:rPr lang="el-GR" dirty="0"/>
              <a:t>σε θέση να λειτουργούν όχι μόνον στο πλαίσιο μιας ομάδας αλλά και αυτόνομα, να μπορούν</a:t>
            </a:r>
          </a:p>
          <a:p>
            <a:pPr lvl="1"/>
            <a:r>
              <a:rPr lang="el-GR" dirty="0"/>
              <a:t> να υπερασπίζονται τις απόψεις τους, </a:t>
            </a:r>
          </a:p>
          <a:p>
            <a:pPr lvl="1"/>
            <a:r>
              <a:rPr lang="el-GR" dirty="0"/>
              <a:t>να συνειδητοποιούν τα όρια και τις ανάγκες τους, </a:t>
            </a:r>
          </a:p>
          <a:p>
            <a:pPr lvl="1"/>
            <a:r>
              <a:rPr lang="el-GR" dirty="0"/>
              <a:t>να αναζητούν πληροφορίες και να αξιολογούν τις πηγές προέλευσής τους,</a:t>
            </a:r>
          </a:p>
          <a:p>
            <a:pPr lvl="1"/>
            <a:r>
              <a:rPr lang="el-GR" dirty="0"/>
              <a:t> να αξιολογούν τη μάθησή τους, </a:t>
            </a:r>
          </a:p>
          <a:p>
            <a:pPr lvl="1"/>
            <a:r>
              <a:rPr lang="el-GR" dirty="0"/>
              <a:t>να κατανοούν και να </a:t>
            </a:r>
            <a:r>
              <a:rPr lang="el-GR" dirty="0" err="1"/>
              <a:t>νοηματοδοτούν</a:t>
            </a:r>
            <a:r>
              <a:rPr lang="el-GR" dirty="0"/>
              <a:t> την εμπειρία τους (</a:t>
            </a:r>
            <a:r>
              <a:rPr lang="el-GR" dirty="0" err="1"/>
              <a:t>μεταγνώση</a:t>
            </a:r>
            <a:r>
              <a:rPr lang="el-G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4859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μαθητές να αναπτύξουν ικανότητες … (</a:t>
            </a:r>
            <a:r>
              <a:rPr lang="en-US" dirty="0"/>
              <a:t>2/3</a:t>
            </a:r>
            <a:r>
              <a:rPr lang="el-GR" dirty="0"/>
              <a:t>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λήψης αποφάσεων </a:t>
            </a:r>
            <a:r>
              <a:rPr lang="el-GR" dirty="0"/>
              <a:t>είναι σημαντική όταν ο μαθητής πρέπει να διαχειριστεί </a:t>
            </a:r>
            <a:r>
              <a:rPr lang="el-GR" b="1" dirty="0"/>
              <a:t>ασαφείς καταστάσεις</a:t>
            </a:r>
            <a:r>
              <a:rPr lang="el-GR" dirty="0"/>
              <a:t>. </a:t>
            </a:r>
          </a:p>
          <a:p>
            <a:pPr lvl="1"/>
            <a:r>
              <a:rPr lang="el-GR" dirty="0"/>
              <a:t>αν εξαιρέσουμε τα «σχολικά» προβλήματα που αντιμετωπίζουν οι μαθητές στα μαθηματικά, όπου δίνονται όλες οι πληροφορίες για την επίλυσή τους και ο δρόμος προς τη λύση είναι συνήθως μονόδρομος, στην πραγματική ζωή, τα περισσότερα προβλήματα χαρακτηρίζονται από ασάφεια, έλλειψη δεδομένων, ή περίσσεια στοιχείων.</a:t>
            </a:r>
          </a:p>
          <a:p>
            <a:r>
              <a:rPr lang="el-GR" dirty="0"/>
              <a:t>Προκειμένου ο μαθητής να πάρει αποφάσεις πρέπει να …  </a:t>
            </a:r>
          </a:p>
          <a:p>
            <a:pPr lvl="1"/>
            <a:r>
              <a:rPr lang="el-GR" b="1" dirty="0"/>
              <a:t>διαχειριστεί την πολυπλοκότητά </a:t>
            </a:r>
            <a:r>
              <a:rPr lang="el-GR" dirty="0"/>
              <a:t>του προβλήματος  (αναγνώριση και ανάλυση κανονικοτήτων, εντοπισμός αναλογιών μεταξύ των γνωστών και νέων καταστάσεων),</a:t>
            </a:r>
          </a:p>
          <a:p>
            <a:pPr lvl="1"/>
            <a:r>
              <a:rPr lang="el-GR" dirty="0"/>
              <a:t> </a:t>
            </a:r>
            <a:r>
              <a:rPr lang="el-GR" b="1" dirty="0"/>
              <a:t>να διακρίνει ή να αναγνωρίσει </a:t>
            </a:r>
            <a:r>
              <a:rPr lang="el-GR" dirty="0"/>
              <a:t>τα  σχετικών και άσχετων στοιχείων σε σχέση με μια κατάσταση ή έναν στόχο) </a:t>
            </a:r>
          </a:p>
          <a:p>
            <a:pPr lvl="1"/>
            <a:r>
              <a:rPr lang="el-GR" dirty="0"/>
              <a:t>και να </a:t>
            </a:r>
            <a:r>
              <a:rPr lang="el-GR" b="1" dirty="0"/>
              <a:t>επιλέγει </a:t>
            </a:r>
            <a:r>
              <a:rPr lang="el-GR" dirty="0"/>
              <a:t>μεταξύ διάφορων ενδεχομένων τον πιο κοντινό σε σχέση με τον επιδιωκόμενο στόχο.</a:t>
            </a:r>
          </a:p>
        </p:txBody>
      </p:sp>
    </p:spTree>
    <p:extLst>
      <p:ext uri="{BB962C8B-B14F-4D97-AF65-F5344CB8AC3E}">
        <p14:creationId xmlns:p14="http://schemas.microsoft.com/office/powerpoint/2010/main" val="227112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μαθητές να αναπτύξουν ικανότητες … (</a:t>
            </a:r>
            <a:r>
              <a:rPr lang="en-US" dirty="0"/>
              <a:t>3</a:t>
            </a:r>
            <a:r>
              <a:rPr lang="el-GR" dirty="0"/>
              <a:t>/3)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Επικοινωνίας, </a:t>
            </a:r>
            <a:r>
              <a:rPr lang="el-GR" dirty="0"/>
              <a:t>είναι θεμελιώδης ικανότητα τόσο για το μαθητή που παρουσιάζει μια λύση όσο και για εκείνον που την ακούει. </a:t>
            </a:r>
          </a:p>
          <a:p>
            <a:r>
              <a:rPr lang="el-GR" b="1" dirty="0">
                <a:solidFill>
                  <a:srgbClr val="00B050"/>
                </a:solidFill>
              </a:rPr>
              <a:t>έκφρασης με χρήση πολλαπλών αναπαραστάσεω</a:t>
            </a:r>
            <a:r>
              <a:rPr lang="el-GR" dirty="0">
                <a:solidFill>
                  <a:srgbClr val="00B050"/>
                </a:solidFill>
              </a:rPr>
              <a:t>ν </a:t>
            </a:r>
          </a:p>
        </p:txBody>
      </p:sp>
    </p:spTree>
    <p:extLst>
      <p:ext uri="{BB962C8B-B14F-4D97-AF65-F5344CB8AC3E}">
        <p14:creationId xmlns:p14="http://schemas.microsoft.com/office/powerpoint/2010/main" val="40310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 algn="ctr">
              <a:buNone/>
            </a:pPr>
            <a:r>
              <a:rPr lang="el-GR" b="1" dirty="0"/>
              <a:t>Σχολικά βιβλία</a:t>
            </a:r>
          </a:p>
        </p:txBody>
      </p:sp>
    </p:spTree>
    <p:extLst>
      <p:ext uri="{BB962C8B-B14F-4D97-AF65-F5344CB8AC3E}">
        <p14:creationId xmlns:p14="http://schemas.microsoft.com/office/powerpoint/2010/main" val="187159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σχολικό βιβλίο ως έκφραση μιας μαθηματικής έννοιας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Γενικά, θεωρούμε ότι οποιαδήποτε μαθηματική έννοια είναι ανεξάρτητη από τα κείμενα που την περιγράφουν, τις αναπαραστάσεις της ή την οποιαδήποτε έκφρασή της.</a:t>
            </a:r>
          </a:p>
          <a:p>
            <a:r>
              <a:rPr lang="el-GR" dirty="0"/>
              <a:t>Παρόλα αυτά, η κατανόησή της  γίνεται μέσω επιστημονικών κειμένων, αναπαραστάσεων, εικόνων, επιχειρημάτων, καταστάσεων  που αυτή εμπλέκεται κλπ. </a:t>
            </a:r>
          </a:p>
          <a:p>
            <a:r>
              <a:rPr lang="el-GR" dirty="0"/>
              <a:t>Τα σχολικά βιβλία αποτελούν </a:t>
            </a:r>
            <a:r>
              <a:rPr lang="el-GR" b="1" dirty="0"/>
              <a:t>τα βασικά κείμενα που υποστηρίζουν την κατανόηση των εννοιών </a:t>
            </a:r>
            <a:r>
              <a:rPr lang="el-GR" dirty="0"/>
              <a:t>που διδάσκονται στο σχολείο.</a:t>
            </a:r>
          </a:p>
        </p:txBody>
      </p:sp>
    </p:spTree>
    <p:extLst>
      <p:ext uri="{BB962C8B-B14F-4D97-AF65-F5344CB8AC3E}">
        <p14:creationId xmlns:p14="http://schemas.microsoft.com/office/powerpoint/2010/main" val="2470742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93962" y="369784"/>
            <a:ext cx="4156075" cy="1382713"/>
          </a:xfrm>
        </p:spPr>
        <p:txBody>
          <a:bodyPr/>
          <a:lstStyle/>
          <a:p>
            <a:pPr eaLnBrk="1" hangingPunct="1"/>
            <a:r>
              <a:rPr lang="el-GR" sz="3800" dirty="0"/>
              <a:t>Τα σχολικά βιβλία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395" y="1799273"/>
            <a:ext cx="8641208" cy="45848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800" dirty="0"/>
              <a:t>Μεταφράζουν σε εκπαιδευτική πράξη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το Αναλυτικό Πρόγραμμα Σπουδών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την εκπαιδευτική φιλοσοφία μιας χώρας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l-GR" dirty="0"/>
              <a:t>Αποτελούν το βασικό εργαλείο της παιδαγωγικής και διδακτικής πρακτικής.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/>
              <a:t>Χρησιμοποιούνται διαχρονικά από τους εκπαιδευτικούς στη σχολική αίθουσα.</a:t>
            </a:r>
          </a:p>
          <a:p>
            <a:pPr eaLnBrk="1" hangingPunct="1">
              <a:lnSpc>
                <a:spcPct val="90000"/>
              </a:lnSpc>
            </a:pPr>
            <a:endParaRPr lang="el-GR" sz="2100" dirty="0"/>
          </a:p>
        </p:txBody>
      </p:sp>
    </p:spTree>
    <p:extLst>
      <p:ext uri="{BB962C8B-B14F-4D97-AF65-F5344CB8AC3E}">
        <p14:creationId xmlns:p14="http://schemas.microsoft.com/office/powerpoint/2010/main" val="296878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σχολικά βιβλία μέσα από την </a:t>
            </a:r>
            <a:r>
              <a:rPr lang="el-GR" dirty="0" err="1"/>
              <a:t>κοινωνικο</a:t>
            </a:r>
            <a:r>
              <a:rPr lang="el-GR" dirty="0"/>
              <a:t>-πολιτισμική οπτική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600200"/>
            <a:ext cx="4258816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dirty="0"/>
              <a:t>Η έρευνα έχει δείξει ότι η χρήση των σχολικών βιβλίων στην τάξη αποτελεί μια δραστηριότητα που χαρακτηρίζεται με αμοιβαία συμμετοχή μεταξύ των βιβλίων (ως εργαλείων μάθησης ή ως αντικείμενα μάθησης) και αυτών που τα χρησιμοποιούν. </a:t>
            </a:r>
          </a:p>
          <a:p>
            <a:pPr algn="just"/>
            <a:r>
              <a:rPr lang="el-GR" dirty="0"/>
              <a:t>Επομένως τα σχολικά βιβλία επηρεάζουν τη διδακτική πράξη με διαφορετικούς και θεμελιώδεις τρόπους. </a:t>
            </a:r>
          </a:p>
          <a:p>
            <a:pPr algn="just"/>
            <a:r>
              <a:rPr lang="el-GR" dirty="0"/>
              <a:t>Συγκεκριμένα, διαμεσολαβούν στη σχέση μεταξύ μαθητών, εκπαιδευτικών και μαθηματικών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5" y="1844825"/>
            <a:ext cx="432048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3 - Θέση περιεχομένου"/>
          <p:cNvSpPr txBox="1">
            <a:spLocks/>
          </p:cNvSpPr>
          <p:nvPr/>
        </p:nvSpPr>
        <p:spPr>
          <a:xfrm>
            <a:off x="4788024" y="5085184"/>
            <a:ext cx="4042792" cy="892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τετράεδρο μοντέλο της διδακτικής πράξης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των </a:t>
            </a:r>
            <a:r>
              <a:rPr lang="en-US" sz="2000" dirty="0" err="1"/>
              <a:t>Rezat</a:t>
            </a:r>
            <a:r>
              <a:rPr lang="en-US" sz="2000" dirty="0"/>
              <a:t>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</a:t>
            </a:r>
            <a:r>
              <a:rPr lang="en-US" sz="2000" dirty="0" err="1"/>
              <a:t>Straesser</a:t>
            </a:r>
            <a:r>
              <a:rPr lang="en-US" sz="2000" dirty="0"/>
              <a:t>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2012)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63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Autofit/>
          </a:bodyPr>
          <a:lstStyle/>
          <a:p>
            <a:pPr algn="just"/>
            <a:r>
              <a:rPr lang="en-US" sz="1800" dirty="0"/>
              <a:t>Anderson, J. (1997). Teachers’ reported use of problem solving teaching strategies in primary mathematics classrooms. In F. </a:t>
            </a:r>
            <a:r>
              <a:rPr lang="en-US" sz="1800" dirty="0" err="1"/>
              <a:t>Biddulph</a:t>
            </a:r>
            <a:r>
              <a:rPr lang="en-US" sz="1800" dirty="0"/>
              <a:t> &amp; K. Carr (Eds.), </a:t>
            </a:r>
            <a:r>
              <a:rPr lang="en-US" sz="1800" i="1" dirty="0"/>
              <a:t>People in mathematics education</a:t>
            </a:r>
            <a:r>
              <a:rPr lang="en-US" sz="1800" dirty="0"/>
              <a:t> (pp. 50–57), Proceedings of the 20</a:t>
            </a:r>
            <a:r>
              <a:rPr lang="en-US" sz="1800" baseline="30000" dirty="0"/>
              <a:t>th</a:t>
            </a:r>
            <a:r>
              <a:rPr lang="en-US" sz="1800" dirty="0"/>
              <a:t> annual conference of the Mathematics Education Research Group of Australasia, </a:t>
            </a:r>
            <a:r>
              <a:rPr lang="en-US" sz="1800" dirty="0" err="1"/>
              <a:t>Rotorua</a:t>
            </a:r>
            <a:r>
              <a:rPr lang="en-US" sz="1800" dirty="0"/>
              <a:t>, NZ.</a:t>
            </a:r>
            <a:endParaRPr lang="el-GR" sz="1800" dirty="0"/>
          </a:p>
          <a:p>
            <a:pPr algn="just"/>
            <a:r>
              <a:rPr lang="en-US" sz="1800" dirty="0" err="1"/>
              <a:t>Boaler</a:t>
            </a:r>
            <a:r>
              <a:rPr lang="en-US" sz="1800" dirty="0"/>
              <a:t>, J. (2002) Experiencing School Mathematics (Revised and</a:t>
            </a:r>
            <a:r>
              <a:rPr lang="el-GR" sz="1800" dirty="0"/>
              <a:t> </a:t>
            </a:r>
            <a:r>
              <a:rPr lang="en-US" sz="1800" dirty="0"/>
              <a:t>expanded edition). Mahwah, NJ: Erlbaum.</a:t>
            </a:r>
            <a:endParaRPr lang="el-GR" sz="1800" dirty="0"/>
          </a:p>
          <a:p>
            <a:pPr algn="just"/>
            <a:r>
              <a:rPr lang="en-US" sz="1800" dirty="0"/>
              <a:t>Keitel, C. (2006). ‘Setting a Task’ in German Schools. Different Frames for</a:t>
            </a:r>
            <a:r>
              <a:rPr lang="el-GR" sz="1800" dirty="0"/>
              <a:t> </a:t>
            </a:r>
            <a:r>
              <a:rPr lang="en-US" sz="1800" dirty="0"/>
              <a:t>Different Ambitions. In D. J. Clarke, C. Keitel, &amp; Y. Shimizu (eds.),</a:t>
            </a:r>
            <a:r>
              <a:rPr lang="el-GR" sz="1800" dirty="0"/>
              <a:t> </a:t>
            </a:r>
            <a:r>
              <a:rPr lang="en-US" sz="1800" i="1" dirty="0"/>
              <a:t>Mathematics Classrooms in Twelve Countries: The Insider’s</a:t>
            </a:r>
            <a:r>
              <a:rPr lang="el-GR" sz="1800" i="1" dirty="0"/>
              <a:t> </a:t>
            </a:r>
            <a:r>
              <a:rPr lang="en-US" sz="1800" i="1" dirty="0"/>
              <a:t>Perspective, 37-57. Sense Publishers.</a:t>
            </a:r>
            <a:endParaRPr lang="el-GR" sz="1800" i="1" dirty="0"/>
          </a:p>
          <a:p>
            <a:pPr algn="just"/>
            <a:r>
              <a:rPr lang="en-US" sz="1800" dirty="0" err="1"/>
              <a:t>Handal</a:t>
            </a:r>
            <a:r>
              <a:rPr lang="en-US" sz="1800" dirty="0"/>
              <a:t>, B. &amp; Herrington, A. (2003). Mathematics teachers' beliefs and curriculum reform. Mathematics</a:t>
            </a:r>
            <a:r>
              <a:rPr lang="el-GR" sz="1800" dirty="0"/>
              <a:t> </a:t>
            </a:r>
            <a:r>
              <a:rPr lang="en-US" sz="1800" dirty="0"/>
              <a:t>Education Research Journal, 15 (1), 59-69. </a:t>
            </a:r>
            <a:endParaRPr lang="el-GR" sz="1800" dirty="0"/>
          </a:p>
          <a:p>
            <a:pPr algn="just"/>
            <a:r>
              <a:rPr lang="en-US" sz="1800" dirty="0"/>
              <a:t>National Council of Teachers of Mathematics. (2000). </a:t>
            </a:r>
            <a:r>
              <a:rPr lang="en-US" sz="1800" i="1" dirty="0"/>
              <a:t>Principles and standards for school mathematics</a:t>
            </a:r>
            <a:r>
              <a:rPr lang="en-US" sz="1800" dirty="0"/>
              <a:t>. Reston, VA: Author.</a:t>
            </a:r>
            <a:endParaRPr lang="el-GR" sz="1800" dirty="0"/>
          </a:p>
          <a:p>
            <a:pPr algn="just"/>
            <a:r>
              <a:rPr lang="en-US" sz="1800" dirty="0" err="1"/>
              <a:t>Zawojewski</a:t>
            </a:r>
            <a:r>
              <a:rPr lang="en-US" sz="1800" dirty="0"/>
              <a:t>, J. S., </a:t>
            </a:r>
            <a:r>
              <a:rPr lang="en-US" sz="1800" dirty="0" err="1"/>
              <a:t>Magiera</a:t>
            </a:r>
            <a:r>
              <a:rPr lang="en-US" sz="1800" dirty="0"/>
              <a:t>, M., &amp; </a:t>
            </a:r>
            <a:r>
              <a:rPr lang="en-US" sz="1800" dirty="0" err="1"/>
              <a:t>Lesh</a:t>
            </a:r>
            <a:r>
              <a:rPr lang="en-US" sz="1800" dirty="0"/>
              <a:t>, R. (2013). A proposal for a problem-driven mathematics curriculum framework. </a:t>
            </a:r>
            <a:r>
              <a:rPr lang="en-US" sz="1800" i="1" dirty="0"/>
              <a:t>The Mathematics Enthusiast</a:t>
            </a:r>
            <a:r>
              <a:rPr lang="en-US" sz="1800" dirty="0"/>
              <a:t>, 10(1 &amp; 2), 469–506 National Council of Teachers of Mathematics. (2009). </a:t>
            </a:r>
            <a:r>
              <a:rPr lang="en-US" sz="1800" i="1" dirty="0"/>
              <a:t>Focus in high school mathematics: Reasoning and sense making</a:t>
            </a:r>
            <a:r>
              <a:rPr lang="en-US" sz="1800" dirty="0"/>
              <a:t>. Reston, VA: Author.</a:t>
            </a:r>
            <a:endParaRPr lang="el-GR" sz="1800" dirty="0"/>
          </a:p>
          <a:p>
            <a:endParaRPr lang="el-G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Γενικές αρχές της διδασκαλίας στη σύγχρονη μαθηματική τάξη </a:t>
            </a:r>
            <a:r>
              <a:rPr lang="el-G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/>
              <a:t>Μετάβαση από το «μαθηματικά – έτοιμο προϊόν» </a:t>
            </a:r>
            <a:r>
              <a:rPr lang="el-GR" dirty="0"/>
              <a:t>στη</a:t>
            </a:r>
            <a:r>
              <a:rPr lang="el-GR" b="1" dirty="0"/>
              <a:t> «</a:t>
            </a:r>
            <a:r>
              <a:rPr lang="el-GR" b="1" dirty="0" err="1"/>
              <a:t>μαθηματικοποίηση</a:t>
            </a:r>
            <a:r>
              <a:rPr lang="el-GR" b="1" dirty="0"/>
              <a:t>» </a:t>
            </a:r>
            <a:r>
              <a:rPr lang="el-GR" dirty="0"/>
              <a:t>και στις διαδικασίες που τη συγκροτούν: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διερεύνηση, 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συλλογισμός 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επικοινωνία</a:t>
            </a:r>
            <a:r>
              <a:rPr lang="el-GR" dirty="0"/>
              <a:t>.</a:t>
            </a:r>
          </a:p>
          <a:p>
            <a:r>
              <a:rPr lang="el-GR" dirty="0"/>
              <a:t> Αποδοχή, ως βασικής διδακτικής αρχής, της </a:t>
            </a:r>
            <a:r>
              <a:rPr lang="el-GR" b="1" dirty="0"/>
              <a:t>μάθησης μέσω ανακάλυψης</a:t>
            </a:r>
            <a:r>
              <a:rPr lang="el-GR" dirty="0"/>
              <a:t>.</a:t>
            </a:r>
          </a:p>
          <a:p>
            <a:r>
              <a:rPr lang="el-GR" dirty="0"/>
              <a:t>Ανάδειξη της </a:t>
            </a:r>
            <a:r>
              <a:rPr lang="el-GR" b="1" dirty="0"/>
              <a:t>συμπληρωματικότητας της “καθαρής” </a:t>
            </a:r>
            <a:r>
              <a:rPr lang="el-GR" dirty="0"/>
              <a:t>και της </a:t>
            </a:r>
            <a:r>
              <a:rPr lang="el-GR" b="1" dirty="0"/>
              <a:t>“εφαρμοσμένης”</a:t>
            </a:r>
            <a:r>
              <a:rPr lang="el-GR" dirty="0"/>
              <a:t> άποψης των μαθηματικών.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 βασικές διεργασίες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του </a:t>
            </a:r>
            <a:r>
              <a:rPr lang="el-GR" b="1" dirty="0"/>
              <a:t>μαθηματικού συλλογισμού και της επιχειρηματολογίας</a:t>
            </a:r>
            <a:r>
              <a:rPr lang="el-GR" dirty="0"/>
              <a:t>, </a:t>
            </a:r>
          </a:p>
          <a:p>
            <a:r>
              <a:rPr lang="el-GR" dirty="0"/>
              <a:t>της </a:t>
            </a:r>
            <a:r>
              <a:rPr lang="el-GR" b="1" dirty="0"/>
              <a:t>δημιουργίας συνδέσεων/δεσμών</a:t>
            </a:r>
            <a:r>
              <a:rPr lang="el-GR" dirty="0"/>
              <a:t>, </a:t>
            </a:r>
          </a:p>
          <a:p>
            <a:r>
              <a:rPr lang="el-GR" dirty="0"/>
              <a:t>της επικοινωνίας μέσω της </a:t>
            </a:r>
            <a:r>
              <a:rPr lang="el-GR" b="1" dirty="0"/>
              <a:t>χρήσης εργαλείων, </a:t>
            </a:r>
            <a:r>
              <a:rPr lang="el-GR" dirty="0"/>
              <a:t>με βασικότερο τη φυσική γλώσσα, αλλά και τα σύμβολα, τις διάφορες μορφές αναπαράστασης, τα τεχνουργήματα και τα εργαλεία της τεχνολογίας και</a:t>
            </a:r>
          </a:p>
          <a:p>
            <a:r>
              <a:rPr lang="el-GR" dirty="0"/>
              <a:t>της </a:t>
            </a:r>
            <a:r>
              <a:rPr lang="el-GR" b="1" dirty="0"/>
              <a:t>μεταγνωστικής ενημερότητας</a:t>
            </a:r>
            <a:r>
              <a:rPr lang="el-G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DE4C9-ABE1-B81C-E64D-27A9933D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Μεταγνωστική Ενημερότητα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90DE2-DFA5-6581-1DFB-546118E73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00B050"/>
                </a:solidFill>
              </a:rPr>
              <a:t>Μεταγνώση (</a:t>
            </a:r>
            <a:r>
              <a:rPr lang="en-US" dirty="0">
                <a:solidFill>
                  <a:srgbClr val="00B050"/>
                </a:solidFill>
              </a:rPr>
              <a:t>metacognition</a:t>
            </a:r>
            <a:r>
              <a:rPr lang="el-GR" dirty="0">
                <a:solidFill>
                  <a:srgbClr val="00B050"/>
                </a:solidFill>
              </a:rPr>
              <a:t>)</a:t>
            </a:r>
            <a:r>
              <a:rPr lang="en-US" dirty="0"/>
              <a:t>: </a:t>
            </a:r>
            <a:r>
              <a:rPr lang="el-GR" dirty="0"/>
              <a:t>πώς οι</a:t>
            </a:r>
            <a:r>
              <a:rPr lang="en-US" dirty="0"/>
              <a:t> </a:t>
            </a:r>
            <a:r>
              <a:rPr lang="el-GR" dirty="0"/>
              <a:t>άνθρωποι αποκτούν τον έλεγχο της μάθησης και</a:t>
            </a:r>
            <a:r>
              <a:rPr lang="en-US" dirty="0"/>
              <a:t> </a:t>
            </a:r>
            <a:r>
              <a:rPr lang="el-GR" dirty="0"/>
              <a:t>της σκέψης τους, στην επεξεργασία πληροφοριών και στην επίλυση προβλημάτων</a:t>
            </a:r>
            <a:endParaRPr lang="en-US" dirty="0"/>
          </a:p>
          <a:p>
            <a:pPr lvl="1"/>
            <a:r>
              <a:rPr lang="el-GR" dirty="0"/>
              <a:t>Παρακολούθηση</a:t>
            </a:r>
            <a:r>
              <a:rPr lang="en-US" dirty="0"/>
              <a:t>: </a:t>
            </a:r>
            <a:r>
              <a:rPr lang="el-GR" dirty="0"/>
              <a:t>αυτό που γνωρίζει το άτομο για τη γνώση του</a:t>
            </a:r>
          </a:p>
          <a:p>
            <a:pPr lvl="1"/>
            <a:r>
              <a:rPr lang="el-GR" dirty="0"/>
              <a:t>Ρυθμιστική Λειτουργία</a:t>
            </a:r>
            <a:r>
              <a:rPr lang="en-US" dirty="0"/>
              <a:t>:</a:t>
            </a:r>
            <a:r>
              <a:rPr lang="el-GR" dirty="0"/>
              <a:t> χρήση αυτής της γνώσης για έλεγχο δραστηριοτήτων</a:t>
            </a:r>
          </a:p>
        </p:txBody>
      </p:sp>
    </p:spTree>
    <p:extLst>
      <p:ext uri="{BB962C8B-B14F-4D97-AF65-F5344CB8AC3E}">
        <p14:creationId xmlns:p14="http://schemas.microsoft.com/office/powerpoint/2010/main" val="344391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17E8E-C010-FDEF-0AE8-9BDE5EA48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B2B98-FCC7-38DD-8BB2-54F7A81E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Μεταγνωστική Ενημερότητα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F0A7-0524-4E58-6185-8B383425E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>
                <a:solidFill>
                  <a:srgbClr val="00B050"/>
                </a:solidFill>
              </a:rPr>
              <a:t>Μεταγνώση (</a:t>
            </a:r>
            <a:r>
              <a:rPr lang="en-US" dirty="0">
                <a:solidFill>
                  <a:srgbClr val="00B050"/>
                </a:solidFill>
              </a:rPr>
              <a:t>metacognition</a:t>
            </a:r>
            <a:r>
              <a:rPr lang="el-GR" dirty="0">
                <a:solidFill>
                  <a:srgbClr val="00B050"/>
                </a:solidFill>
              </a:rPr>
              <a:t>)</a:t>
            </a:r>
            <a:r>
              <a:rPr lang="en-US" dirty="0"/>
              <a:t>:</a:t>
            </a:r>
            <a:endParaRPr lang="el-GR" dirty="0"/>
          </a:p>
          <a:p>
            <a:r>
              <a:rPr lang="en-US" dirty="0"/>
              <a:t>“</a:t>
            </a:r>
            <a:r>
              <a:rPr lang="el-GR" dirty="0"/>
              <a:t>οι</a:t>
            </a:r>
            <a:r>
              <a:rPr lang="en-US" dirty="0"/>
              <a:t> </a:t>
            </a:r>
            <a:r>
              <a:rPr lang="el-GR" dirty="0"/>
              <a:t>πεποιθήσεις και η γνώση του ατόμου για τις γνωστικές του διεργασίες και στρατηγικές</a:t>
            </a:r>
            <a:r>
              <a:rPr lang="en-US" dirty="0"/>
              <a:t>” </a:t>
            </a:r>
            <a:r>
              <a:rPr lang="el-GR" dirty="0"/>
              <a:t>(</a:t>
            </a:r>
            <a:r>
              <a:rPr lang="el-GR" dirty="0" err="1"/>
              <a:t>Eysenck</a:t>
            </a:r>
            <a:r>
              <a:rPr lang="el-GR" dirty="0"/>
              <a:t>, 2006).</a:t>
            </a:r>
            <a:endParaRPr lang="en-US" dirty="0"/>
          </a:p>
          <a:p>
            <a:r>
              <a:rPr lang="en-US" dirty="0"/>
              <a:t>“(…) </a:t>
            </a:r>
            <a:r>
              <a:rPr lang="el-GR" dirty="0"/>
              <a:t>περιλαμβάνει</a:t>
            </a:r>
            <a:r>
              <a:rPr lang="en-US" dirty="0"/>
              <a:t> </a:t>
            </a:r>
            <a:r>
              <a:rPr lang="el-GR" dirty="0"/>
              <a:t>τόσο τη γνώση των γνώσεων, των διαδικασιών, των γνωστικών και συναισθηματικών</a:t>
            </a:r>
            <a:r>
              <a:rPr lang="en-US" dirty="0"/>
              <a:t> </a:t>
            </a:r>
            <a:r>
              <a:rPr lang="el-GR" dirty="0"/>
              <a:t>καταστάσεων, όσο και τη δυνατότητα συνειδητής και σκόπιμης παρακολούθησης και</a:t>
            </a:r>
            <a:r>
              <a:rPr lang="en-US" dirty="0"/>
              <a:t> </a:t>
            </a:r>
            <a:r>
              <a:rPr lang="el-GR" dirty="0"/>
              <a:t>ρύθμισης της γνώσης, της διαδικασίας και των γνωστικών και συναισθηματικών</a:t>
            </a:r>
            <a:r>
              <a:rPr lang="en-US" dirty="0"/>
              <a:t> </a:t>
            </a:r>
            <a:r>
              <a:rPr lang="el-GR" dirty="0"/>
              <a:t>Καταστάσεων</a:t>
            </a:r>
            <a:r>
              <a:rPr lang="en-US" dirty="0"/>
              <a:t>” </a:t>
            </a:r>
            <a:r>
              <a:rPr lang="el-GR" dirty="0"/>
              <a:t>Hacker (1998)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119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ΕΠ ως μαθηματική δραστηριότητα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447199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Η μαθηματική δραστηριότητα «προκαλείται» όταν ο μαθητής εμπλέκεται σε </a:t>
            </a:r>
            <a:r>
              <a:rPr lang="el-GR" b="1" dirty="0">
                <a:solidFill>
                  <a:srgbClr val="0070C0"/>
                </a:solidFill>
              </a:rPr>
              <a:t>καταστάσεις – προβλήματα </a:t>
            </a:r>
            <a:r>
              <a:rPr lang="el-GR" dirty="0"/>
              <a:t>που του επιτρέπουν να δράσει με </a:t>
            </a:r>
            <a:r>
              <a:rPr lang="el-GR" b="1" dirty="0">
                <a:solidFill>
                  <a:srgbClr val="0070C0"/>
                </a:solidFill>
              </a:rPr>
              <a:t>κάποιο κίνητρο ατομικά και συλλογικά </a:t>
            </a:r>
            <a:r>
              <a:rPr lang="el-GR" dirty="0"/>
              <a:t>και να </a:t>
            </a:r>
            <a:r>
              <a:rPr lang="el-GR" b="1" dirty="0">
                <a:solidFill>
                  <a:srgbClr val="0070C0"/>
                </a:solidFill>
              </a:rPr>
              <a:t>αξιοποιήσει διαφορετικής μορφής εργαλεία </a:t>
            </a:r>
            <a:r>
              <a:rPr lang="el-GR" dirty="0"/>
              <a:t>για να επιτύχει μια σειρά μαθηματικών στόχων και διεργασιών. </a:t>
            </a:r>
          </a:p>
          <a:p>
            <a:pPr algn="just"/>
            <a:r>
              <a:rPr lang="el-GR" dirty="0"/>
              <a:t>Τα </a:t>
            </a:r>
            <a:r>
              <a:rPr lang="el-GR" dirty="0">
                <a:solidFill>
                  <a:srgbClr val="0070C0"/>
                </a:solidFill>
              </a:rPr>
              <a:t>εργαλεία μπορεί να είναι </a:t>
            </a:r>
            <a:r>
              <a:rPr lang="el-GR" b="1" dirty="0" err="1">
                <a:solidFill>
                  <a:srgbClr val="0070C0"/>
                </a:solidFill>
              </a:rPr>
              <a:t>χειραπτικά</a:t>
            </a:r>
            <a:r>
              <a:rPr lang="el-GR" dirty="0">
                <a:solidFill>
                  <a:srgbClr val="0070C0"/>
                </a:solidFill>
              </a:rPr>
              <a:t> ή/και </a:t>
            </a:r>
            <a:r>
              <a:rPr lang="el-GR" b="1" dirty="0">
                <a:solidFill>
                  <a:srgbClr val="0070C0"/>
                </a:solidFill>
              </a:rPr>
              <a:t>ψηφιακά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786058"/>
            <a:ext cx="38417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Προϋποθέσεις για μια </a:t>
            </a:r>
            <a:r>
              <a:rPr lang="el-GR" b="1" dirty="0"/>
              <a:t>πλούσια μαθηματική δραστηριότητα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Προϋπόθεση για τη διατήρηση της μαθηματικής δραστηριότητας των μαθητών σε </a:t>
            </a:r>
            <a:r>
              <a:rPr lang="el-GR" b="1" dirty="0"/>
              <a:t>υψηλό γνωστικό επίπεδο είναι ο εκπαιδευτικός να μπορεί να διακρίνει τα στοιχεία που συνιστούν μια πλούσια μαθηματική δραστηριότητα </a:t>
            </a:r>
            <a:endParaRPr lang="en-US" b="1" dirty="0"/>
          </a:p>
          <a:p>
            <a:pPr lvl="1"/>
            <a:r>
              <a:rPr lang="el-GR" dirty="0"/>
              <a:t>Αυτό συσχετίζεται τόσο με </a:t>
            </a:r>
            <a:r>
              <a:rPr lang="el-GR" b="1" dirty="0"/>
              <a:t>τη μαθηματική </a:t>
            </a:r>
            <a:r>
              <a:rPr lang="el-GR" dirty="0"/>
              <a:t>όσο και </a:t>
            </a:r>
            <a:r>
              <a:rPr lang="el-GR" b="1" dirty="0"/>
              <a:t>την παιδαγωγική γνώση</a:t>
            </a:r>
            <a:r>
              <a:rPr lang="el-GR" dirty="0"/>
              <a:t> του αναφορικά με το περιεχόμενο που διαχειρίζεται στη σχολική τάξη.</a:t>
            </a:r>
          </a:p>
          <a:p>
            <a:pPr lvl="2"/>
            <a:r>
              <a:rPr lang="el-GR" b="1" dirty="0">
                <a:solidFill>
                  <a:srgbClr val="FF0000"/>
                </a:solidFill>
              </a:rPr>
              <a:t>Προσοχή:</a:t>
            </a:r>
            <a:r>
              <a:rPr lang="el-GR" dirty="0"/>
              <a:t> απ</a:t>
            </a:r>
            <a:r>
              <a:rPr lang="el-GR" b="1" dirty="0"/>
              <a:t>λή δράση πάνω σε μαθηματικά αντικείμενα</a:t>
            </a:r>
            <a:r>
              <a:rPr lang="el-GR" dirty="0"/>
              <a:t> δεν είναι αρκετή για να χαρακτηριστεί ως  «μαθηματική δραστηριότητα».</a:t>
            </a:r>
          </a:p>
          <a:p>
            <a:r>
              <a:rPr lang="el-GR" dirty="0"/>
              <a:t> Είναι απαραίτητο ο μαθητής να εμπλακεί </a:t>
            </a:r>
          </a:p>
          <a:p>
            <a:pPr lvl="1"/>
            <a:r>
              <a:rPr lang="el-GR" dirty="0"/>
              <a:t>στην </a:t>
            </a:r>
            <a:r>
              <a:rPr lang="el-GR" b="1" dirty="0"/>
              <a:t>αναζήτηση ιδιοτήτων</a:t>
            </a:r>
            <a:r>
              <a:rPr lang="el-GR" dirty="0"/>
              <a:t> και </a:t>
            </a:r>
            <a:r>
              <a:rPr lang="el-GR" b="1" dirty="0"/>
              <a:t>σχέσεων</a:t>
            </a:r>
            <a:r>
              <a:rPr lang="el-GR" dirty="0"/>
              <a:t>, </a:t>
            </a:r>
          </a:p>
          <a:p>
            <a:pPr lvl="1"/>
            <a:r>
              <a:rPr lang="el-GR" dirty="0"/>
              <a:t>στην </a:t>
            </a:r>
            <a:r>
              <a:rPr lang="el-GR" b="1" dirty="0"/>
              <a:t>εύρεση κανόνων</a:t>
            </a:r>
            <a:r>
              <a:rPr lang="el-GR" dirty="0"/>
              <a:t>, </a:t>
            </a:r>
          </a:p>
          <a:p>
            <a:pPr lvl="1"/>
            <a:r>
              <a:rPr lang="el-GR" dirty="0"/>
              <a:t>στον </a:t>
            </a:r>
            <a:r>
              <a:rPr lang="el-GR" b="1" dirty="0" err="1"/>
              <a:t>αναστοχασμό</a:t>
            </a:r>
            <a:r>
              <a:rPr lang="el-GR" b="1" dirty="0"/>
              <a:t> πάνω στη δράση</a:t>
            </a:r>
            <a:r>
              <a:rPr lang="el-GR" dirty="0"/>
              <a:t>  και τ</a:t>
            </a:r>
            <a:r>
              <a:rPr lang="el-GR" b="1" dirty="0"/>
              <a:t>η γενίκευση της</a:t>
            </a:r>
          </a:p>
          <a:p>
            <a:pPr lvl="1"/>
            <a:r>
              <a:rPr lang="el-GR" dirty="0"/>
              <a:t>σε </a:t>
            </a:r>
            <a:r>
              <a:rPr lang="el-GR" b="1" dirty="0"/>
              <a:t>μαθηματικούς συλλογισμούς </a:t>
            </a:r>
            <a:r>
              <a:rPr lang="el-GR" dirty="0"/>
              <a:t>που εμπεριέχουν </a:t>
            </a:r>
            <a:r>
              <a:rPr lang="el-GR" b="1" dirty="0"/>
              <a:t>επιχειρηματολογία ή/και μαθηματική απόδειξη.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>
              <a:solidFill>
                <a:srgbClr val="FF0000"/>
              </a:solidFill>
            </a:endParaRPr>
          </a:p>
          <a:p>
            <a:endParaRPr lang="el-G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b="1" dirty="0"/>
              <a:t>Φιλοσοφίες ανάπτυξης Αναλυτικών Προγραμμάτων </a:t>
            </a:r>
            <a:r>
              <a:rPr lang="el-GR" dirty="0"/>
              <a:t>σε σχέση με την επίλυση προβλήματος </a:t>
            </a:r>
          </a:p>
        </p:txBody>
      </p:sp>
    </p:spTree>
    <p:extLst>
      <p:ext uri="{BB962C8B-B14F-4D97-AF65-F5344CB8AC3E}">
        <p14:creationId xmlns:p14="http://schemas.microsoft.com/office/powerpoint/2010/main" val="360734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l-GR" dirty="0"/>
              <a:t>Ο  ρόλος της ΕΠ στην διδακτική πράξη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Σήμερα, η επίλυση προβλημάτων κατέχει  κεντρική θέση στα προγράμματα των</a:t>
            </a:r>
            <a:r>
              <a:rPr lang="en-US" dirty="0"/>
              <a:t>  </a:t>
            </a:r>
            <a:r>
              <a:rPr lang="el-GR" dirty="0"/>
              <a:t>σχολικών μαθηματικών εδώ και πολλά χρόνια σε όλες τις χώρες του κόσμου. </a:t>
            </a:r>
          </a:p>
          <a:p>
            <a:pPr algn="just"/>
            <a:r>
              <a:rPr lang="el-GR" dirty="0"/>
              <a:t>Ωστόσο, το πώς θα ενταχθούν αυτού του είδους οι δραστηριότητες στη σχολική τάξη  ποικίλλουν. </a:t>
            </a:r>
          </a:p>
          <a:p>
            <a:pPr marL="571500" indent="-571500">
              <a:buAutoNum type="romanLcParenBoth"/>
            </a:pPr>
            <a:r>
              <a:rPr lang="el-GR" dirty="0"/>
              <a:t>Η επίλυση προβλημάτων </a:t>
            </a:r>
            <a:r>
              <a:rPr lang="el-GR" b="1" dirty="0"/>
              <a:t>ως μέρος </a:t>
            </a:r>
            <a:r>
              <a:rPr lang="el-GR" dirty="0"/>
              <a:t>της διδασκαλίας των μαθηματικών</a:t>
            </a:r>
            <a:r>
              <a:rPr lang="en-US" dirty="0"/>
              <a:t> </a:t>
            </a:r>
            <a:endParaRPr lang="el-GR" dirty="0"/>
          </a:p>
          <a:p>
            <a:pPr marL="571500" indent="-571500">
              <a:buAutoNum type="romanLcParenBoth"/>
            </a:pPr>
            <a:r>
              <a:rPr lang="el-GR" dirty="0"/>
              <a:t>Η επίλυση προβλημάτων </a:t>
            </a:r>
            <a:r>
              <a:rPr lang="el-GR" b="1" dirty="0"/>
              <a:t>σαν κυρίαρχος στόχος </a:t>
            </a:r>
            <a:r>
              <a:rPr lang="el-GR" dirty="0"/>
              <a:t>της διδασκαλίας των μαθηματικών</a:t>
            </a:r>
          </a:p>
          <a:p>
            <a:pPr marL="571500" indent="-571500">
              <a:buNone/>
            </a:pP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8391153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1370</Words>
  <Application>Microsoft Office PowerPoint</Application>
  <PresentationFormat>On-screen Show (4:3)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Θέμα του Office</vt:lpstr>
      <vt:lpstr>Η διδασκαλία μέσω επίλυσης προβλήματος – Μαθηματικοποίηση</vt:lpstr>
      <vt:lpstr>Γενικές αρχές της διδασκαλίας στη σύγχρονη μαθηματική τάξη  </vt:lpstr>
      <vt:lpstr>4 βασικές διεργασίες</vt:lpstr>
      <vt:lpstr>Μεταγνωστική Ενημερότητα</vt:lpstr>
      <vt:lpstr>Μεταγνωστική Ενημερότητα</vt:lpstr>
      <vt:lpstr>Η ΕΠ ως μαθηματική δραστηριότητα</vt:lpstr>
      <vt:lpstr>Προϋποθέσεις για μια πλούσια μαθηματική δραστηριότητα</vt:lpstr>
      <vt:lpstr>PowerPoint Presentation</vt:lpstr>
      <vt:lpstr>Ο  ρόλος της ΕΠ στην διδακτική πράξη </vt:lpstr>
      <vt:lpstr>PowerPoint Presentation</vt:lpstr>
      <vt:lpstr>ΑΝΑΛΥΤΙΚΑ ΠΡΟΓΡΑΜΜΑΤΑ ΣΠΟΥΔΩΝ (ΑΠΣ) Οι γενικοί διδακτικοί στόχοι της ΕΠ</vt:lpstr>
      <vt:lpstr>Ειδικοί διδακτικοί στόχοι της ΕΠ.  Οι μαθητές να αναπτύξουν ικανότητες…  (1/3)</vt:lpstr>
      <vt:lpstr>Οι μαθητές να αναπτύξουν ικανότητες … (2/3)</vt:lpstr>
      <vt:lpstr>Οι μαθητές να αναπτύξουν ικανότητες … (3/3)</vt:lpstr>
      <vt:lpstr>PowerPoint Presentation</vt:lpstr>
      <vt:lpstr>Το σχολικό βιβλίο ως έκφραση μιας μαθηματικής έννοιας</vt:lpstr>
      <vt:lpstr>Τα σχολικά βιβλία</vt:lpstr>
      <vt:lpstr>Τα σχολικά βιβλία μέσα από την κοινωνικο-πολιτισμική οπτική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Αναλυτικά προγράμματα &amp; ΕΠ</dc:title>
  <dc:creator>A.Kallioras</dc:creator>
  <cp:lastModifiedBy>Yannis</cp:lastModifiedBy>
  <cp:revision>198</cp:revision>
  <dcterms:created xsi:type="dcterms:W3CDTF">2017-08-04T09:12:33Z</dcterms:created>
  <dcterms:modified xsi:type="dcterms:W3CDTF">2024-10-30T08:18:18Z</dcterms:modified>
</cp:coreProperties>
</file>