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677" r:id="rId3"/>
    <p:sldId id="676" r:id="rId4"/>
    <p:sldId id="666" r:id="rId5"/>
    <p:sldId id="668" r:id="rId6"/>
    <p:sldId id="678" r:id="rId7"/>
    <p:sldId id="683" r:id="rId8"/>
    <p:sldId id="682" r:id="rId9"/>
    <p:sldId id="679" r:id="rId10"/>
    <p:sldId id="63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02" autoAdjust="0"/>
    <p:restoredTop sz="80495" autoAdjust="0"/>
  </p:normalViewPr>
  <p:slideViewPr>
    <p:cSldViewPr>
      <p:cViewPr varScale="1">
        <p:scale>
          <a:sx n="68" d="100"/>
          <a:sy n="68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91440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b="1" dirty="0">
                <a:solidFill>
                  <a:srgbClr val="0070C0"/>
                </a:solidFill>
              </a:rPr>
              <a:t>: Ανοικτά προβλήματα</a:t>
            </a:r>
            <a:r>
              <a:rPr lang="en-US" b="1" dirty="0">
                <a:solidFill>
                  <a:srgbClr val="0070C0"/>
                </a:solidFill>
              </a:rPr>
              <a:t> &amp;</a:t>
            </a:r>
            <a:r>
              <a:rPr lang="el-GR" b="1" dirty="0">
                <a:solidFill>
                  <a:srgbClr val="0070C0"/>
                </a:solidFill>
              </a:rPr>
              <a:t> δημιουργική σκέψη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3B19C-8BBF-4717-8AB7-4DE0E0717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898" y="518108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FF69-E22A-4686-9D69-D7ED2D6B7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B0548-28E5-482F-A725-C748DF03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K</a:t>
            </a:r>
            <a:r>
              <a:rPr lang="el-GR" sz="3200" dirty="0" err="1"/>
              <a:t>όσυβας</a:t>
            </a:r>
            <a:r>
              <a:rPr lang="el-GR" sz="3200" dirty="0"/>
              <a:t> Γ. (2012). Πρακτικά του Ελληνικού Ινστιτούτου Εφαρμοσμένης Παιδαγωγικής και Εκπαίδευσης (ΕΛΛ.Ι.Ε.Π.ΕΚ.), 6ο Πανελλήνιο Συνέδριο. </a:t>
            </a:r>
          </a:p>
          <a:p>
            <a:r>
              <a:rPr lang="el-GR" dirty="0" err="1"/>
              <a:t>Τσικοπούλου</a:t>
            </a:r>
            <a:r>
              <a:rPr lang="el-GR" dirty="0"/>
              <a:t>, Σ. (2017). Αντιλήψεις των εκπαιδευτικών για τη δημιουργικότητα στα μαθηματικά.  </a:t>
            </a:r>
            <a:r>
              <a:rPr lang="el-GR" dirty="0" err="1"/>
              <a:t>Έρκυνα</a:t>
            </a:r>
            <a:r>
              <a:rPr lang="el-GR" dirty="0"/>
              <a:t>, Επιθεώρηση Εκπαιδευτικών– Επιστημονικών Θεμάτων, Τεύχος 12ο, 34-47, 2017</a:t>
            </a:r>
          </a:p>
          <a:p>
            <a:r>
              <a:rPr lang="el-GR" dirty="0"/>
              <a:t>Χρίστου, Κ. (2017). Μαθηματική νοοτροπία και δημιουργικότητα στη διδασκαλία των Μαθηματικών. </a:t>
            </a:r>
            <a:r>
              <a:rPr lang="el-GR" i="1" dirty="0"/>
              <a:t>Πρακτικά 7</a:t>
            </a:r>
            <a:r>
              <a:rPr lang="el-GR" i="1" baseline="30000" dirty="0"/>
              <a:t>ου</a:t>
            </a:r>
            <a:r>
              <a:rPr lang="el-GR" i="1" dirty="0"/>
              <a:t> Πανελληνίου Συνεδρίου της ΕΝΕΔΙΜ</a:t>
            </a:r>
            <a:r>
              <a:rPr lang="el-GR" dirty="0"/>
              <a:t>  (σελ. 66-83).</a:t>
            </a:r>
          </a:p>
          <a:p>
            <a:r>
              <a:rPr lang="en-US" dirty="0" err="1"/>
              <a:t>Bingolbali</a:t>
            </a:r>
            <a:r>
              <a:rPr lang="en-US" dirty="0"/>
              <a:t>, E. (2011). Multiple Solutions to Problems in Mathematics Teaching: Do Teachers Really Value Them?. </a:t>
            </a:r>
            <a:r>
              <a:rPr lang="en-US" i="1" dirty="0"/>
              <a:t>Australian Journal of Teacher Education</a:t>
            </a:r>
            <a:r>
              <a:rPr lang="en-US" dirty="0"/>
              <a:t>, 36(1). </a:t>
            </a:r>
          </a:p>
          <a:p>
            <a:r>
              <a:rPr lang="en-US" dirty="0"/>
              <a:t>Kwon, O. N., Park, J. H., &amp; Park, J. S. (2006). Cultivating divergent thinking in mathematics through an open-ended approach. </a:t>
            </a:r>
            <a:r>
              <a:rPr lang="en-US" i="1" dirty="0"/>
              <a:t>Asia Pacific Education Review</a:t>
            </a:r>
            <a:r>
              <a:rPr lang="en-US" dirty="0"/>
              <a:t>, </a:t>
            </a:r>
            <a:r>
              <a:rPr lang="en-US" i="1" dirty="0"/>
              <a:t>7</a:t>
            </a:r>
            <a:r>
              <a:rPr lang="en-US" dirty="0"/>
              <a:t>(1), 51-61.</a:t>
            </a:r>
            <a:endParaRPr lang="el-GR" dirty="0"/>
          </a:p>
          <a:p>
            <a:r>
              <a:rPr lang="en-US" dirty="0"/>
              <a:t>Sullivan, P., Warren, E., &amp; White, P. (2000). Students’ responses to content specific open-ended mathematical tasks. </a:t>
            </a:r>
            <a:r>
              <a:rPr lang="en-US" i="1" dirty="0"/>
              <a:t>Mathematics education research journal</a:t>
            </a:r>
            <a:r>
              <a:rPr lang="en-US" dirty="0"/>
              <a:t>, </a:t>
            </a:r>
            <a:r>
              <a:rPr lang="en-US" i="1" dirty="0"/>
              <a:t>12</a:t>
            </a:r>
            <a:r>
              <a:rPr lang="en-US" dirty="0"/>
              <a:t>(1), 2-17.</a:t>
            </a:r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5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Επίλυση ανοικτού προβλήματος –- δημιουργικότητα (</a:t>
            </a:r>
            <a:r>
              <a:rPr lang="el-GR" b="1" dirty="0"/>
              <a:t>δημιουργική σκέψη</a:t>
            </a:r>
            <a:r>
              <a:rPr lang="el-GR" dirty="0"/>
              <a:t>) </a:t>
            </a:r>
            <a:r>
              <a:rPr lang="en-US" dirty="0"/>
              <a:t>creativity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455" y="4419600"/>
            <a:ext cx="3111406" cy="21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1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Χαρακτηριστικά της δημιουργικής σκέψης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l-GR" b="1" i="1" dirty="0">
                <a:solidFill>
                  <a:srgbClr val="00B050"/>
                </a:solidFill>
              </a:rPr>
              <a:t>Ευχέρεια</a:t>
            </a:r>
            <a:r>
              <a:rPr lang="el-GR" dirty="0"/>
              <a:t> αναφέρεται στη ροή των ιδεών, στη δημιουργία συνδέσεων, και στην χρήση βασικών γνώσεων. </a:t>
            </a:r>
            <a:r>
              <a:rPr lang="el-GR" b="1" i="1" dirty="0">
                <a:solidFill>
                  <a:srgbClr val="7030A0"/>
                </a:solidFill>
              </a:rPr>
              <a:t>(πολλές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ευελιξία </a:t>
            </a:r>
            <a:r>
              <a:rPr lang="el-GR" dirty="0"/>
              <a:t>συνδέεται με την εναλλαγή των ιδεών, την προσέγγιση ενός προβλήματος με πολλούς τρόπους, και την παραγωγή πολλαπλών λύσεων. (</a:t>
            </a:r>
            <a:r>
              <a:rPr lang="el-GR" b="1" i="1" dirty="0">
                <a:solidFill>
                  <a:srgbClr val="7030A0"/>
                </a:solidFill>
              </a:rPr>
              <a:t>διαφορετικές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πρωτοτυπία</a:t>
            </a:r>
            <a:r>
              <a:rPr lang="el-GR" i="1" dirty="0">
                <a:solidFill>
                  <a:srgbClr val="00B050"/>
                </a:solidFill>
              </a:rPr>
              <a:t>, </a:t>
            </a:r>
            <a:r>
              <a:rPr lang="el-GR" dirty="0"/>
              <a:t>αφορά τον καινοτόμο τρόπο σκέψης και την παραγωγή νέων πνευματικών ή καλλιτεχνικών επιτευγμάτων. (</a:t>
            </a:r>
            <a:r>
              <a:rPr lang="el-GR" b="1" i="1" dirty="0">
                <a:solidFill>
                  <a:srgbClr val="7030A0"/>
                </a:solidFill>
              </a:rPr>
              <a:t>καινοτόμες ιδέες</a:t>
            </a:r>
            <a:r>
              <a:rPr lang="el-GR" dirty="0"/>
              <a:t>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επεξεργασία</a:t>
            </a:r>
            <a:r>
              <a:rPr lang="el-GR" dirty="0"/>
              <a:t> σχετίζεται με την ικανότητα περιγραφής, μετάδοσης και γενίκευσης των ιδεών (</a:t>
            </a:r>
            <a:r>
              <a:rPr lang="el-GR" b="1" i="1" dirty="0">
                <a:solidFill>
                  <a:srgbClr val="7030A0"/>
                </a:solidFill>
              </a:rPr>
              <a:t>να επεκτείνει/διαμορφώνει τις ιδέες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37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1B19-3465-46CD-A894-125EBDA3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l-GR" dirty="0"/>
              <a:t>Ανοικτά προβλήματα και δημιουργικότητα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B8322-97FC-4CD9-8664-D8816AC8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486400"/>
          </a:xfrm>
        </p:spPr>
        <p:txBody>
          <a:bodyPr>
            <a:normAutofit/>
          </a:bodyPr>
          <a:lstStyle/>
          <a:p>
            <a:pPr algn="just"/>
            <a:r>
              <a:rPr lang="el-GR" sz="2200" dirty="0"/>
              <a:t>Τα ανοικτά προβλήματα χρησιμοποιούνται ευρέως για τη μέτρηση της </a:t>
            </a:r>
            <a:r>
              <a:rPr lang="el-GR" sz="2200" b="1" dirty="0"/>
              <a:t>δημιουργικής σκέψης ενός μαθητή</a:t>
            </a:r>
            <a:r>
              <a:rPr lang="el-GR" sz="2200" dirty="0"/>
              <a:t>, καθώς συμβάλλουν στην ανάπτυξη της </a:t>
            </a:r>
            <a:r>
              <a:rPr lang="el-GR" sz="2200" b="1" dirty="0"/>
              <a:t>πρωτοτυπίας και της ευελιξίας στην σκέψη του</a:t>
            </a:r>
            <a:r>
              <a:rPr lang="el-GR" sz="2200" dirty="0"/>
              <a:t>. </a:t>
            </a:r>
            <a:endParaRPr lang="en-US" sz="2200" dirty="0"/>
          </a:p>
          <a:p>
            <a:pPr algn="just"/>
            <a:r>
              <a:rPr lang="el-GR" sz="2200" dirty="0"/>
              <a:t>Πολλοί ερευνητές συνδέουν τη μαθηματική δημιουργικότητα με την ικανότητα των μαθητών να λύνουν ανοικτά προβλήματα ή και να διατυπώνουν οι ίδιοι προβλήματα (</a:t>
            </a:r>
            <a:r>
              <a:rPr lang="el-GR" sz="2200" dirty="0" err="1"/>
              <a:t>English</a:t>
            </a:r>
            <a:r>
              <a:rPr lang="el-GR" sz="2200" dirty="0"/>
              <a:t>, 1997). </a:t>
            </a:r>
          </a:p>
          <a:p>
            <a:pPr algn="just"/>
            <a:r>
              <a:rPr lang="el-GR" sz="2200" dirty="0"/>
              <a:t>Στο πλαίσιο αναζήτησης διαφορετικών λύσεων και διαφορετικών προσεγγίσεων, οι μαθητές μπορούν </a:t>
            </a:r>
          </a:p>
          <a:p>
            <a:pPr lvl="2" algn="just"/>
            <a:r>
              <a:rPr lang="el-GR" sz="2200" dirty="0"/>
              <a:t>να παρουσιάσουν πολλές νέες ιδέες (πρωτοτυπία-</a:t>
            </a:r>
            <a:r>
              <a:rPr lang="el-GR" sz="2200" dirty="0" err="1"/>
              <a:t>originality</a:t>
            </a:r>
            <a:r>
              <a:rPr lang="el-GR" sz="2200" dirty="0"/>
              <a:t>). </a:t>
            </a:r>
          </a:p>
          <a:p>
            <a:pPr lvl="2" algn="just"/>
            <a:r>
              <a:rPr lang="el-GR" sz="2200" dirty="0"/>
              <a:t>Να αναπτύξουν διαφορετικές στρατηγικές για την αντιμετώπιση του (ευελιξία-</a:t>
            </a:r>
            <a:r>
              <a:rPr lang="el-GR" sz="2200" dirty="0" err="1"/>
              <a:t>flexibility</a:t>
            </a:r>
            <a:r>
              <a:rPr lang="el-GR" sz="2200" dirty="0"/>
              <a:t>)</a:t>
            </a:r>
            <a:endParaRPr lang="en-US" sz="2200" dirty="0"/>
          </a:p>
          <a:p>
            <a:pPr marL="742950" lvl="2" indent="-342900" algn="just"/>
            <a:r>
              <a:rPr lang="el-GR" sz="2200" dirty="0">
                <a:solidFill>
                  <a:srgbClr val="00B050"/>
                </a:solidFill>
              </a:rPr>
              <a:t>Το πρόβλημα συνεξετάζεται από </a:t>
            </a:r>
            <a:r>
              <a:rPr lang="el-GR" sz="2200" b="1" dirty="0">
                <a:solidFill>
                  <a:srgbClr val="00B050"/>
                </a:solidFill>
              </a:rPr>
              <a:t>πολλές οπτικές γωνίες</a:t>
            </a:r>
            <a:r>
              <a:rPr lang="el-GR" sz="2200" dirty="0">
                <a:solidFill>
                  <a:srgbClr val="00B050"/>
                </a:solidFill>
              </a:rPr>
              <a:t>, ενώ λαμβάνουν χώρα </a:t>
            </a:r>
            <a:r>
              <a:rPr lang="el-GR" sz="2200" b="1" dirty="0">
                <a:solidFill>
                  <a:srgbClr val="00B050"/>
                </a:solidFill>
              </a:rPr>
              <a:t>ενορατικές, αλματώδεις και συνθετικές ενέργειες της σκέψης </a:t>
            </a:r>
            <a:r>
              <a:rPr lang="el-GR" sz="2200" dirty="0">
                <a:solidFill>
                  <a:srgbClr val="00B050"/>
                </a:solidFill>
              </a:rPr>
              <a:t>που οδηγούν στη δημιουργική γένεση πολλαπλών πιθανών λύσεων. </a:t>
            </a:r>
          </a:p>
        </p:txBody>
      </p:sp>
    </p:spTree>
    <p:extLst>
      <p:ext uri="{BB962C8B-B14F-4D97-AF65-F5344CB8AC3E}">
        <p14:creationId xmlns:p14="http://schemas.microsoft.com/office/powerpoint/2010/main" val="243837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υποστηρίζεται η δημιουργικότητα στη σχολική τάξη;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Κάποιος είναι </a:t>
            </a:r>
            <a:r>
              <a:rPr lang="el-GR" b="1" dirty="0">
                <a:solidFill>
                  <a:srgbClr val="7030A0"/>
                </a:solidFill>
              </a:rPr>
              <a:t>δημιουργικός </a:t>
            </a:r>
            <a:r>
              <a:rPr lang="el-GR" dirty="0">
                <a:solidFill>
                  <a:srgbClr val="7030A0"/>
                </a:solidFill>
              </a:rPr>
              <a:t>όταν είναι σε θέση </a:t>
            </a:r>
            <a:r>
              <a:rPr lang="el-GR" dirty="0"/>
              <a:t> να δημιουργήσει ή να επινοήσει νέες ιδέες. </a:t>
            </a:r>
          </a:p>
          <a:p>
            <a:pPr lvl="1"/>
            <a:r>
              <a:rPr lang="el-GR" dirty="0"/>
              <a:t>Όταν ένα παιδί σκέφτεται μια ιδέα, ακόμα κι αν αυτή η ιδέα είναι πολύ συνηθισμένη, είναι δημιουργικό. </a:t>
            </a:r>
          </a:p>
          <a:p>
            <a:pPr lvl="1"/>
            <a:r>
              <a:rPr lang="el-GR" dirty="0"/>
              <a:t>κατά ανάλογο τρόπο, όταν ένας επιστήμονας ασχολείται με μια ιδέα, ασκεί τη δημιουργικότητά του.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</a:rPr>
              <a:t>Επομένως, η δημιουργικότητα είναι μια διαδικασία σκέψης και σίγουρα </a:t>
            </a:r>
            <a:r>
              <a:rPr lang="el-GR" i="1" u="sng" dirty="0">
                <a:solidFill>
                  <a:srgbClr val="00B050"/>
                </a:solidFill>
              </a:rPr>
              <a:t>δεν είναι κάτι που γεννηθήκαμε με αυτό</a:t>
            </a:r>
            <a:r>
              <a:rPr lang="el-GR" i="1" dirty="0">
                <a:solidFill>
                  <a:srgbClr val="00B050"/>
                </a:solidFill>
              </a:rPr>
              <a:t>, αλλά κάτι που μπορούμε να κάνουμε ή να αποκτήσουμε αναπτύσσοντας τις ικανότητές μας στα μαθηματικά </a:t>
            </a:r>
            <a:r>
              <a:rPr lang="el-GR" i="1">
                <a:solidFill>
                  <a:srgbClr val="00B050"/>
                </a:solidFill>
              </a:rPr>
              <a:t>(Χρ</a:t>
            </a:r>
            <a:r>
              <a:rPr lang="el-GR" i="1" dirty="0">
                <a:solidFill>
                  <a:srgbClr val="00B050"/>
                </a:solidFill>
              </a:rPr>
              <a:t>ί</a:t>
            </a:r>
            <a:r>
              <a:rPr lang="el-GR" i="1">
                <a:solidFill>
                  <a:srgbClr val="00B050"/>
                </a:solidFill>
              </a:rPr>
              <a:t>στου</a:t>
            </a:r>
            <a:r>
              <a:rPr lang="el-GR" i="1" dirty="0">
                <a:solidFill>
                  <a:srgbClr val="00B050"/>
                </a:solidFill>
              </a:rPr>
              <a:t>, 2017). </a:t>
            </a:r>
          </a:p>
        </p:txBody>
      </p:sp>
    </p:spTree>
    <p:extLst>
      <p:ext uri="{BB962C8B-B14F-4D97-AF65-F5344CB8AC3E}">
        <p14:creationId xmlns:p14="http://schemas.microsoft.com/office/powerpoint/2010/main" val="371900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Αντιλήψεις μαθητών για τα χαρακτηριστικά του ‘δημιουργικού μαθητή’ 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rcRect t="6734" r="42125"/>
          <a:stretch/>
        </p:blipFill>
        <p:spPr>
          <a:xfrm>
            <a:off x="701667" y="1905000"/>
            <a:ext cx="4479933" cy="422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4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FAAB9-DC05-9881-3E02-5AAF9F3E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CD8788-4704-327E-6169-F6BDDF09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Αντιλήψεις μαθητών για τα χαρακτηριστικά του ‘δημιουργικού μαθητή’ 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BEE13571-E1DE-CA7B-9613-202A24CCDA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667" y="1600200"/>
            <a:ext cx="774066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6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σύνδεση δημιουργικότητας και αισθητικής (</a:t>
            </a:r>
            <a:r>
              <a:rPr lang="en-US" dirty="0"/>
              <a:t>aesthetics)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H</a:t>
            </a:r>
            <a:r>
              <a:rPr lang="el-GR" i="1" dirty="0">
                <a:solidFill>
                  <a:srgbClr val="7030A0"/>
                </a:solidFill>
              </a:rPr>
              <a:t> αισθητική προσδιορίζεται από την ικανοποίηση και την ευχαρίστηση που προκαλεί μία μαθηματική εμπειρία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Σύμφωνα με τον ορισμό αυτό, οι μαθητές είναι σε θέση να αναπτύξουν τα αισθητικά τους κριτήρια στο δικό τους γνωστικό πλαίσιο.</a:t>
            </a:r>
          </a:p>
          <a:p>
            <a:r>
              <a:rPr lang="el-GR" dirty="0"/>
              <a:t> Η δημιουργικότητα και η αισθητική μπορούν να καλλιεργήσουν το κατάλληλο συναισθηματικό περιβάλλον και να λειτουργήσουν ως κίνητρο για τη συμμετοχή των μαθητών στην εκπαιδευτική διαδικασία.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904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r>
              <a:rPr lang="el-GR" dirty="0"/>
              <a:t>Η δημιουργικότητα,</a:t>
            </a:r>
            <a:r>
              <a:rPr lang="en-US" dirty="0"/>
              <a:t> </a:t>
            </a:r>
            <a:r>
              <a:rPr lang="el-GR" dirty="0">
                <a:solidFill>
                  <a:srgbClr val="7030A0"/>
                </a:solidFill>
              </a:rPr>
              <a:t>ως διαδικασία σκέψης</a:t>
            </a:r>
            <a:r>
              <a:rPr lang="el-GR" dirty="0"/>
              <a:t>, δεν είναι κάτι έμφυτο που φέρουμε μαζί μας, αλλά κάτι που μπορούμε να κάνουμε ή να αποκτήσουμε αναπτύσσοντας τις ικανότητές μας στα μαθηματικά </a:t>
            </a:r>
          </a:p>
          <a:p>
            <a:r>
              <a:rPr lang="el-GR" dirty="0"/>
              <a:t>Η κλιμάκωση αυτή και η εξέλιξη της δημιουργικής σκέψης είναι </a:t>
            </a:r>
            <a:r>
              <a:rPr lang="el-GR" dirty="0" err="1"/>
              <a:t>κατακτήσιμες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 Εξαρτώνται από την επιμονή και προσπάθεια πάνω στον τρόπο σκέψης, από ψυχολογικούς παράγοντες όσο και κοινωνικούς εντός και εκτός διδακτικής διαδικασίας.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5495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5044</TotalTime>
  <Words>677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Χαρακτηριστικά της δημιουργικής σκέψης</vt:lpstr>
      <vt:lpstr>Ανοικτά προβλήματα και δημιουργικότητα </vt:lpstr>
      <vt:lpstr>Πώς υποστηρίζεται η δημιουργικότητα στη σχολική τάξη;</vt:lpstr>
      <vt:lpstr>Αντιλήψεις μαθητών για τα χαρακτηριστικά του ‘δημιουργικού μαθητή’ </vt:lpstr>
      <vt:lpstr>Αντιλήψεις μαθητών για τα χαρακτηριστικά του ‘δημιουργικού μαθητή’ </vt:lpstr>
      <vt:lpstr>Η σύνδεση δημιουργικότητας και αισθητικής (aesthetics) </vt:lpstr>
      <vt:lpstr>PowerPoint Presentation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Yannis</cp:lastModifiedBy>
  <cp:revision>661</cp:revision>
  <dcterms:created xsi:type="dcterms:W3CDTF">2016-12-02T10:45:38Z</dcterms:created>
  <dcterms:modified xsi:type="dcterms:W3CDTF">2024-10-30T08:24:49Z</dcterms:modified>
</cp:coreProperties>
</file>