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418" r:id="rId2"/>
    <p:sldId id="443" r:id="rId3"/>
    <p:sldId id="442" r:id="rId4"/>
    <p:sldId id="439" r:id="rId5"/>
    <p:sldId id="440" r:id="rId6"/>
    <p:sldId id="441" r:id="rId7"/>
    <p:sldId id="438" r:id="rId8"/>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guide id="3" orient="horz" pos="16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9" clrIdx="0">
    <p:extLst>
      <p:ext uri="{19B8F6BF-5375-455C-9EA6-DF929625EA0E}">
        <p15:presenceInfo xmlns:p15="http://schemas.microsoft.com/office/powerpoint/2012/main" userId="Microsoft Office User" providerId="None"/>
      </p:ext>
    </p:extLst>
  </p:cmAuthor>
  <p:cmAuthor id="2" name="Katja Maass" initials="KM" lastIdx="1" clrIdx="1">
    <p:extLst>
      <p:ext uri="{19B8F6BF-5375-455C-9EA6-DF929625EA0E}">
        <p15:presenceInfo xmlns:p15="http://schemas.microsoft.com/office/powerpoint/2012/main" userId="Katja Maa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C6A"/>
    <a:srgbClr val="CC023B"/>
    <a:srgbClr val="FF00FF"/>
    <a:srgbClr val="001470"/>
    <a:srgbClr val="4C5F7E"/>
    <a:srgbClr val="C1D260"/>
    <a:srgbClr val="A0B051"/>
    <a:srgbClr val="002369"/>
    <a:srgbClr val="BE002D"/>
    <a:srgbClr val="B4C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7" autoAdjust="0"/>
    <p:restoredTop sz="90921" autoAdjust="0"/>
  </p:normalViewPr>
  <p:slideViewPr>
    <p:cSldViewPr snapToGrid="0" snapToObjects="1" showGuides="1">
      <p:cViewPr varScale="1">
        <p:scale>
          <a:sx n="102" d="100"/>
          <a:sy n="102" d="100"/>
        </p:scale>
        <p:origin x="1219" y="82"/>
      </p:cViewPr>
      <p:guideLst>
        <p:guide orient="horz" pos="2205"/>
        <p:guide pos="2886"/>
        <p:guide orient="horz" pos="16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716" y="-8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A012E3-6E8D-B74B-A314-4616D5A79846}" type="datetimeFigureOut">
              <a:rPr lang="de-DE" smtClean="0"/>
              <a:t>01.12.2024</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87FC96-1CB5-7641-9934-75B343D83954}" type="slidenum">
              <a:rPr lang="de-DE" smtClean="0"/>
              <a:t>‹#›</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F85981-0A6E-DC4F-9DC9-F24078E0FA09}" type="datetimeFigureOut">
              <a:rPr lang="de-DE" smtClean="0"/>
              <a:t>01.12.2024</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3ABD4E-16D0-5348-910F-B34FEBD0AA0B}" type="slidenum">
              <a:rPr lang="de-DE" smtClean="0"/>
              <a:t>‹#›</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2756060"/>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2914650"/>
            <a:ext cx="6400800" cy="131445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1875" y="417201"/>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25025" y="1688296"/>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1909822"/>
            <a:ext cx="6400800" cy="2319278"/>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343836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mn-lt"/>
                <a:ea typeface="Avenir Book" charset="0"/>
                <a:cs typeface="Avenir Book" charset="0"/>
              </a:defRPr>
            </a:lvl1pPr>
            <a:lvl2pPr>
              <a:defRPr>
                <a:latin typeface="+mn-lt"/>
                <a:ea typeface="Avenir Book" charset="0"/>
                <a:cs typeface="Avenir Book" charset="0"/>
              </a:defRPr>
            </a:lvl2pPr>
            <a:lvl3pPr>
              <a:defRPr>
                <a:latin typeface="+mn-lt"/>
                <a:ea typeface="Avenir Book" charset="0"/>
                <a:cs typeface="Avenir Book" charset="0"/>
              </a:defRPr>
            </a:lvl3pPr>
            <a:lvl4pPr>
              <a:defRPr>
                <a:latin typeface="+mn-lt"/>
                <a:ea typeface="Avenir Book" charset="0"/>
                <a:cs typeface="Avenir Book" charset="0"/>
              </a:defRPr>
            </a:lvl4pPr>
            <a:lvl5pPr>
              <a:defRPr>
                <a:latin typeface="+mn-lt"/>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a:xfrm>
            <a:off x="5772151" y="58851"/>
            <a:ext cx="2647951" cy="273844"/>
          </a:xfrm>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285879"/>
            <a:ext cx="8229600" cy="3268263"/>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1631156"/>
            <a:ext cx="4040188"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6" y="1631156"/>
            <a:ext cx="4041775"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563578"/>
            <a:ext cx="3008313" cy="871538"/>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563579"/>
            <a:ext cx="5111750" cy="403104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1" y="1514192"/>
            <a:ext cx="3008313" cy="3080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4"/>
            <a:ext cx="5486400" cy="339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1">
            <a:alphaModFix amt="39000"/>
            <a:extLst>
              <a:ext uri="{28A0092B-C50C-407E-A947-70E740481C1C}">
                <a14:useLocalDpi xmlns:a14="http://schemas.microsoft.com/office/drawing/2010/main" val="0"/>
              </a:ext>
            </a:extLst>
          </a:blip>
          <a:srcRect l="9878" b="10531"/>
          <a:stretch/>
        </p:blipFill>
        <p:spPr>
          <a:xfrm>
            <a:off x="-1" y="1063228"/>
            <a:ext cx="5140767" cy="4080272"/>
          </a:xfrm>
          <a:prstGeom prst="rect">
            <a:avLst/>
          </a:prstGeom>
        </p:spPr>
      </p:pic>
      <p:sp>
        <p:nvSpPr>
          <p:cNvPr id="2" name="Titelplatzhalter 1"/>
          <p:cNvSpPr>
            <a:spLocks noGrp="1"/>
          </p:cNvSpPr>
          <p:nvPr>
            <p:ph type="title"/>
          </p:nvPr>
        </p:nvSpPr>
        <p:spPr>
          <a:xfrm>
            <a:off x="457200" y="342900"/>
            <a:ext cx="8229600" cy="85725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2"/>
          <a:stretch>
            <a:fillRect/>
          </a:stretch>
        </p:blipFill>
        <p:spPr>
          <a:xfrm>
            <a:off x="7518404" y="4565905"/>
            <a:ext cx="1095375" cy="475202"/>
          </a:xfrm>
          <a:prstGeom prst="rect">
            <a:avLst/>
          </a:prstGeom>
        </p:spPr>
      </p:pic>
      <p:sp>
        <p:nvSpPr>
          <p:cNvPr id="9" name="Rechteck 8"/>
          <p:cNvSpPr/>
          <p:nvPr userDrawn="1"/>
        </p:nvSpPr>
        <p:spPr>
          <a:xfrm>
            <a:off x="454466" y="5006818"/>
            <a:ext cx="5040000" cy="3428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5006818"/>
            <a:ext cx="190800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23" name="Marcador de número de diapositiva 22"/>
          <p:cNvSpPr>
            <a:spLocks noGrp="1"/>
          </p:cNvSpPr>
          <p:nvPr>
            <p:ph type="sldNum" sz="quarter" idx="4"/>
          </p:nvPr>
        </p:nvSpPr>
        <p:spPr>
          <a:xfrm>
            <a:off x="8104785" y="41488"/>
            <a:ext cx="588616" cy="273844"/>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a:t>
            </a:fld>
            <a:endParaRPr lang="es-ES_tradnl" dirty="0"/>
          </a:p>
        </p:txBody>
      </p:sp>
      <p:sp>
        <p:nvSpPr>
          <p:cNvPr id="24" name="Marcador de pie de página 23"/>
          <p:cNvSpPr>
            <a:spLocks noGrp="1"/>
          </p:cNvSpPr>
          <p:nvPr>
            <p:ph type="ftr" sz="quarter" idx="3"/>
          </p:nvPr>
        </p:nvSpPr>
        <p:spPr>
          <a:xfrm>
            <a:off x="5772151" y="41489"/>
            <a:ext cx="2647951" cy="273844"/>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n-US" dirty="0">
                <a:solidFill>
                  <a:srgbClr val="CC023B"/>
                </a:solidFill>
              </a:rPr>
              <a:t>Title</a:t>
            </a:r>
          </a:p>
        </p:txBody>
      </p:sp>
      <p:pic>
        <p:nvPicPr>
          <p:cNvPr id="29" name="Bild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100" y="4780776"/>
            <a:ext cx="1807900" cy="145427"/>
          </a:xfrm>
          <a:prstGeom prst="rect">
            <a:avLst/>
          </a:prstGeom>
        </p:spPr>
      </p:pic>
      <p:pic>
        <p:nvPicPr>
          <p:cNvPr id="1026" name="Picture 2" descr="Y:\Gruppen\ICSE\____ICSE\_Corporate Design_(Werbe)Materialien_Vorlagen\Corporate Design_VORLAGEN_Infos\Logos_ICSE und Projekte\ENSITE\ICSE-ENSITE_Logo_noSub.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4467" y="4651219"/>
            <a:ext cx="1008573" cy="43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50" r:id="rId4"/>
    <p:sldLayoutId id="2147483661" r:id="rId5"/>
    <p:sldLayoutId id="2147483652" r:id="rId6"/>
    <p:sldLayoutId id="2147483653" r:id="rId7"/>
    <p:sldLayoutId id="2147483656" r:id="rId8"/>
    <p:sldLayoutId id="2147483657" r:id="rId9"/>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bing.com/videos/search?q=21st+century+skills+and+education&amp;docid=607991967470136714&amp;mid=DA98A9D78EC5EDFEE906DA98A9D78EC5EDFEE906&amp;view=detail&amp;FORM=VIR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7621" y="382080"/>
            <a:ext cx="7772400" cy="2178240"/>
          </a:xfrm>
        </p:spPr>
        <p:txBody>
          <a:bodyPr>
            <a:normAutofit fontScale="90000"/>
          </a:bodyPr>
          <a:lstStyle/>
          <a:p>
            <a:pPr>
              <a:defRPr/>
            </a:pPr>
            <a:r>
              <a:rPr lang="el-GR" sz="3600" dirty="0">
                <a:solidFill>
                  <a:srgbClr val="002369"/>
                </a:solidFill>
              </a:rPr>
              <a:t>Περιβαλλοντικά </a:t>
            </a:r>
            <a:r>
              <a:rPr lang="el-GR" sz="3600" dirty="0" err="1">
                <a:solidFill>
                  <a:srgbClr val="002369"/>
                </a:solidFill>
              </a:rPr>
              <a:t>κοινωνικο</a:t>
            </a:r>
            <a:r>
              <a:rPr lang="el-GR" sz="3600" dirty="0">
                <a:solidFill>
                  <a:srgbClr val="002369"/>
                </a:solidFill>
              </a:rPr>
              <a:t>-επιστημονικής φύσης θέματα (</a:t>
            </a:r>
            <a:r>
              <a:rPr lang="en-US" sz="3600" dirty="0">
                <a:solidFill>
                  <a:srgbClr val="002369"/>
                </a:solidFill>
              </a:rPr>
              <a:t>EnvSSIs)</a:t>
            </a:r>
            <a:r>
              <a:rPr lang="el-GR" sz="3600" dirty="0">
                <a:solidFill>
                  <a:srgbClr val="002369"/>
                </a:solidFill>
              </a:rPr>
              <a:t> στη διδασκαλία των Μαθηματικών</a:t>
            </a:r>
            <a:endParaRPr lang="en-US" sz="3400" b="0" cap="all" dirty="0">
              <a:latin typeface="Avenir Book"/>
            </a:endParaRPr>
          </a:p>
        </p:txBody>
      </p:sp>
      <p:sp>
        <p:nvSpPr>
          <p:cNvPr id="4" name="Υπότιτλος 3"/>
          <p:cNvSpPr>
            <a:spLocks noGrp="1"/>
          </p:cNvSpPr>
          <p:nvPr>
            <p:ph type="subTitle" idx="1"/>
          </p:nvPr>
        </p:nvSpPr>
        <p:spPr/>
        <p:txBody>
          <a:bodyPr/>
          <a:lstStyle/>
          <a:p>
            <a:r>
              <a:rPr lang="el-GR" dirty="0"/>
              <a:t>Γ ΜΕΡΟΣ</a:t>
            </a:r>
          </a:p>
          <a:p>
            <a:r>
              <a:rPr lang="el-GR" dirty="0"/>
              <a:t>ΚΡΙΤΙΚΗ ΜΑΘΗΜΑΤΙΚΗ ΕΚΠΑΙΔΕΥΣΗ</a:t>
            </a:r>
          </a:p>
        </p:txBody>
      </p:sp>
    </p:spTree>
    <p:extLst>
      <p:ext uri="{BB962C8B-B14F-4D97-AF65-F5344CB8AC3E}">
        <p14:creationId xmlns:p14="http://schemas.microsoft.com/office/powerpoint/2010/main" val="239032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A18587-BA04-AB7F-92A7-3BCFD40AA742}"/>
              </a:ext>
            </a:extLst>
          </p:cNvPr>
          <p:cNvSpPr>
            <a:spLocks noGrp="1"/>
          </p:cNvSpPr>
          <p:nvPr>
            <p:ph type="title"/>
          </p:nvPr>
        </p:nvSpPr>
        <p:spPr/>
        <p:txBody>
          <a:bodyPr>
            <a:noAutofit/>
          </a:bodyPr>
          <a:lstStyle/>
          <a:p>
            <a:r>
              <a:rPr lang="el-GR" sz="2000" dirty="0"/>
              <a:t>ΣΥΖΗΤΗΣΗ</a:t>
            </a:r>
          </a:p>
        </p:txBody>
      </p:sp>
      <p:sp>
        <p:nvSpPr>
          <p:cNvPr id="3" name="Θέση περιεχομένου 2">
            <a:extLst>
              <a:ext uri="{FF2B5EF4-FFF2-40B4-BE49-F238E27FC236}">
                <a16:creationId xmlns:a16="http://schemas.microsoft.com/office/drawing/2014/main" id="{AF075894-F6F3-B8E0-B5C4-0E85BCA005BD}"/>
              </a:ext>
            </a:extLst>
          </p:cNvPr>
          <p:cNvSpPr>
            <a:spLocks noGrp="1"/>
          </p:cNvSpPr>
          <p:nvPr>
            <p:ph idx="1"/>
          </p:nvPr>
        </p:nvSpPr>
        <p:spPr/>
        <p:txBody>
          <a:bodyPr>
            <a:normAutofit fontScale="85000" lnSpcReduction="20000"/>
          </a:bodyPr>
          <a:lstStyle/>
          <a:p>
            <a:pPr>
              <a:lnSpc>
                <a:spcPct val="115000"/>
              </a:lnSpc>
              <a:spcAft>
                <a:spcPts val="1000"/>
              </a:spcAft>
            </a:pPr>
            <a:r>
              <a:rPr lang="el-GR" sz="1800" dirty="0"/>
              <a:t>Ικανότητες και δεξιότητες που απαιτείται να αναπτύξουν οι μαθητές για να αντιμετωπίσουν τις προκλήσεις του 21</a:t>
            </a:r>
            <a:r>
              <a:rPr lang="el-GR" sz="1800" baseline="30000" dirty="0"/>
              <a:t>ου  </a:t>
            </a:r>
            <a:r>
              <a:rPr lang="el-GR" sz="1800" dirty="0"/>
              <a:t>αιώνα </a:t>
            </a:r>
          </a:p>
          <a:p>
            <a:pPr>
              <a:lnSpc>
                <a:spcPct val="115000"/>
              </a:lnSpc>
              <a:spcAft>
                <a:spcPts val="1000"/>
              </a:spcAft>
            </a:pPr>
            <a:r>
              <a:rPr lang="el-GR" sz="1800" dirty="0">
                <a:latin typeface="Calibri" panose="020F0502020204030204" pitchFamily="34" charset="0"/>
                <a:cs typeface="Arial" panose="020B0604020202020204" pitchFamily="34" charset="0"/>
              </a:rPr>
              <a:t>Βίντεο που αναφέρεται στα 21</a:t>
            </a:r>
            <a:r>
              <a:rPr lang="en-US" sz="1800" dirty="0" err="1">
                <a:latin typeface="Calibri" panose="020F0502020204030204" pitchFamily="34" charset="0"/>
                <a:cs typeface="Arial" panose="020B0604020202020204" pitchFamily="34" charset="0"/>
              </a:rPr>
              <a:t>st</a:t>
            </a:r>
            <a:r>
              <a:rPr lang="el-GR" sz="1800" dirty="0">
                <a:latin typeface="Calibri" panose="020F0502020204030204" pitchFamily="34" charset="0"/>
                <a:cs typeface="Arial" panose="020B0604020202020204" pitchFamily="34" charset="0"/>
              </a:rPr>
              <a:t>  </a:t>
            </a:r>
            <a:r>
              <a:rPr lang="en-US" sz="1800" dirty="0">
                <a:latin typeface="Calibri" panose="020F0502020204030204" pitchFamily="34" charset="0"/>
                <a:cs typeface="Arial" panose="020B0604020202020204" pitchFamily="34" charset="0"/>
              </a:rPr>
              <a:t>learning skills</a:t>
            </a:r>
            <a:r>
              <a:rPr lang="el-GR" sz="1800" dirty="0">
                <a:latin typeface="Calibri" panose="020F0502020204030204" pitchFamily="34" charset="0"/>
                <a:cs typeface="Arial" panose="020B0604020202020204" pitchFamily="34" charset="0"/>
              </a:rPr>
              <a:t>. </a:t>
            </a:r>
          </a:p>
          <a:p>
            <a:pPr algn="just">
              <a:lnSpc>
                <a:spcPct val="115000"/>
              </a:lnSpc>
              <a:spcAft>
                <a:spcPts val="1000"/>
              </a:spcAft>
            </a:pP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21st Century learning &amp; Life Skills: Framework - Bing video</a:t>
            </a:r>
            <a:endParaRPr lang="el-GR"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l-GR" sz="1800" dirty="0">
                <a:latin typeface="Calibri" panose="020F0502020204030204" pitchFamily="34" charset="0"/>
                <a:cs typeface="Arial" panose="020B0604020202020204" pitchFamily="34" charset="0"/>
              </a:rPr>
              <a:t>Σύμφωνα με το βίντεο:</a:t>
            </a:r>
          </a:p>
          <a:p>
            <a:pPr marL="342900" indent="-342900">
              <a:lnSpc>
                <a:spcPct val="115000"/>
              </a:lnSpc>
              <a:spcAft>
                <a:spcPts val="1000"/>
              </a:spcAft>
              <a:buFont typeface="+mj-lt"/>
              <a:buAutoNum type="arabicPeriod"/>
            </a:pPr>
            <a:r>
              <a:rPr lang="el-GR" sz="1800" i="1" dirty="0">
                <a:latin typeface="Calibri" panose="020F0502020204030204" pitchFamily="34" charset="0"/>
                <a:cs typeface="Arial" panose="020B0604020202020204" pitchFamily="34" charset="0"/>
              </a:rPr>
              <a:t>Ποιος είναι ο ρόλος της εκπαίδευσης;</a:t>
            </a:r>
          </a:p>
          <a:p>
            <a:pPr marL="342900" indent="-342900" algn="just">
              <a:lnSpc>
                <a:spcPct val="115000"/>
              </a:lnSpc>
              <a:spcAft>
                <a:spcPts val="1000"/>
              </a:spcAft>
              <a:buFont typeface="+mj-lt"/>
              <a:buAutoNum type="arabicPeriod"/>
            </a:pPr>
            <a:r>
              <a:rPr lang="el-GR" sz="1800" i="1" dirty="0">
                <a:latin typeface="Calibri" panose="020F0502020204030204" pitchFamily="34" charset="0"/>
                <a:ea typeface="Calibri" panose="020F0502020204030204" pitchFamily="34" charset="0"/>
                <a:cs typeface="Arial" panose="020B0604020202020204" pitchFamily="34" charset="0"/>
              </a:rPr>
              <a:t>Ποιος είναι ο ρόλος σας σαν εκπαιδευτικός;</a:t>
            </a:r>
          </a:p>
          <a:p>
            <a:pPr marL="342900" indent="-342900" algn="just">
              <a:lnSpc>
                <a:spcPct val="115000"/>
              </a:lnSpc>
              <a:spcAft>
                <a:spcPts val="1000"/>
              </a:spcAft>
              <a:buFont typeface="+mj-lt"/>
              <a:buAutoNum type="arabicPeriod"/>
            </a:pPr>
            <a:r>
              <a:rPr lang="el-GR" sz="1800" i="1" dirty="0">
                <a:latin typeface="Calibri" panose="020F0502020204030204" pitchFamily="34" charset="0"/>
                <a:ea typeface="Calibri" panose="020F0502020204030204" pitchFamily="34" charset="0"/>
                <a:cs typeface="Arial" panose="020B0604020202020204" pitchFamily="34" charset="0"/>
              </a:rPr>
              <a:t>Ποιος είναι ο ρόλος της μαθηματικής εκπαίδευσης;</a:t>
            </a:r>
          </a:p>
          <a:p>
            <a:pPr marL="342900" indent="-342900" algn="just">
              <a:lnSpc>
                <a:spcPct val="115000"/>
              </a:lnSpc>
              <a:spcAft>
                <a:spcPts val="1000"/>
              </a:spcAft>
              <a:buFont typeface="+mj-lt"/>
              <a:buAutoNum type="arabicPeriod"/>
            </a:pPr>
            <a:r>
              <a:rPr lang="el-GR" sz="1800" i="1" dirty="0">
                <a:latin typeface="Calibri" panose="020F0502020204030204" pitchFamily="34" charset="0"/>
                <a:ea typeface="Calibri" panose="020F0502020204030204" pitchFamily="34" charset="0"/>
                <a:cs typeface="Arial" panose="020B0604020202020204" pitchFamily="34" charset="0"/>
              </a:rPr>
              <a:t>Ποιος είναι ο ρόλος της επίλυσης προβλήματος στην τάξη των μαθηματικών;</a:t>
            </a:r>
            <a:endParaRPr lang="el-GR" sz="1800" i="1" dirty="0">
              <a:effectLst/>
              <a:latin typeface="Calibri" panose="020F0502020204030204" pitchFamily="34" charset="0"/>
              <a:ea typeface="Calibri" panose="020F0502020204030204" pitchFamily="34" charset="0"/>
              <a:cs typeface="Arial" panose="020B0604020202020204" pitchFamily="34" charset="0"/>
            </a:endParaRPr>
          </a:p>
          <a:p>
            <a:endParaRPr lang="el-GR" dirty="0"/>
          </a:p>
        </p:txBody>
      </p:sp>
      <p:sp>
        <p:nvSpPr>
          <p:cNvPr id="5" name="Θέση αριθμού διαφάνειας 4">
            <a:extLst>
              <a:ext uri="{FF2B5EF4-FFF2-40B4-BE49-F238E27FC236}">
                <a16:creationId xmlns:a16="http://schemas.microsoft.com/office/drawing/2014/main" id="{CEA760A5-EC33-B341-D3AD-4EAE66777CE5}"/>
              </a:ext>
            </a:extLst>
          </p:cNvPr>
          <p:cNvSpPr>
            <a:spLocks noGrp="1"/>
          </p:cNvSpPr>
          <p:nvPr>
            <p:ph type="sldNum" sz="quarter" idx="11"/>
          </p:nvPr>
        </p:nvSpPr>
        <p:spPr/>
        <p:txBody>
          <a:bodyPr/>
          <a:lstStyle/>
          <a:p>
            <a:r>
              <a:rPr lang="es-ES_tradnl" sz="1200"/>
              <a:t>|  </a:t>
            </a:r>
            <a:fld id="{9DD0088F-7E4A-9C4B-9ED2-72FAF1293163}" type="slidenum">
              <a:rPr lang="es-ES_tradnl" smtClean="0"/>
              <a:pPr/>
              <a:t>2</a:t>
            </a:fld>
            <a:endParaRPr lang="es-ES_tradnl" dirty="0"/>
          </a:p>
        </p:txBody>
      </p:sp>
    </p:spTree>
    <p:extLst>
      <p:ext uri="{BB962C8B-B14F-4D97-AF65-F5344CB8AC3E}">
        <p14:creationId xmlns:p14="http://schemas.microsoft.com/office/powerpoint/2010/main" val="405584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Key Competence Framework of </a:t>
            </a:r>
            <a:r>
              <a:rPr lang="de-DE" dirty="0" err="1"/>
              <a:t>the</a:t>
            </a:r>
            <a:r>
              <a:rPr lang="de-DE" dirty="0"/>
              <a:t> EU</a:t>
            </a:r>
          </a:p>
        </p:txBody>
      </p:sp>
      <p:sp>
        <p:nvSpPr>
          <p:cNvPr id="3" name="Inhaltsplatzhalter 2"/>
          <p:cNvSpPr>
            <a:spLocks noGrp="1"/>
          </p:cNvSpPr>
          <p:nvPr>
            <p:ph idx="1"/>
          </p:nvPr>
        </p:nvSpPr>
        <p:spPr>
          <a:xfrm>
            <a:off x="457200" y="1200151"/>
            <a:ext cx="5920929" cy="3394472"/>
          </a:xfrm>
        </p:spPr>
        <p:txBody>
          <a:bodyPr>
            <a:normAutofit fontScale="77500" lnSpcReduction="20000"/>
          </a:bodyPr>
          <a:lstStyle/>
          <a:p>
            <a:r>
              <a:rPr lang="en-US" dirty="0"/>
              <a:t>Literacy competence</a:t>
            </a:r>
          </a:p>
          <a:p>
            <a:r>
              <a:rPr lang="en-US" dirty="0"/>
              <a:t>Multilingual competence</a:t>
            </a:r>
          </a:p>
          <a:p>
            <a:r>
              <a:rPr lang="en-US" dirty="0">
                <a:solidFill>
                  <a:srgbClr val="FF0000"/>
                </a:solidFill>
              </a:rPr>
              <a:t>Mathematical competence and competence in science, technology and engineering</a:t>
            </a:r>
          </a:p>
          <a:p>
            <a:r>
              <a:rPr lang="en-US" dirty="0"/>
              <a:t>Digital competence</a:t>
            </a:r>
          </a:p>
          <a:p>
            <a:r>
              <a:rPr lang="en-US" dirty="0"/>
              <a:t>Personal, social and learning to learn competence</a:t>
            </a:r>
          </a:p>
          <a:p>
            <a:r>
              <a:rPr lang="en-US" dirty="0">
                <a:solidFill>
                  <a:srgbClr val="FF0000"/>
                </a:solidFill>
              </a:rPr>
              <a:t>Citizenship competence</a:t>
            </a:r>
          </a:p>
          <a:p>
            <a:r>
              <a:rPr lang="en-US" dirty="0"/>
              <a:t>Entrepreneurship competence</a:t>
            </a:r>
          </a:p>
          <a:p>
            <a:r>
              <a:rPr lang="en-US" dirty="0"/>
              <a:t>Cultural awareness and expression competence</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a:t>
            </a:fld>
            <a:endParaRPr lang="es-ES_tradnl"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67" t="19715" r="15178" b="6803"/>
          <a:stretch/>
        </p:blipFill>
        <p:spPr bwMode="auto">
          <a:xfrm>
            <a:off x="457200" y="1032148"/>
            <a:ext cx="5841580" cy="398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6740866" y="1299808"/>
            <a:ext cx="2078182" cy="923330"/>
          </a:xfrm>
          <a:prstGeom prst="rect">
            <a:avLst/>
          </a:prstGeom>
          <a:noFill/>
        </p:spPr>
        <p:txBody>
          <a:bodyPr wrap="square" rtlCol="0">
            <a:spAutoFit/>
          </a:bodyPr>
          <a:lstStyle/>
          <a:p>
            <a:r>
              <a:rPr lang="de-DE" dirty="0"/>
              <a:t>COM (2019). Key </a:t>
            </a:r>
            <a:r>
              <a:rPr lang="de-DE" dirty="0" err="1"/>
              <a:t>competences</a:t>
            </a:r>
            <a:r>
              <a:rPr lang="de-DE" dirty="0"/>
              <a:t> </a:t>
            </a:r>
            <a:r>
              <a:rPr lang="de-DE" dirty="0" err="1"/>
              <a:t>for</a:t>
            </a:r>
            <a:r>
              <a:rPr lang="de-DE" dirty="0"/>
              <a:t> </a:t>
            </a:r>
            <a:r>
              <a:rPr lang="de-DE" dirty="0" err="1"/>
              <a:t>lifelong</a:t>
            </a:r>
            <a:r>
              <a:rPr lang="de-DE" dirty="0"/>
              <a:t> </a:t>
            </a:r>
            <a:r>
              <a:rPr lang="de-DE" dirty="0" err="1"/>
              <a:t>learning</a:t>
            </a:r>
            <a:endParaRPr lang="de-DE" dirty="0"/>
          </a:p>
        </p:txBody>
      </p:sp>
    </p:spTree>
    <p:extLst>
      <p:ext uri="{BB962C8B-B14F-4D97-AF65-F5344CB8AC3E}">
        <p14:creationId xmlns:p14="http://schemas.microsoft.com/office/powerpoint/2010/main" val="12343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7A4638-AC2D-4E19-B914-83851427D79C}"/>
              </a:ext>
            </a:extLst>
          </p:cNvPr>
          <p:cNvSpPr>
            <a:spLocks noGrp="1"/>
          </p:cNvSpPr>
          <p:nvPr>
            <p:ph type="title"/>
          </p:nvPr>
        </p:nvSpPr>
        <p:spPr>
          <a:xfrm>
            <a:off x="457200" y="429658"/>
            <a:ext cx="8229600" cy="656192"/>
          </a:xfrm>
        </p:spPr>
        <p:txBody>
          <a:bodyPr>
            <a:normAutofit fontScale="90000"/>
          </a:bodyPr>
          <a:lstStyle/>
          <a:p>
            <a:r>
              <a:rPr lang="el-GR" dirty="0"/>
              <a:t>Τα </a:t>
            </a:r>
            <a:r>
              <a:rPr lang="en-US" dirty="0"/>
              <a:t>Env SSIs </a:t>
            </a:r>
            <a:r>
              <a:rPr lang="el-GR" dirty="0"/>
              <a:t>ως μέσον προώθησης της δημοκρατικής εκπαίδευσης των μαθητών</a:t>
            </a:r>
          </a:p>
        </p:txBody>
      </p:sp>
      <p:sp>
        <p:nvSpPr>
          <p:cNvPr id="3" name="Θέση περιεχομένου 2">
            <a:extLst>
              <a:ext uri="{FF2B5EF4-FFF2-40B4-BE49-F238E27FC236}">
                <a16:creationId xmlns:a16="http://schemas.microsoft.com/office/drawing/2014/main" id="{47FEDFCC-4720-4858-BE4C-CC8E39A734BD}"/>
              </a:ext>
            </a:extLst>
          </p:cNvPr>
          <p:cNvSpPr>
            <a:spLocks noGrp="1"/>
          </p:cNvSpPr>
          <p:nvPr>
            <p:ph idx="1"/>
          </p:nvPr>
        </p:nvSpPr>
        <p:spPr/>
        <p:txBody>
          <a:bodyPr>
            <a:normAutofit fontScale="92500" lnSpcReduction="20000"/>
          </a:bodyPr>
          <a:lstStyle/>
          <a:p>
            <a:pPr algn="just">
              <a:lnSpc>
                <a:spcPct val="115000"/>
              </a:lnSpc>
              <a:spcAft>
                <a:spcPts val="60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Τα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κοινωνικο</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-επιστημονικά  είναι φορείς για την προώθηση της δημοκρατικής εκπαίδευσης πολιτών μέσω της επιστημονικής εκπαίδευσης διότι μπορούν να γεφυρώσουν τη σχολική γνώση και τις εμπειρίες των μαθητών. </a:t>
            </a:r>
          </a:p>
          <a:p>
            <a:pPr algn="just">
              <a:lnSpc>
                <a:spcPct val="115000"/>
              </a:lnSpc>
              <a:spcAft>
                <a:spcPts val="60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Αυτά τα είδη μαθησιακών εμπειριών μπορούν επίσης να ενισχύσουν τη συμμετοχή των μαθητών στις κοινωνικές πρακτικές πέρα από την τάξη. Πρέπει να λάβουμε υπόψιν τις πτυχές της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κοινωνικοεπιστημονικής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συλλογιστικής: </a:t>
            </a:r>
          </a:p>
          <a:p>
            <a:pPr marL="342900" lvl="0" indent="-342900" algn="just">
              <a:lnSpc>
                <a:spcPct val="115000"/>
              </a:lnSpc>
              <a:spcAft>
                <a:spcPts val="6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αναγνώριση της έμφυτης πολυπλοκότητας, </a:t>
            </a:r>
          </a:p>
          <a:p>
            <a:pPr marL="342900" lvl="0" indent="-342900" algn="just">
              <a:lnSpc>
                <a:spcPct val="115000"/>
              </a:lnSpc>
              <a:spcAft>
                <a:spcPts val="6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εξέταση ζητημάτων από πολλές απόψεις, </a:t>
            </a:r>
          </a:p>
          <a:p>
            <a:pPr marL="342900" lvl="0" indent="-342900" algn="just">
              <a:lnSpc>
                <a:spcPct val="115000"/>
              </a:lnSpc>
              <a:spcAft>
                <a:spcPts val="6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επίδειξη σκεπτικισμού όταν παρουσιάζονται δυνητικά προκατειλημμένες πληροφορίες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Sadler</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Barab</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&amp;</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Scott</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2007).</a:t>
            </a:r>
          </a:p>
          <a:p>
            <a:endParaRPr lang="el-GR" dirty="0"/>
          </a:p>
        </p:txBody>
      </p:sp>
      <p:sp>
        <p:nvSpPr>
          <p:cNvPr id="5" name="Θέση αριθμού διαφάνειας 4">
            <a:extLst>
              <a:ext uri="{FF2B5EF4-FFF2-40B4-BE49-F238E27FC236}">
                <a16:creationId xmlns:a16="http://schemas.microsoft.com/office/drawing/2014/main" id="{B66E14E8-849C-4BB2-9A6E-7F028B66027F}"/>
              </a:ext>
            </a:extLst>
          </p:cNvPr>
          <p:cNvSpPr>
            <a:spLocks noGrp="1"/>
          </p:cNvSpPr>
          <p:nvPr>
            <p:ph type="sldNum" sz="quarter" idx="11"/>
          </p:nvPr>
        </p:nvSpPr>
        <p:spPr/>
        <p:txBody>
          <a:bodyPr/>
          <a:lstStyle/>
          <a:p>
            <a:r>
              <a:rPr lang="es-ES_tradnl" sz="1200"/>
              <a:t>|  </a:t>
            </a:r>
            <a:fld id="{9DD0088F-7E4A-9C4B-9ED2-72FAF1293163}" type="slidenum">
              <a:rPr lang="es-ES_tradnl" smtClean="0"/>
              <a:pPr/>
              <a:t>4</a:t>
            </a:fld>
            <a:endParaRPr lang="es-ES_tradnl" dirty="0"/>
          </a:p>
        </p:txBody>
      </p:sp>
    </p:spTree>
    <p:extLst>
      <p:ext uri="{BB962C8B-B14F-4D97-AF65-F5344CB8AC3E}">
        <p14:creationId xmlns:p14="http://schemas.microsoft.com/office/powerpoint/2010/main" val="9941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dirty="0"/>
              <a:t>Κριτική Μαθηματική εκπαίδευση</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Παίρνοντας υπ'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όψιν</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τις κοινωνικές, πολιτικές και ηθικές διαστάσεις της μαθηματικής εκπαίδευσης, οι ερευνητές τις τελευταίες δεκαετίες έχουν αρχίσει να απαιτούν τη χρήση του όρου «Κριτική Μαθηματική Εκπαίδευση»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Skovsmose</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1994).  </a:t>
            </a:r>
          </a:p>
          <a:p>
            <a:pPr marL="0" indent="0">
              <a:buNone/>
            </a:pPr>
            <a:r>
              <a:rPr lang="el-GR" sz="1800" dirty="0">
                <a:latin typeface="Calibri" panose="020F0502020204030204" pitchFamily="34" charset="0"/>
                <a:ea typeface="Times New Roman" panose="02020603050405020304" pitchFamily="18" charset="0"/>
                <a:cs typeface="Times New Roman" panose="02020603050405020304" pitchFamily="18" charset="0"/>
              </a:rPr>
              <a:t>Στόχος είναι</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οι μαθητές μαθαίνουν πώς να κατανοούν στις τάξεις τους το κοινωνικό, πολιτισμικό και πολιτικό πλαίσιο στην κοινωνία καθώς και πώς μπορεί να αλλάξει αυτό το πλαίσιο. </a:t>
            </a:r>
          </a:p>
          <a:p>
            <a:pPr marL="0" indent="0">
              <a:buNone/>
            </a:pPr>
            <a:r>
              <a:rPr lang="el-GR" sz="1800" i="1" dirty="0">
                <a:effectLst/>
                <a:latin typeface="Calibri" panose="020F0502020204030204" pitchFamily="34" charset="0"/>
                <a:ea typeface="Times New Roman" panose="02020603050405020304" pitchFamily="18" charset="0"/>
                <a:cs typeface="Times New Roman" panose="02020603050405020304" pitchFamily="18" charset="0"/>
              </a:rPr>
              <a:t>	«Οι μαθητές αναπτύσσουν βαθύτερη κοινωνικοπολιτική συνείδηση μέσω της 	μάθησης και της χρήσης των μαθηματικών για τη μελέτη της πραγματικότητας, η 	οποία τους προετοιμάζει να διαμορφώσουν την κοινωνία χρησιμοποιώντας τα 	μαθηματικά, στη δεδομένη στιγμή και στο μέλλον. Μπορούν να βλέπουν τα 	μαθηματικά ως χρήσιμα εργαλεία σε αυτή τη διαδικασία (μια μετατόπιση της 	διάθεσης), να αναγνωρίζουν ορισμένους από τους περιορισμούς τους και μαθαίνουν 	επίσης ότι τα μαθηματικά δεν είναι παρά ένας τρόπος ανάγνωσης και γραφής του 	κόσμου. Μέσω της κατανόησης και της δράσης στον κόσμο – ακόμα κι αν οι ενέργειές 	τους περιορίζονται από το να είναι στο σχολείο – μεταμορφώνονται»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5</a:t>
            </a:fld>
            <a:endParaRPr lang="es-ES_tradnl" dirty="0"/>
          </a:p>
        </p:txBody>
      </p:sp>
    </p:spTree>
    <p:extLst>
      <p:ext uri="{BB962C8B-B14F-4D97-AF65-F5344CB8AC3E}">
        <p14:creationId xmlns:p14="http://schemas.microsoft.com/office/powerpoint/2010/main" val="281880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dirty="0"/>
              <a:t>Κριτικά σκεπτόμενος πολίτης (</a:t>
            </a:r>
            <a:r>
              <a:rPr lang="en-US" dirty="0"/>
              <a:t>Critical </a:t>
            </a:r>
            <a:r>
              <a:rPr lang="de-DE" dirty="0"/>
              <a:t>Citizenship Competence)</a:t>
            </a:r>
          </a:p>
        </p:txBody>
      </p:sp>
      <p:sp>
        <p:nvSpPr>
          <p:cNvPr id="3" name="Inhaltsplatzhalter 2"/>
          <p:cNvSpPr>
            <a:spLocks noGrp="1"/>
          </p:cNvSpPr>
          <p:nvPr>
            <p:ph idx="1"/>
          </p:nvPr>
        </p:nvSpPr>
        <p:spPr/>
        <p:txBody>
          <a:bodyPr>
            <a:normAutofit/>
          </a:bodyPr>
          <a:lstStyle/>
          <a:p>
            <a:pPr algn="l">
              <a:lnSpc>
                <a:spcPct val="115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effectLst/>
                <a:latin typeface="+mj-lt"/>
                <a:ea typeface="Times New Roman" panose="02020603050405020304" pitchFamily="18" charset="0"/>
                <a:cs typeface="Times New Roman" panose="02020603050405020304" pitchFamily="18" charset="0"/>
              </a:rPr>
              <a:t>περιλαμβάνει κριτική σκέψη και δεξιότητες επίλυσης προβλ</a:t>
            </a:r>
            <a:r>
              <a:rPr lang="el-GR" sz="1800" dirty="0">
                <a:latin typeface="+mj-lt"/>
                <a:ea typeface="Times New Roman" panose="02020603050405020304" pitchFamily="18" charset="0"/>
                <a:cs typeface="Times New Roman" panose="02020603050405020304" pitchFamily="18" charset="0"/>
              </a:rPr>
              <a:t>ήματος</a:t>
            </a:r>
            <a:r>
              <a:rPr lang="el-GR" sz="1800" dirty="0">
                <a:effectLst/>
                <a:latin typeface="+mj-lt"/>
                <a:ea typeface="Times New Roman" panose="02020603050405020304" pitchFamily="18" charset="0"/>
                <a:cs typeface="Times New Roman" panose="02020603050405020304" pitchFamily="18" charset="0"/>
              </a:rPr>
              <a:t> καθώς και δεξιότητες ανάπτυξης επιχειρημάτων και εποικοδομητικής συμμετοχής σε κοιν</a:t>
            </a:r>
            <a:r>
              <a:rPr lang="el-GR" sz="1800" dirty="0">
                <a:latin typeface="+mj-lt"/>
                <a:ea typeface="Times New Roman" panose="02020603050405020304" pitchFamily="18" charset="0"/>
                <a:cs typeface="Times New Roman" panose="02020603050405020304" pitchFamily="18" charset="0"/>
              </a:rPr>
              <a:t>ωνικές δράσεις </a:t>
            </a:r>
            <a:r>
              <a:rPr lang="el-GR" sz="1800" dirty="0">
                <a:effectLst/>
                <a:latin typeface="+mj-lt"/>
                <a:ea typeface="Times New Roman" panose="02020603050405020304" pitchFamily="18" charset="0"/>
                <a:cs typeface="Times New Roman" panose="02020603050405020304" pitchFamily="18" charset="0"/>
              </a:rPr>
              <a:t>καθώς και στη λήψη αποφάσεων σε όλα τα επίπεδα, από τοπικό και εθνικό έως ευρωπαϊκό και διεθνές επίπεδο.</a:t>
            </a:r>
          </a:p>
          <a:p>
            <a:pPr algn="l">
              <a:lnSpc>
                <a:spcPct val="115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effectLst/>
                <a:latin typeface="+mj-lt"/>
                <a:ea typeface="Times New Roman" panose="02020603050405020304" pitchFamily="18" charset="0"/>
                <a:cs typeface="Times New Roman" panose="02020603050405020304" pitchFamily="18" charset="0"/>
              </a:rPr>
              <a:t>περιλαμβάνει επίσης την ικανότητα πρόσβασης, κριτικής κατανόησης και αλληλεπίδρασης τόσο με τις παραδοσιακές όσο και με τις νέες μορφές μέσων ενημέρωσης και την κατανόηση του ρόλου και των λειτουργιών των μέσων ενημέρωσης στις δημοκρατικές κοινωνίες</a:t>
            </a:r>
          </a:p>
          <a:p>
            <a:endParaRPr lang="en-US" dirty="0">
              <a:latin typeface="Calibri Light" panose="020F0302020204030204" pitchFamily="34" charset="0"/>
              <a:cs typeface="Calibri Light" panose="020F0302020204030204" pitchFamily="34" charset="0"/>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dirty="0"/>
          </a:p>
        </p:txBody>
      </p:sp>
    </p:spTree>
    <p:extLst>
      <p:ext uri="{BB962C8B-B14F-4D97-AF65-F5344CB8AC3E}">
        <p14:creationId xmlns:p14="http://schemas.microsoft.com/office/powerpoint/2010/main" val="100910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2345" y="140753"/>
            <a:ext cx="8229600" cy="485846"/>
          </a:xfrm>
        </p:spPr>
        <p:txBody>
          <a:bodyPr>
            <a:normAutofit fontScale="90000"/>
          </a:bodyPr>
          <a:lstStyle/>
          <a:p>
            <a:r>
              <a:rPr lang="el-GR" dirty="0"/>
              <a:t>ΕΡΓΑΣΙΑ ΣΤΗΝ ΤΑΞΗ</a:t>
            </a:r>
          </a:p>
        </p:txBody>
      </p:sp>
      <p:sp>
        <p:nvSpPr>
          <p:cNvPr id="3" name="Θέση περιεχομένου 2"/>
          <p:cNvSpPr>
            <a:spLocks noGrp="1"/>
          </p:cNvSpPr>
          <p:nvPr>
            <p:ph idx="1"/>
          </p:nvPr>
        </p:nvSpPr>
        <p:spPr>
          <a:xfrm>
            <a:off x="144855" y="626600"/>
            <a:ext cx="9136305" cy="3968024"/>
          </a:xfrm>
        </p:spPr>
        <p:txBody>
          <a:bodyPr>
            <a:noAutofit/>
          </a:bodyPr>
          <a:lstStyle/>
          <a:p>
            <a:pPr marL="144000" indent="0">
              <a:spcBef>
                <a:spcPts val="0"/>
              </a:spcBef>
              <a:buNone/>
            </a:pPr>
            <a:r>
              <a:rPr lang="el-GR" sz="2000" dirty="0"/>
              <a:t>Η οπτική της Κριτικής Μαθηματικής εκπαίδευσης &amp; του κριτικά σκεπτόμενου πολίτη</a:t>
            </a:r>
          </a:p>
          <a:p>
            <a:pPr marL="144000" indent="0">
              <a:spcBef>
                <a:spcPts val="0"/>
              </a:spcBef>
              <a:buNone/>
            </a:pPr>
            <a:endParaRPr lang="el-GR" sz="1800" i="1" dirty="0">
              <a:solidFill>
                <a:srgbClr val="215868"/>
              </a:solidFill>
              <a:effectLst/>
              <a:latin typeface="Calibri" panose="020F0502020204030204" pitchFamily="34" charset="0"/>
              <a:ea typeface="Calibri" panose="020F0502020204030204" pitchFamily="34" charset="0"/>
              <a:cs typeface="Arial" panose="020B0604020202020204" pitchFamily="34" charset="0"/>
            </a:endParaRPr>
          </a:p>
          <a:p>
            <a:pPr marL="429750" indent="-285750">
              <a:spcBef>
                <a:spcPts val="0"/>
              </a:spcBef>
              <a:buFont typeface="Courier New" panose="02070309020205020404" pitchFamily="49" charset="0"/>
              <a:buChar char="o"/>
            </a:pPr>
            <a:r>
              <a:rPr lang="el-GR" sz="1800" i="1" dirty="0">
                <a:solidFill>
                  <a:srgbClr val="215868"/>
                </a:solidFill>
                <a:latin typeface="Calibri" panose="020F0502020204030204" pitchFamily="34" charset="0"/>
                <a:ea typeface="Calibri" panose="020F0502020204030204" pitchFamily="34" charset="0"/>
                <a:cs typeface="Arial" panose="020B0604020202020204" pitchFamily="34" charset="0"/>
              </a:rPr>
              <a:t>Πόσο σημαντικό είναι για την μαθηματική εκπαίδευση να στοχεύει στην ικανότητα της ανάπτυξης κριτικά σκεπτόμενων πολιτών; Αιτιολογείστε την άποψή σας.</a:t>
            </a:r>
          </a:p>
          <a:p>
            <a:pPr marL="429750" indent="-285750">
              <a:spcBef>
                <a:spcPts val="0"/>
              </a:spcBef>
              <a:buFont typeface="Courier New" panose="02070309020205020404" pitchFamily="49" charset="0"/>
              <a:buChar char="o"/>
            </a:pPr>
            <a:r>
              <a:rPr lang="el-GR" sz="1800" i="1" dirty="0">
                <a:solidFill>
                  <a:srgbClr val="215868"/>
                </a:solidFill>
                <a:latin typeface="Calibri" panose="020F0502020204030204" pitchFamily="34" charset="0"/>
                <a:ea typeface="Calibri" panose="020F0502020204030204" pitchFamily="34" charset="0"/>
                <a:cs typeface="Arial" panose="020B0604020202020204" pitchFamily="34" charset="0"/>
              </a:rPr>
              <a:t>Τι είδους αλλαγές στη διδασκαλία των μαθηματικών προϋποθέτει μια τέτοια οπτική;</a:t>
            </a:r>
          </a:p>
          <a:p>
            <a:pPr marL="429750" indent="-285750">
              <a:spcBef>
                <a:spcPts val="0"/>
              </a:spcBef>
              <a:buFont typeface="Courier New" panose="02070309020205020404" pitchFamily="49" charset="0"/>
              <a:buChar char="o"/>
            </a:pPr>
            <a:r>
              <a:rPr lang="el-GR" sz="1800" i="1" dirty="0">
                <a:solidFill>
                  <a:srgbClr val="215868"/>
                </a:solidFill>
                <a:latin typeface="Calibri" panose="020F0502020204030204" pitchFamily="34" charset="0"/>
                <a:ea typeface="Calibri" panose="020F0502020204030204" pitchFamily="34" charset="0"/>
                <a:cs typeface="Arial" panose="020B0604020202020204" pitchFamily="34" charset="0"/>
              </a:rPr>
              <a:t>Π</a:t>
            </a:r>
            <a:r>
              <a:rPr lang="el-GR" sz="1800" i="1" dirty="0">
                <a:solidFill>
                  <a:srgbClr val="215868"/>
                </a:solidFill>
                <a:effectLst/>
                <a:latin typeface="Calibri" panose="020F0502020204030204" pitchFamily="34" charset="0"/>
                <a:ea typeface="Calibri" panose="020F0502020204030204" pitchFamily="34" charset="0"/>
                <a:cs typeface="Arial" panose="020B0604020202020204" pitchFamily="34" charset="0"/>
              </a:rPr>
              <a:t>οιος είναι ο ρόλος του εκπαιδευτικού;</a:t>
            </a:r>
          </a:p>
          <a:p>
            <a:pPr marL="429750" indent="-285750">
              <a:spcBef>
                <a:spcPts val="0"/>
              </a:spcBef>
              <a:buFont typeface="Courier New" panose="02070309020205020404" pitchFamily="49" charset="0"/>
              <a:buChar char="o"/>
            </a:pPr>
            <a:r>
              <a:rPr lang="el-GR" sz="1800" i="1" dirty="0">
                <a:solidFill>
                  <a:srgbClr val="215868"/>
                </a:solidFill>
                <a:effectLst/>
                <a:latin typeface="Calibri" panose="020F0502020204030204" pitchFamily="34" charset="0"/>
                <a:ea typeface="Calibri" panose="020F0502020204030204" pitchFamily="34" charset="0"/>
                <a:cs typeface="Arial" panose="020B0604020202020204" pitchFamily="34" charset="0"/>
              </a:rPr>
              <a:t>Τι χαρακτηριστικά/γνώσεις/στάσεις πρέπει να έχει ο εκπαιδευτικός για να υποστηρίξει αυτήν </a:t>
            </a:r>
            <a:r>
              <a:rPr lang="el-GR" sz="1800" i="1">
                <a:solidFill>
                  <a:srgbClr val="215868"/>
                </a:solidFill>
                <a:effectLst/>
                <a:latin typeface="Calibri" panose="020F0502020204030204" pitchFamily="34" charset="0"/>
                <a:ea typeface="Calibri" panose="020F0502020204030204" pitchFamily="34" charset="0"/>
                <a:cs typeface="Arial" panose="020B0604020202020204" pitchFamily="34" charset="0"/>
              </a:rPr>
              <a:t>την οπτική; </a:t>
            </a:r>
            <a:endParaRPr lang="el-GR" sz="1800" i="1" dirty="0">
              <a:solidFill>
                <a:srgbClr val="215868"/>
              </a:solidFill>
              <a:effectLst/>
              <a:latin typeface="Calibri" panose="020F0502020204030204" pitchFamily="34" charset="0"/>
              <a:ea typeface="Calibri" panose="020F0502020204030204" pitchFamily="34" charset="0"/>
              <a:cs typeface="Arial" panose="020B0604020202020204" pitchFamily="34" charset="0"/>
            </a:endParaRPr>
          </a:p>
          <a:p>
            <a:pPr marL="144000" indent="0">
              <a:spcBef>
                <a:spcPts val="0"/>
              </a:spcBef>
              <a:buNone/>
            </a:pPr>
            <a:endParaRPr lang="en-US" sz="2000" dirty="0"/>
          </a:p>
          <a:p>
            <a:pPr marL="180000">
              <a:spcBef>
                <a:spcPts val="0"/>
              </a:spcBef>
            </a:pPr>
            <a:endParaRPr lang="el-GR" sz="1600" dirty="0"/>
          </a:p>
        </p:txBody>
      </p:sp>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7</a:t>
            </a:fld>
            <a:endParaRPr lang="es-ES_tradnl" dirty="0"/>
          </a:p>
        </p:txBody>
      </p:sp>
    </p:spTree>
    <p:extLst>
      <p:ext uri="{BB962C8B-B14F-4D97-AF65-F5344CB8AC3E}">
        <p14:creationId xmlns:p14="http://schemas.microsoft.com/office/powerpoint/2010/main" val="2519209295"/>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790</TotalTime>
  <Words>594</Words>
  <Application>Microsoft Office PowerPoint</Application>
  <PresentationFormat>On-screen Show (16:9)</PresentationFormat>
  <Paragraphs>48</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Avenir Book</vt:lpstr>
      <vt:lpstr>Calibri</vt:lpstr>
      <vt:lpstr>Calibri Light</vt:lpstr>
      <vt:lpstr>Courier New</vt:lpstr>
      <vt:lpstr>Lucida Grande</vt:lpstr>
      <vt:lpstr>Symbol</vt:lpstr>
      <vt:lpstr>Wingdings</vt:lpstr>
      <vt:lpstr>Office-Design</vt:lpstr>
      <vt:lpstr>Περιβαλλοντικά κοινωνικο-επιστημονικής φύσης θέματα (EnvSSIs) στη διδασκαλία των Μαθηματικών</vt:lpstr>
      <vt:lpstr>ΣΥΖΗΤΗΣΗ</vt:lpstr>
      <vt:lpstr>Key Competence Framework of the EU</vt:lpstr>
      <vt:lpstr>Τα Env SSIs ως μέσον προώθησης της δημοκρατικής εκπαίδευσης των μαθητών</vt:lpstr>
      <vt:lpstr>Κριτική Μαθηματική εκπαίδευση</vt:lpstr>
      <vt:lpstr>Κριτικά σκεπτόμενος πολίτης (Critical Citizenship Competence)</vt:lpstr>
      <vt:lpstr>ΕΡΓΑΣΙΑ ΣΤΗΝ ΤΑΞΗ</vt:lpstr>
    </vt:vector>
  </TitlesOfParts>
  <Company>Pädagogische Hochschule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Birtel</dc:creator>
  <cp:lastModifiedBy>Yannis</cp:lastModifiedBy>
  <cp:revision>284</cp:revision>
  <cp:lastPrinted>2020-02-11T13:29:13Z</cp:lastPrinted>
  <dcterms:created xsi:type="dcterms:W3CDTF">2017-02-28T10:46:16Z</dcterms:created>
  <dcterms:modified xsi:type="dcterms:W3CDTF">2024-12-01T21:54:23Z</dcterms:modified>
</cp:coreProperties>
</file>