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87" r:id="rId2"/>
    <p:sldId id="492" r:id="rId3"/>
    <p:sldId id="509" r:id="rId4"/>
    <p:sldId id="516" r:id="rId5"/>
    <p:sldId id="513" r:id="rId6"/>
    <p:sldId id="331" r:id="rId7"/>
    <p:sldId id="517" r:id="rId8"/>
    <p:sldId id="493" r:id="rId9"/>
    <p:sldId id="439" r:id="rId10"/>
    <p:sldId id="503" r:id="rId11"/>
    <p:sldId id="494" r:id="rId12"/>
    <p:sldId id="334" r:id="rId13"/>
    <p:sldId id="429" r:id="rId14"/>
    <p:sldId id="424" r:id="rId15"/>
    <p:sldId id="428" r:id="rId16"/>
    <p:sldId id="46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22439"/>
    <p:restoredTop sz="85604" autoAdjust="0"/>
  </p:normalViewPr>
  <p:slideViewPr>
    <p:cSldViewPr>
      <p:cViewPr varScale="1">
        <p:scale>
          <a:sx n="73" d="100"/>
          <a:sy n="73" d="100"/>
        </p:scale>
        <p:origin x="2251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2DF4-CAD2-7A4D-8A5D-9E2862810594}" type="datetimeFigureOut">
              <a:rPr lang="en-US" smtClean="0"/>
              <a:pPr/>
              <a:t>12/1/2024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71B65-F0CE-094F-A75B-68E5B9CE8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71B65-F0CE-094F-A75B-68E5B9CE89D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8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71B65-F0CE-094F-A75B-68E5B9CE89D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3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82F-FFD4-4210-803F-2A205DB0647B}" type="datetime1">
              <a:rPr lang="en-US" smtClean="0"/>
              <a:pPr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E7AA-34A4-4C56-B845-9D69A9C4B5FC}" type="datetime1">
              <a:rPr lang="en-US" smtClean="0"/>
              <a:pPr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48D0-85E1-4474-9528-EEB59C983D21}" type="datetime1">
              <a:rPr lang="en-US" smtClean="0"/>
              <a:pPr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794-3172-4C7F-9C3F-C151699B86B4}" type="datetime1">
              <a:rPr lang="en-US" smtClean="0"/>
              <a:pPr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F7AC-98EF-436F-A371-BB94B54F3B8B}" type="datetime1">
              <a:rPr lang="en-US" smtClean="0"/>
              <a:pPr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5178-47C0-4155-8220-78AF8FFE9132}" type="datetime1">
              <a:rPr lang="en-US" smtClean="0"/>
              <a:pPr/>
              <a:t>12/1/2024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A45-3E0A-4320-8ECF-E94FAB6FF302}" type="datetime1">
              <a:rPr lang="en-US" smtClean="0"/>
              <a:pPr/>
              <a:t>12/1/2024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6521-5878-4C18-92B6-C97F1724825C}" type="datetime1">
              <a:rPr lang="en-US" smtClean="0"/>
              <a:pPr/>
              <a:t>12/1/2024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CA819-0868-4CC4-A201-DFDA61085492}" type="datetime1">
              <a:rPr lang="en-US" smtClean="0"/>
              <a:pPr/>
              <a:t>12/1/2024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1E24-9124-428E-A4FC-E453CEA8C7F1}" type="datetime1">
              <a:rPr lang="en-US" smtClean="0"/>
              <a:pPr/>
              <a:t>12/1/2024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B246-470E-4BB7-ADBC-6ABB37FDE6A4}" type="datetime1">
              <a:rPr lang="en-US" smtClean="0"/>
              <a:pPr/>
              <a:t>12/1/2024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F294-C517-4B0F-92A2-2EB268C8B824}" type="datetime1">
              <a:rPr lang="en-US" smtClean="0"/>
              <a:pPr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9333/ejmste/103561" TargetMode="External"/><Relationship Id="rId2" Type="http://schemas.openxmlformats.org/officeDocument/2006/relationships/hyperlink" Target="https://doi.org/10.1007/s11858-019-01048-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footprintnetwork.org/#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.footprintnetwork.org/#/countryTrends?cn=84&amp;type=BCpc,EFCp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bowlandmaths.org.uk/materials/projects/online/reducing_road_accidents/content/software/inde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77621" y="764704"/>
            <a:ext cx="7772400" cy="302433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Αναζητώντας </a:t>
            </a:r>
            <a:r>
              <a:rPr lang="el-GR" sz="3600" kern="1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συνδέσεις</a:t>
            </a:r>
            <a:r>
              <a:rPr lang="el-GR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ανάμεσα στα </a:t>
            </a:r>
            <a:r>
              <a:rPr lang="el-GR" sz="3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Μαθηματικά</a:t>
            </a:r>
            <a:r>
              <a:rPr lang="el-GR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και σε </a:t>
            </a:r>
            <a:r>
              <a:rPr lang="el-GR" sz="3600" kern="1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περιβαλλοντικής </a:t>
            </a:r>
            <a:r>
              <a:rPr lang="el-GR" sz="3600" kern="100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και κοινωνικής φύσης </a:t>
            </a:r>
            <a:r>
              <a:rPr lang="el-GR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θέματα</a:t>
            </a:r>
            <a:endParaRPr lang="en-US" sz="4000" cap="all" dirty="0">
              <a:highlight>
                <a:srgbClr val="FFFF00"/>
              </a:highlight>
              <a:latin typeface="Avenir Book"/>
            </a:endParaRPr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>
          <a:xfrm>
            <a:off x="777621" y="3787638"/>
            <a:ext cx="7772400" cy="1559024"/>
          </a:xfrm>
        </p:spPr>
        <p:txBody>
          <a:bodyPr>
            <a:noAutofit/>
          </a:bodyPr>
          <a:lstStyle/>
          <a:p>
            <a:r>
              <a:rPr lang="el-GR" sz="2400" dirty="0">
                <a:solidFill>
                  <a:srgbClr val="0070C0"/>
                </a:solidFill>
              </a:rPr>
              <a:t>Χρυσαυγή Τριανταφύλλου</a:t>
            </a:r>
          </a:p>
          <a:p>
            <a:r>
              <a:rPr lang="el-GR" sz="2400" dirty="0">
                <a:solidFill>
                  <a:srgbClr val="0070C0"/>
                </a:solidFill>
              </a:rPr>
              <a:t>Επίκουρη Καθηγήτρια</a:t>
            </a:r>
          </a:p>
          <a:p>
            <a:r>
              <a:rPr lang="el-GR" sz="2400" dirty="0">
                <a:solidFill>
                  <a:srgbClr val="0070C0"/>
                </a:solidFill>
              </a:rPr>
              <a:t>Τμήμα Μαθηματικών, ΕΚΠΑ</a:t>
            </a:r>
          </a:p>
        </p:txBody>
      </p:sp>
      <p:pic>
        <p:nvPicPr>
          <p:cNvPr id="3" name="Εικόνα 2" descr="cyan-left-greek-1_SM">
            <a:extLst>
              <a:ext uri="{FF2B5EF4-FFF2-40B4-BE49-F238E27FC236}">
                <a16:creationId xmlns:a16="http://schemas.microsoft.com/office/drawing/2014/main" id="{5899019E-5682-DED6-FAFB-52B80995C9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589240"/>
            <a:ext cx="3171825" cy="9671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886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31A25D-1F88-C5D4-AF08-91B2FF7AE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845" y="404664"/>
            <a:ext cx="3929393" cy="854968"/>
          </a:xfrm>
        </p:spPr>
        <p:txBody>
          <a:bodyPr>
            <a:noAutofit/>
          </a:bodyPr>
          <a:lstStyle/>
          <a:p>
            <a:r>
              <a:rPr lang="el-GR" sz="2400" dirty="0"/>
              <a:t>Από τη </a:t>
            </a:r>
            <a:r>
              <a:rPr lang="el-GR" sz="2400" dirty="0" err="1"/>
              <a:t>μοντελοποίηση</a:t>
            </a:r>
            <a:r>
              <a:rPr lang="el-GR" sz="2400" dirty="0"/>
              <a:t> αυθεντικών προβλημάτων… </a:t>
            </a:r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D603186F-BA19-4438-B537-175319A2BEB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45" y="2560414"/>
            <a:ext cx="2881358" cy="2524770"/>
          </a:xfrm>
          <a:prstGeom prst="rect">
            <a:avLst/>
          </a:prstGeom>
          <a:noFill/>
        </p:spPr>
      </p:pic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0ACDACD9-74F1-20E1-700A-72232FB990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3" y="3428996"/>
            <a:ext cx="14" cy="8"/>
          </a:xfrm>
          <a:prstGeom prst="rect">
            <a:avLst/>
          </a:prstGeom>
        </p:spPr>
      </p:pic>
      <p:sp>
        <p:nvSpPr>
          <p:cNvPr id="3" name="Τίτλος 1">
            <a:extLst>
              <a:ext uri="{FF2B5EF4-FFF2-40B4-BE49-F238E27FC236}">
                <a16:creationId xmlns:a16="http://schemas.microsoft.com/office/drawing/2014/main" id="{107F10CF-E8A5-45E8-C14E-DED210229B2B}"/>
              </a:ext>
            </a:extLst>
          </p:cNvPr>
          <p:cNvSpPr txBox="1">
            <a:spLocks/>
          </p:cNvSpPr>
          <p:nvPr/>
        </p:nvSpPr>
        <p:spPr>
          <a:xfrm>
            <a:off x="4283968" y="620688"/>
            <a:ext cx="4600575" cy="1512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/>
              <a:t>… στην </a:t>
            </a:r>
            <a:r>
              <a:rPr lang="el-GR" sz="2400" dirty="0">
                <a:solidFill>
                  <a:srgbClr val="7030A0"/>
                </a:solidFill>
              </a:rPr>
              <a:t>κριτική </a:t>
            </a:r>
            <a:r>
              <a:rPr lang="el-GR" sz="2400" dirty="0" err="1">
                <a:solidFill>
                  <a:srgbClr val="7030A0"/>
                </a:solidFill>
              </a:rPr>
              <a:t>μοντελοποίηση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l-GR" sz="2400" dirty="0">
                <a:solidFill>
                  <a:srgbClr val="00B050"/>
                </a:solidFill>
              </a:rPr>
              <a:t>περιβαλλοντικής φύσης </a:t>
            </a:r>
            <a:r>
              <a:rPr lang="el-GR" sz="2400" dirty="0">
                <a:solidFill>
                  <a:srgbClr val="7030A0"/>
                </a:solidFill>
              </a:rPr>
              <a:t>προβλημάτων </a:t>
            </a:r>
          </a:p>
          <a:p>
            <a:r>
              <a:rPr lang="el-GR" sz="2400" dirty="0"/>
              <a:t>(</a:t>
            </a:r>
            <a:r>
              <a:rPr lang="en-US" sz="2400" dirty="0"/>
              <a:t>critical modelling)</a:t>
            </a:r>
            <a:endParaRPr lang="el-GR" sz="2400" dirty="0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1585" y="2420888"/>
            <a:ext cx="5832415" cy="415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06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8904" y="95589"/>
            <a:ext cx="8229600" cy="612927"/>
          </a:xfrm>
        </p:spPr>
        <p:txBody>
          <a:bodyPr>
            <a:normAutofit/>
          </a:bodyPr>
          <a:lstStyle/>
          <a:p>
            <a:r>
              <a:rPr lang="el-GR" sz="2800" b="0" dirty="0">
                <a:solidFill>
                  <a:srgbClr val="00B050"/>
                </a:solidFill>
                <a:latin typeface="+mn-lt"/>
              </a:rPr>
              <a:t>Διαστάσεις περιβαλλοντικ</a:t>
            </a:r>
            <a:r>
              <a:rPr lang="el-GR" sz="2800" dirty="0">
                <a:solidFill>
                  <a:srgbClr val="00B050"/>
                </a:solidFill>
                <a:latin typeface="+mn-lt"/>
              </a:rPr>
              <a:t>ής φύσης θεμάτων </a:t>
            </a:r>
            <a:endParaRPr lang="de-DE" sz="2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836713"/>
            <a:ext cx="8568952" cy="592569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Συνδέονται με </a:t>
            </a:r>
            <a:r>
              <a:rPr lang="el-GR" sz="2400" dirty="0">
                <a:solidFill>
                  <a:schemeClr val="accent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κοινωνικής φύσης ζητήματα </a:t>
            </a:r>
            <a:r>
              <a:rPr lang="el-G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αλλά έχουν και </a:t>
            </a:r>
            <a:r>
              <a:rPr lang="el-GR" sz="2400" dirty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επιστημονικές διαστάσεις από πεδία των ΦΕ</a:t>
            </a:r>
            <a:r>
              <a:rPr lang="en-US" sz="2400" dirty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2400" dirty="0">
              <a:solidFill>
                <a:schemeClr val="accent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Φυσική, Χημεία, Βιολογία κλπ. 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l-GR" sz="22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Παραδείγματα: κλωνοποίηση, οι ανανεώσιμες πηγές ενέργειας, η ανακύκλωση, η τεχνητή γονιμοποίηση, η διαχείριση του νερού κ.ά. </a:t>
            </a:r>
          </a:p>
          <a:p>
            <a:pPr lvl="3">
              <a:spcBef>
                <a:spcPts val="0"/>
              </a:spcBef>
              <a:spcAft>
                <a:spcPts val="600"/>
              </a:spcAft>
            </a:pPr>
            <a:r>
              <a:rPr lang="el-GR" sz="18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Μπορεί </a:t>
            </a:r>
            <a:r>
              <a:rPr lang="el-GR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να έχουν παγκόσμιο χαρακτήρα, όπως η κλιματική αλλαγή  ή τοπικό χαρακτήρα όπως ο προσδιορισμός της θέσης μιας ανεμογεννήτριας σε μια περιοχή.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Συνδέονται με </a:t>
            </a:r>
            <a:r>
              <a:rPr lang="el-GR" sz="24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τη </a:t>
            </a:r>
            <a:r>
              <a:rPr lang="el-GR" sz="2400" b="1" dirty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λήψη αποφάσεων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l-G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συνεπώς την </a:t>
            </a:r>
            <a:r>
              <a:rPr lang="el-GR" sz="22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ανάπτυξη επιχειρημάτων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l-GR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και την ανάγκη </a:t>
            </a:r>
            <a:r>
              <a:rPr lang="el-GR" sz="22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τεκμηρίωσής των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Διατηρούν τα χαρακτηριστικά ενός </a:t>
            </a:r>
            <a:r>
              <a:rPr lang="el-GR" sz="2400" b="1" dirty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ανοικτού προβλήματος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l-GR" sz="22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Ασαφή διατύπωση (μη σαφή δεδομένα και ζητούμενα), πολλές και (αρκετές φορές) </a:t>
            </a:r>
            <a:r>
              <a:rPr lang="el-GR" sz="22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αντικρουόμενες λύσεις</a:t>
            </a:r>
            <a:endParaRPr lang="en-US" sz="2400" i="1" dirty="0">
              <a:cs typeface="Times New Roman" panose="02020603050405020304" pitchFamily="18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3131840" y="6675437"/>
            <a:ext cx="2895600" cy="365125"/>
          </a:xfrm>
        </p:spPr>
        <p:txBody>
          <a:bodyPr/>
          <a:lstStyle/>
          <a:p>
            <a:r>
              <a:rPr lang="es-ES_tradnl" dirty="0"/>
              <a:t>|  </a:t>
            </a:r>
            <a:fld id="{9DD0088F-7E4A-9C4B-9ED2-72FAF1293163}" type="slidenum">
              <a:rPr lang="es-ES_tradnl" smtClean="0"/>
              <a:pPr/>
              <a:t>11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5263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CB6771-411D-4E84-BDDA-614195857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98925"/>
            <a:ext cx="8229600" cy="838962"/>
          </a:xfrm>
        </p:spPr>
        <p:txBody>
          <a:bodyPr>
            <a:noAutofit/>
          </a:bodyPr>
          <a:lstStyle/>
          <a:p>
            <a:r>
              <a:rPr lang="el-GR" sz="3200" dirty="0"/>
              <a:t>Τα θέματα αυτά συνδέονται με την ανάπτυξη πρακτικών αιτιολόγησης και ανάπτυξη επιχειρημάτων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6A81CAB-5B65-46F4-93C6-F57C1EF5F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422" y="2057401"/>
            <a:ext cx="8411378" cy="359218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l-GR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επιχειρηματολογία αποτελεί σημαντικό κομμάτι της διαδικασίας λήψης αποφάσεων.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l-GR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Ορίζεται ως </a:t>
            </a:r>
            <a:r>
              <a:rPr lang="el-GR" sz="2300" b="1" i="1" dirty="0">
                <a:solidFill>
                  <a:srgbClr val="00147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ικανότητα των ατόμων να εκφράζουν και να υπερασπίζονται αντικρουόμενες απόψεις </a:t>
            </a:r>
            <a:r>
              <a:rPr lang="el-GR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και αποτελεί την </a:t>
            </a:r>
            <a:r>
              <a:rPr lang="el-GR" sz="2300" b="1" i="1" dirty="0">
                <a:solidFill>
                  <a:srgbClr val="00147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κοινωνική διαδικασία κατά την οποία τα άτομα διατυπώνουν το συλλογισμό τους και τον αιτιολογούν, συλλογικά ή ατομικά, εκφράζοντας τον είτε στον γραπτό είτε στον προφορικό λόγο</a:t>
            </a:r>
            <a:r>
              <a:rPr lang="el-GR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l-GR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Ένα «</a:t>
            </a:r>
            <a:r>
              <a:rPr lang="el-GR" sz="23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επιχείρημα</a:t>
            </a:r>
            <a:r>
              <a:rPr lang="el-GR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είναι: «</a:t>
            </a:r>
            <a:r>
              <a:rPr lang="el-GR" sz="23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ένας ισχυρισμός συνοδευόμενος από την αιτιολόγησή του</a:t>
            </a:r>
            <a:r>
              <a:rPr lang="el-GR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r>
              <a:rPr lang="el-GR" dirty="0"/>
              <a:t>  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CD1C027E-CF50-4F70-B359-CCAE8470D7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s-ES_tradnl"/>
              <a:t>|  </a:t>
            </a:r>
            <a:fld id="{9DD0088F-7E4A-9C4B-9ED2-72FAF1293163}" type="slidenum">
              <a:rPr lang="es-ES_tradnl" smtClean="0"/>
              <a:pPr/>
              <a:t>12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03249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BEFE54D-1E26-46AE-80CD-11EC51B4D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Κατά την επιχειρηματολογία διαπραγματευόμαστε ένα </a:t>
            </a:r>
            <a:r>
              <a:rPr lang="el-GR" sz="28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αμφιλεγόμενο θέμα </a:t>
            </a:r>
            <a:r>
              <a:rPr lang="el-GR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για το οποίο υπάρχει διάσταση απόψεων. </a:t>
            </a:r>
          </a:p>
          <a:p>
            <a:pPr lvl="1"/>
            <a:r>
              <a:rPr lang="el-G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Λόγω της αύξησης του ενδιαφέροντος για την υποστήριξη πρακτικών αιτιολόγησης στη διδασκαλία έχουν προταθεί διάφορα εργαλεία για την αξιολόγηση της ικανότητας επιχειρηματολογίας των μαθητών. </a:t>
            </a:r>
          </a:p>
          <a:p>
            <a:r>
              <a:rPr lang="el-GR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Στις έρευνες που έχουν πραγματοποιηθεί στον τομέα της εκπαίδευσης φαίνεται ότι το επικρατέστερο μοντέλο είναι αυτό του </a:t>
            </a:r>
            <a:r>
              <a:rPr lang="el-GR" sz="28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Toulmin</a:t>
            </a:r>
            <a:r>
              <a:rPr lang="el-GR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(2003) </a:t>
            </a:r>
          </a:p>
          <a:p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83CE94B-FC74-4CAA-94B0-B1B2170CEA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s-ES_tradnl"/>
              <a:t>|  </a:t>
            </a:r>
            <a:fld id="{9DD0088F-7E4A-9C4B-9ED2-72FAF1293163}" type="slidenum">
              <a:rPr lang="es-ES_tradnl" smtClean="0"/>
              <a:pPr/>
              <a:t>13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150914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30D7FEE-BA17-4E19-A3C4-295F9C8861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s-ES_tradnl"/>
              <a:t>|  </a:t>
            </a:r>
            <a:fld id="{9DD0088F-7E4A-9C4B-9ED2-72FAF1293163}" type="slidenum">
              <a:rPr lang="es-ES_tradnl" smtClean="0"/>
              <a:pPr/>
              <a:t>14</a:t>
            </a:fld>
            <a:endParaRPr lang="es-ES_tradnl" dirty="0"/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DF7082D2-3106-4382-ABC5-6C5907D3A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644517"/>
            <a:ext cx="8229600" cy="819264"/>
          </a:xfrm>
        </p:spPr>
        <p:txBody>
          <a:bodyPr>
            <a:noAutofit/>
          </a:bodyPr>
          <a:lstStyle/>
          <a:p>
            <a:pPr lvl="1"/>
            <a:r>
              <a:rPr lang="en-US" dirty="0"/>
              <a:t>Toulmin’s framework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FBDA296-C535-45AE-856A-B7460DF46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1761178"/>
            <a:ext cx="7779001" cy="633043"/>
          </a:xfrm>
        </p:spPr>
        <p:txBody>
          <a:bodyPr>
            <a:normAutofit fontScale="90000"/>
          </a:bodyPr>
          <a:lstStyle/>
          <a:p>
            <a:r>
              <a:rPr lang="el-GR" dirty="0"/>
              <a:t>Θεωρητικό πλαίσιο ανάλυσης των επιχειρημάτων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562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E9F16B9-F84E-47EC-9C75-C189DA1FB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422" y="332656"/>
            <a:ext cx="5431316" cy="6023694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Τα συστατικά μέρη από τα οποία αποτελείται ένα πλήρες επιχείρημα σύμφωνα με το μοντέλο του </a:t>
            </a:r>
            <a:r>
              <a:rPr lang="el-GR" sz="49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Toulmin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(2003) αναφέρονται παρακάτω: </a:t>
            </a:r>
          </a:p>
          <a:p>
            <a:pPr algn="just">
              <a:lnSpc>
                <a:spcPct val="115000"/>
              </a:lnSpc>
              <a:buFont typeface="+mj-lt"/>
              <a:buAutoNum type="romanLcPeriod"/>
            </a:pPr>
            <a:r>
              <a:rPr lang="el-GR" sz="49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Ισχυρισμός (</a:t>
            </a:r>
            <a:r>
              <a:rPr lang="el-GR" sz="4900" b="1" dirty="0" err="1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claim</a:t>
            </a:r>
            <a:r>
              <a:rPr lang="el-GR" sz="49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 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Αποτελεί τον ισχυρισμό ή την άποψη που θέλει να αποδείξει αυτός που συμμετέχει στην συζήτηση.</a:t>
            </a:r>
          </a:p>
          <a:p>
            <a:pPr algn="just">
              <a:lnSpc>
                <a:spcPct val="115000"/>
              </a:lnSpc>
              <a:buFont typeface="+mj-lt"/>
              <a:buAutoNum type="romanLcPeriod"/>
            </a:pPr>
            <a:r>
              <a:rPr lang="el-GR" sz="49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Δεδομένα (</a:t>
            </a:r>
            <a:r>
              <a:rPr lang="el-GR" sz="49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l-GR" sz="49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Αποτελούν τα στοιχεία ή τις παρατηρήσεις που επικαλούνται οι συμμετέχοντες στη συζήτηση ώστε να υποστηρίξουν τις απόψεις τους.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  <a:buFont typeface="+mj-lt"/>
              <a:buAutoNum type="romanLcPeriod"/>
            </a:pPr>
            <a:r>
              <a:rPr lang="el-GR" sz="49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Εγγυήσεις</a:t>
            </a:r>
            <a:r>
              <a:rPr lang="en-US" sz="49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9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4900" b="1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warrants</a:t>
            </a:r>
            <a:r>
              <a:rPr lang="el-GR" sz="49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Αποτελούν τις αιτιολογήσεις που επικαλούνται οι συμμετέχοντες προκειμένου να δικαιολογήσουν τη μετάβαση από τα δεδομένα στον ισχυρισμό.</a:t>
            </a:r>
            <a:r>
              <a:rPr lang="en-US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Μερικές φορές υπάρχει και περαιτέρω </a:t>
            </a:r>
            <a:r>
              <a:rPr lang="el-GR" sz="49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υποστήριξη της εγκυρότητας 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των εγγυήσεων </a:t>
            </a:r>
            <a:r>
              <a:rPr lang="el-GR" sz="49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9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backings).</a:t>
            </a:r>
            <a:endParaRPr lang="el-GR" sz="49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Για να υφίσταται ένα </a:t>
            </a:r>
            <a:r>
              <a:rPr lang="el-GR" sz="49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επιχείρημα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είναι αναγκαία η ύπαρξη </a:t>
            </a:r>
            <a:r>
              <a:rPr lang="el-GR" sz="49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δεδομένων 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49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χωρίς την ύπαρξη αυτών δεν είναι δυνατή η κατάληξη σε συμπέρασμα ή ισχυρισμό </a:t>
            </a:r>
            <a:r>
              <a:rPr lang="el-GR" sz="49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49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claim</a:t>
            </a:r>
            <a:r>
              <a:rPr lang="el-GR" sz="49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του οποίου η αλήθεια τίθεται προς εξακρίβωση.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μετάβαση από τα δεδομένα στον ισχυρισμό απαιτεί την ύπαρξη μιας </a:t>
            </a:r>
            <a:r>
              <a:rPr lang="el-GR" sz="49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εγγυητικής μαρτυρίας ή εγγύησης (</a:t>
            </a:r>
            <a:r>
              <a:rPr lang="el-GR" sz="49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warrant</a:t>
            </a:r>
            <a:r>
              <a:rPr lang="el-GR" sz="49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εγγύηση αυτή θα απαντά στο ερώτημα, σύμφωνα με τον </a:t>
            </a:r>
            <a:r>
              <a:rPr lang="el-GR" sz="49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Toulmin</a:t>
            </a:r>
            <a:r>
              <a:rPr lang="el-GR" sz="49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49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«Πως είναι δυνατό από αυτά τα δεδομένα να καταλήξεις στο συμπέρασμα αυτό?»</a:t>
            </a:r>
            <a:endParaRPr lang="el-GR" sz="4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EC606946-1774-4E0D-AB7B-FF4BD4F287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s-ES_tradnl"/>
              <a:t>|  </a:t>
            </a:r>
            <a:fld id="{9DD0088F-7E4A-9C4B-9ED2-72FAF1293163}" type="slidenum">
              <a:rPr lang="es-ES_tradnl" smtClean="0"/>
              <a:pPr/>
              <a:t>15</a:t>
            </a:fld>
            <a:endParaRPr lang="es-ES_tradnl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6682C7F0-24E0-4B71-B198-390076F448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041" y="1617701"/>
            <a:ext cx="3106757" cy="2379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731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628C6F-CC93-C047-8AD4-557182D9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97" y="136525"/>
            <a:ext cx="5988203" cy="484163"/>
          </a:xfrm>
        </p:spPr>
        <p:txBody>
          <a:bodyPr>
            <a:normAutofit fontScale="90000"/>
          </a:bodyPr>
          <a:lstStyle/>
          <a:p>
            <a:r>
              <a:rPr lang="el-GR" dirty="0"/>
              <a:t>Ενδεικτική βιβλιογραφία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C245125-1B6E-8B59-18DF-0C175D099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19" y="890510"/>
            <a:ext cx="8959377" cy="5830965"/>
          </a:xfrm>
        </p:spPr>
        <p:txBody>
          <a:bodyPr>
            <a:normAutofit/>
          </a:bodyPr>
          <a:lstStyle/>
          <a:p>
            <a:pPr marL="180340" indent="-180340" algn="just">
              <a:spcAft>
                <a:spcPts val="600"/>
              </a:spcAft>
              <a:tabLst>
                <a:tab pos="228600" algn="l"/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Boylan, M., &amp; Coles, A. T., 2017, ‘Is another mathematics education possible? an introduction to a Special Issue on Mathematics Education and the Living world, </a:t>
            </a:r>
            <a:r>
              <a:rPr lang="en-GB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Philosophy of Mathematics Education Journal.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-180340" algn="just">
              <a:spcAft>
                <a:spcPts val="600"/>
              </a:spcAft>
              <a:tabLst>
                <a:tab pos="228600" algn="l"/>
                <a:tab pos="457200" algn="l"/>
              </a:tabLst>
            </a:pPr>
            <a:r>
              <a:rPr lang="en-GB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Evagorou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M., 2011, ‘Discussing a </a:t>
            </a:r>
            <a:r>
              <a:rPr lang="en-GB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socioscientific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issue in a primary school classroom: The case of using a technology-supported environment in formal and nonformal settings.’ In T. Sadler (Ed.), </a:t>
            </a:r>
            <a:r>
              <a:rPr lang="en-GB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Socio-scientific issues in the classroom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133-160. 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-180340" algn="just">
              <a:spcAft>
                <a:spcPts val="600"/>
              </a:spcAft>
              <a:tabLst>
                <a:tab pos="228600" algn="l"/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Hauge, K. H., &amp; Barwell, R. (2022). Education for post-normal times. In R. </a:t>
            </a:r>
            <a:r>
              <a:rPr lang="en-GB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Herheim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T. </a:t>
            </a:r>
            <a:r>
              <a:rPr lang="en-GB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Werler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&amp; K. H. Hauge (Eds</a:t>
            </a:r>
            <a:r>
              <a:rPr lang="en-GB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GB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Lived democracy in education: Young citizens’ democratic lives in kindergarten, school and higher education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(pp. 65–76). Routledge.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-180340" algn="just">
              <a:spcAft>
                <a:spcPts val="600"/>
              </a:spcAft>
              <a:tabLst>
                <a:tab pos="228600" algn="l"/>
                <a:tab pos="457200" algn="l"/>
              </a:tabLst>
            </a:pPr>
            <a:r>
              <a:rPr lang="en-GB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Maass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K., Doorman, M., Jonker, V., &amp; </a:t>
            </a:r>
            <a:r>
              <a:rPr lang="en-GB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Wijers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M., 2019, “Promoting active citizenship in mathematics teaching.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”, </a:t>
            </a:r>
            <a:r>
              <a:rPr lang="en-GB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ZDM, 51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(6), 991-1003.</a:t>
            </a:r>
            <a:r>
              <a:rPr lang="en-GB" sz="1800" dirty="0">
                <a:solidFill>
                  <a:srgbClr val="0563C2"/>
                </a:solidFill>
                <a:latin typeface="TimesNewRoman"/>
                <a:ea typeface="Times New Roman" panose="02020603050405020304" pitchFamily="18" charset="0"/>
                <a:cs typeface="TimesNewRoman"/>
              </a:rPr>
              <a:t> </a:t>
            </a:r>
            <a:r>
              <a:rPr lang="en-US" sz="1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https://doi.org/10.1007/s11858-019-01048-6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-180340" algn="just">
              <a:spcAft>
                <a:spcPts val="600"/>
              </a:spcAft>
              <a:tabLst>
                <a:tab pos="228600" algn="l"/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Owens, D. C., Herman, B. C., </a:t>
            </a:r>
            <a:r>
              <a:rPr lang="en-GB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Oertli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R. T., </a:t>
            </a:r>
            <a:r>
              <a:rPr lang="en-GB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Lannin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A. A., &amp; Sadler, T. D. (2019). Secondary science and mathematics teachers’ environmental issues engagement through socio-scientific reasoning. </a:t>
            </a:r>
            <a:r>
              <a:rPr lang="en-GB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Eurasia Journal of Mathematics, Science and Technology Education: Special Issue on Enhancing Environmental Literacy in K-12 Science Classrooms,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15(6) </a:t>
            </a:r>
            <a:r>
              <a:rPr lang="en-GB" sz="1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https://doi.org/10.29333/ejmste/103561</a:t>
            </a:r>
            <a:endParaRPr lang="en-GB" sz="18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-180340" algn="just">
              <a:spcAft>
                <a:spcPts val="600"/>
              </a:spcAft>
              <a:tabLst>
                <a:tab pos="228600" algn="l"/>
                <a:tab pos="457200" algn="l"/>
              </a:tabLst>
            </a:pPr>
            <a:r>
              <a:rPr lang="en-US" sz="1800" dirty="0" err="1">
                <a:latin typeface="Times New Roman" panose="02020603050405020304" pitchFamily="18" charset="0"/>
              </a:rPr>
              <a:t>Skovsmose</a:t>
            </a:r>
            <a:r>
              <a:rPr lang="en-US" sz="1800" dirty="0">
                <a:latin typeface="Times New Roman" panose="02020603050405020304" pitchFamily="18" charset="0"/>
              </a:rPr>
              <a:t>, O. (1994). Towards a critical mathematics education. </a:t>
            </a:r>
            <a:r>
              <a:rPr lang="en-US" sz="1800" i="1" dirty="0">
                <a:latin typeface="Times New Roman" panose="02020603050405020304" pitchFamily="18" charset="0"/>
              </a:rPr>
              <a:t>Educational studies in mathematics, 27</a:t>
            </a:r>
            <a:r>
              <a:rPr lang="en-US" sz="1800" dirty="0">
                <a:latin typeface="Times New Roman" panose="02020603050405020304" pitchFamily="18" charset="0"/>
              </a:rPr>
              <a:t>(1), 35-57.</a:t>
            </a:r>
            <a:endParaRPr lang="el-GR" sz="1800" dirty="0">
              <a:latin typeface="Times New Roman" panose="02020603050405020304" pitchFamily="18" charset="0"/>
            </a:endParaRP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EA81DFC7-CC50-7082-E7F5-65A95A96E0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s-ES_tradnl"/>
              <a:t>|  </a:t>
            </a:r>
            <a:fld id="{9DD0088F-7E4A-9C4B-9ED2-72FAF1293163}" type="slidenum">
              <a:rPr lang="es-ES_tradnl" smtClean="0"/>
              <a:pPr/>
              <a:t>16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17437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689EE71-518F-CD09-A6D0-F90755E4E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7"/>
            <a:ext cx="8229600" cy="1008112"/>
          </a:xfrm>
        </p:spPr>
        <p:txBody>
          <a:bodyPr>
            <a:normAutofit lnSpcReduction="10000"/>
          </a:bodyPr>
          <a:lstStyle/>
          <a:p>
            <a:r>
              <a:rPr lang="el-GR" sz="3200" kern="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Και άλλα μαθηματ</a:t>
            </a:r>
            <a:r>
              <a:rPr lang="el-GR" kern="100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ικά προβλήματα που αφορούν περιβαλλοντικής φύσης θέματα</a:t>
            </a:r>
            <a:endParaRPr lang="el-GR" dirty="0"/>
          </a:p>
        </p:txBody>
      </p:sp>
      <p:sp>
        <p:nvSpPr>
          <p:cNvPr id="5" name="Τίτλος 4">
            <a:extLst>
              <a:ext uri="{FF2B5EF4-FFF2-40B4-BE49-F238E27FC236}">
                <a16:creationId xmlns:a16="http://schemas.microsoft.com/office/drawing/2014/main" id="{393B0652-B17F-3929-85F6-200B1F77F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7958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BBEFC3-47BA-4C41-8E1D-22800894C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88641"/>
            <a:ext cx="7344816" cy="1008112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00B050"/>
                </a:solidFill>
              </a:rPr>
              <a:t>Παράδειγμα 1: </a:t>
            </a:r>
            <a:br>
              <a:rPr lang="el-GR" sz="2800" dirty="0"/>
            </a:br>
            <a:r>
              <a:rPr lang="el-GR" sz="2800" dirty="0"/>
              <a:t>Το </a:t>
            </a:r>
            <a:r>
              <a:rPr lang="el-GR" sz="2800" dirty="0">
                <a:solidFill>
                  <a:srgbClr val="00B050"/>
                </a:solidFill>
              </a:rPr>
              <a:t>οικολογικό αποτύπωμα </a:t>
            </a:r>
            <a:r>
              <a:rPr lang="el-GR" sz="2800" i="1" dirty="0"/>
              <a:t>και</a:t>
            </a:r>
            <a:r>
              <a:rPr lang="el-GR" sz="2800" dirty="0"/>
              <a:t> η </a:t>
            </a:r>
            <a:r>
              <a:rPr lang="el-GR" sz="2800" dirty="0" err="1">
                <a:solidFill>
                  <a:srgbClr val="00B050"/>
                </a:solidFill>
              </a:rPr>
              <a:t>βιο</a:t>
            </a:r>
            <a:r>
              <a:rPr lang="el-GR" sz="2800" dirty="0">
                <a:solidFill>
                  <a:srgbClr val="00B050"/>
                </a:solidFill>
              </a:rPr>
              <a:t>-ικανότητα</a:t>
            </a:r>
            <a:endParaRPr lang="el-GR" sz="2800" i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2EEC553-60E7-4230-A28C-5CF063F80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23" y="1196753"/>
            <a:ext cx="7924053" cy="540059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οικολογικό αποτύπωμα </a:t>
            </a:r>
            <a:r>
              <a:rPr lang="el-GR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είναι ένα μετρικό σύστημα που αφορά την κατασπατάληση πόρων από άτομα, χώρες και επιχειρήσεις ενάντια στην ικανότητα της Γης για βιολογική αναγέννηση.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sz="2000" b="1" i="1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οικολογικό αποτύπωμα </a:t>
            </a:r>
            <a:r>
              <a:rPr lang="el-GR" sz="2000" i="1" dirty="0"/>
              <a:t>(</a:t>
            </a:r>
            <a:r>
              <a:rPr lang="en-US" sz="2000" i="1" dirty="0"/>
              <a:t>ecological footprint)</a:t>
            </a:r>
            <a:r>
              <a:rPr lang="el-GR" sz="2000" i="1" dirty="0"/>
              <a:t> </a:t>
            </a:r>
            <a:r>
              <a:rPr lang="el-GR" sz="2000" i="1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εκτιμά </a:t>
            </a:r>
            <a:r>
              <a:rPr lang="el-GR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τη </a:t>
            </a:r>
            <a:r>
              <a:rPr lang="el-GR" sz="2000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βιολογικά παραγωγική χερσαία και θαλάσσια περιοχή </a:t>
            </a:r>
            <a:r>
              <a:rPr lang="el-GR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που απαιτείται για την παροχή των ανανεώσιμων πηγών που </a:t>
            </a:r>
            <a:r>
              <a:rPr lang="el-GR" sz="2000" b="1" dirty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καταναλώνει ένας πληθυσμός </a:t>
            </a:r>
            <a:r>
              <a:rPr lang="el-GR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και για </a:t>
            </a:r>
            <a:r>
              <a:rPr lang="el-GR" sz="2000" dirty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την απορρόφηση των αποβλήτων που δημιουργεί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2000" b="1" dirty="0">
                <a:solidFill>
                  <a:srgbClr val="00B050"/>
                </a:solidFill>
              </a:rPr>
              <a:t>Η </a:t>
            </a:r>
            <a:r>
              <a:rPr lang="el-GR" sz="2000" b="1" i="1" dirty="0" err="1">
                <a:solidFill>
                  <a:srgbClr val="00B050"/>
                </a:solidFill>
              </a:rPr>
              <a:t>βιο</a:t>
            </a:r>
            <a:r>
              <a:rPr lang="el-GR" sz="2000" b="1" i="1" dirty="0">
                <a:solidFill>
                  <a:srgbClr val="00B050"/>
                </a:solidFill>
              </a:rPr>
              <a:t>-ικανότητα</a:t>
            </a:r>
            <a:r>
              <a:rPr lang="el-GR" sz="2000" dirty="0">
                <a:solidFill>
                  <a:srgbClr val="00B050"/>
                </a:solidFill>
              </a:rPr>
              <a:t> </a:t>
            </a:r>
            <a:r>
              <a:rPr lang="el-GR" sz="2000" dirty="0"/>
              <a:t>(</a:t>
            </a:r>
            <a:r>
              <a:rPr lang="en-US" sz="2000" dirty="0"/>
              <a:t>biocapacity) </a:t>
            </a:r>
            <a:r>
              <a:rPr lang="el-GR" sz="2000" dirty="0"/>
              <a:t>είναι η διαθεσιμότητα βιολογικά παραγωγικής επιφάνειας σε μια συγκεκριμένη περιοχή.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1600" dirty="0">
                <a:solidFill>
                  <a:srgbClr val="7030A0"/>
                </a:solidFill>
              </a:rPr>
              <a:t>καλλιέργειες, βοσκοτόπια, δάση, καθώς και εκείνες οι περιοχές παραγωγικών θαλάσσιων οικοσυστημάτων </a:t>
            </a:r>
            <a:r>
              <a:rPr lang="el-GR" sz="1600" dirty="0"/>
              <a:t>και οι περιοχές που έχουν υποβαθμιστεί από ανθρωπιστικές δραστηριότητες.</a:t>
            </a:r>
            <a:r>
              <a:rPr lang="en-US" sz="1600" dirty="0">
                <a:cs typeface="Times New Roman" panose="02020603050405020304" pitchFamily="18" charset="0"/>
              </a:rPr>
              <a:t> </a:t>
            </a:r>
            <a:endParaRPr lang="el-GR" sz="1600" dirty="0"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2000" dirty="0">
                <a:cs typeface="Times New Roman" panose="02020603050405020304" pitchFamily="18" charset="0"/>
              </a:rPr>
              <a:t>Το </a:t>
            </a:r>
            <a:r>
              <a:rPr lang="el-GR" sz="2000" dirty="0">
                <a:solidFill>
                  <a:srgbClr val="00B050"/>
                </a:solidFill>
                <a:cs typeface="Times New Roman" panose="02020603050405020304" pitchFamily="18" charset="0"/>
              </a:rPr>
              <a:t>οικολογικό αποτύπωμα </a:t>
            </a:r>
            <a:r>
              <a:rPr lang="el-GR" sz="2000" dirty="0">
                <a:cs typeface="Times New Roman" panose="02020603050405020304" pitchFamily="18" charset="0"/>
              </a:rPr>
              <a:t>και η </a:t>
            </a:r>
            <a:r>
              <a:rPr lang="el-GR" sz="2000" dirty="0" err="1">
                <a:solidFill>
                  <a:srgbClr val="00B050"/>
                </a:solidFill>
                <a:cs typeface="Times New Roman" panose="02020603050405020304" pitchFamily="18" charset="0"/>
              </a:rPr>
              <a:t>βιο</a:t>
            </a:r>
            <a:r>
              <a:rPr lang="el-GR" sz="2000" dirty="0">
                <a:solidFill>
                  <a:srgbClr val="00B050"/>
                </a:solidFill>
                <a:cs typeface="Times New Roman" panose="02020603050405020304" pitchFamily="18" charset="0"/>
              </a:rPr>
              <a:t>-ικανότητα </a:t>
            </a:r>
            <a:r>
              <a:rPr lang="el-GR" sz="2000" dirty="0">
                <a:cs typeface="Times New Roman" panose="02020603050405020304" pitchFamily="18" charset="0"/>
              </a:rPr>
              <a:t>εκφράζονται συνήθως με το </a:t>
            </a:r>
            <a:r>
              <a:rPr lang="el-GR" sz="2000" b="1" dirty="0">
                <a:cs typeface="Times New Roman" panose="02020603050405020304" pitchFamily="18" charset="0"/>
              </a:rPr>
              <a:t>παγκόσμιο εκτάριο </a:t>
            </a:r>
            <a:r>
              <a:rPr lang="el-GR" sz="2000" dirty="0">
                <a:cs typeface="Times New Roman" panose="02020603050405020304" pitchFamily="18" charset="0"/>
              </a:rPr>
              <a:t>(</a:t>
            </a:r>
            <a:r>
              <a:rPr lang="el-GR" sz="2000" dirty="0" err="1">
                <a:cs typeface="Times New Roman" panose="02020603050405020304" pitchFamily="18" charset="0"/>
              </a:rPr>
              <a:t>gha</a:t>
            </a:r>
            <a:r>
              <a:rPr lang="el-GR" sz="2000" dirty="0">
                <a:cs typeface="Times New Roman" panose="02020603050405020304" pitchFamily="18" charset="0"/>
              </a:rPr>
              <a:t>)</a:t>
            </a:r>
            <a:endParaRPr lang="el-GR" sz="20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47A996D-63A4-44CA-A533-7011E8B586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s-ES_tradnl" dirty="0"/>
              <a:t>|  </a:t>
            </a:r>
            <a:fld id="{9DD0088F-7E4A-9C4B-9ED2-72FAF1293163}" type="slidenum">
              <a:rPr lang="es-ES_tradnl" smtClean="0"/>
              <a:pPr/>
              <a:t>3</a:t>
            </a:fld>
            <a:endParaRPr lang="es-ES_tradnl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E45840EB-6ADD-411A-B143-09B708FF0D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5922" y="26556"/>
            <a:ext cx="1530003" cy="174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202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F67A9388-8999-201E-A8B2-8405436F7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0073"/>
            <a:ext cx="8820472" cy="4957927"/>
          </a:xfrm>
          <a:prstGeom prst="rect">
            <a:avLst/>
          </a:prstGeom>
        </p:spPr>
      </p:pic>
      <p:sp>
        <p:nvSpPr>
          <p:cNvPr id="6" name="Θέση περιεχομένου 2">
            <a:extLst>
              <a:ext uri="{FF2B5EF4-FFF2-40B4-BE49-F238E27FC236}">
                <a16:creationId xmlns:a16="http://schemas.microsoft.com/office/drawing/2014/main" id="{519CF1A4-17BA-67B4-4ECE-B1FD541E29E4}"/>
              </a:ext>
            </a:extLst>
          </p:cNvPr>
          <p:cNvSpPr txBox="1">
            <a:spLocks/>
          </p:cNvSpPr>
          <p:nvPr/>
        </p:nvSpPr>
        <p:spPr>
          <a:xfrm>
            <a:off x="323528" y="6009"/>
            <a:ext cx="7632847" cy="17281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1600" dirty="0"/>
              <a:t>Στους παρακάτω συνδέσμους  μπορούμε να βρούμε και να συγκρίνουμε το οικολογικό αποτύπωμα, την </a:t>
            </a:r>
            <a:r>
              <a:rPr lang="el-GR" sz="1600" dirty="0" err="1"/>
              <a:t>βιο</a:t>
            </a:r>
            <a:r>
              <a:rPr lang="en-US" sz="1600" dirty="0"/>
              <a:t>-</a:t>
            </a:r>
            <a:r>
              <a:rPr lang="el-GR" sz="1600" dirty="0"/>
              <a:t>ικανότητα και το οικολογικό έλλειμα/πλεόνασμα διαφορετικών κρατών</a:t>
            </a:r>
          </a:p>
          <a:p>
            <a:pPr marL="0"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hlinkClick r:id="rId3"/>
              </a:rPr>
              <a:t>https://data.footprintnetwork.org/#/</a:t>
            </a:r>
            <a:endParaRPr lang="el-GR" sz="1600" dirty="0"/>
          </a:p>
          <a:p>
            <a:pPr marL="0"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l-GR" sz="1600" dirty="0"/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600" dirty="0">
                <a:hlinkClick r:id="rId4"/>
              </a:rPr>
              <a:t>https://data.footprintnetwork.org/#/countryTrends?cn=84&amp;</a:t>
            </a:r>
            <a:r>
              <a:rPr lang="en-US" sz="1400" dirty="0">
                <a:hlinkClick r:id="rId4"/>
              </a:rPr>
              <a:t>type=BCpc,EFCpc</a:t>
            </a:r>
            <a:endParaRPr lang="el-GR" sz="1400" dirty="0"/>
          </a:p>
          <a:p>
            <a:pPr marL="0" indent="0">
              <a:spcBef>
                <a:spcPts val="0"/>
              </a:spcBef>
              <a:buNone/>
            </a:pPr>
            <a:endParaRPr lang="en-US" sz="1400" i="1" dirty="0">
              <a:solidFill>
                <a:srgbClr val="BF002D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400" i="1" dirty="0">
              <a:solidFill>
                <a:srgbClr val="BF002D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i="1" dirty="0">
                <a:solidFill>
                  <a:srgbClr val="BF002D"/>
                </a:solidFill>
              </a:rPr>
              <a:t> </a:t>
            </a:r>
            <a:endParaRPr lang="el-GR" sz="1400" b="1" dirty="0"/>
          </a:p>
        </p:txBody>
      </p:sp>
      <p:sp>
        <p:nvSpPr>
          <p:cNvPr id="7" name="Θέση περιεχομένου 2">
            <a:extLst>
              <a:ext uri="{FF2B5EF4-FFF2-40B4-BE49-F238E27FC236}">
                <a16:creationId xmlns:a16="http://schemas.microsoft.com/office/drawing/2014/main" id="{93BD379F-3785-2B3B-AA2E-E747AF607796}"/>
              </a:ext>
            </a:extLst>
          </p:cNvPr>
          <p:cNvSpPr txBox="1">
            <a:spLocks/>
          </p:cNvSpPr>
          <p:nvPr/>
        </p:nvSpPr>
        <p:spPr>
          <a:xfrm rot="20093678">
            <a:off x="4655628" y="1897140"/>
            <a:ext cx="3888432" cy="11115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1400" i="1" dirty="0">
              <a:solidFill>
                <a:srgbClr val="BF002D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i="1" dirty="0">
                <a:solidFill>
                  <a:srgbClr val="BF002D"/>
                </a:solidFill>
              </a:rPr>
              <a:t> </a:t>
            </a:r>
            <a:r>
              <a:rPr lang="en-US" sz="1600" i="1" dirty="0">
                <a:cs typeface="Times New Roman" panose="02020603050405020304" pitchFamily="18" charset="0"/>
              </a:rPr>
              <a:t>To 2022 o</a:t>
            </a:r>
            <a:r>
              <a:rPr lang="el-GR" sz="16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ι άνθρωποι κατανάλωσαν </a:t>
            </a:r>
            <a:r>
              <a:rPr lang="el-GR" sz="1600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οικολογικούς πόρους</a:t>
            </a:r>
            <a:r>
              <a:rPr lang="el-GR" sz="16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 που αντιπροσωπεύουν </a:t>
            </a:r>
            <a:r>
              <a:rPr lang="el-GR" sz="16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1,7 πλανήτες όπως η γη!</a:t>
            </a:r>
            <a:r>
              <a:rPr lang="el-GR" sz="16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l-GR" sz="1600" b="1" dirty="0"/>
          </a:p>
        </p:txBody>
      </p:sp>
    </p:spTree>
    <p:extLst>
      <p:ext uri="{BB962C8B-B14F-4D97-AF65-F5344CB8AC3E}">
        <p14:creationId xmlns:p14="http://schemas.microsoft.com/office/powerpoint/2010/main" val="226052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0188" y="3284984"/>
            <a:ext cx="6448036" cy="3384376"/>
          </a:xfrm>
          <a:prstGeom prst="rect">
            <a:avLst/>
          </a:prstGeom>
        </p:spPr>
      </p:pic>
      <p:sp>
        <p:nvSpPr>
          <p:cNvPr id="6" name="5 - Ορθογώνιο"/>
          <p:cNvSpPr/>
          <p:nvPr/>
        </p:nvSpPr>
        <p:spPr>
          <a:xfrm>
            <a:off x="5148063" y="3284984"/>
            <a:ext cx="36558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highlight>
                  <a:srgbClr val="00FFFF"/>
                </a:highlight>
              </a:rPr>
              <a:t>Το 2022, </a:t>
            </a:r>
            <a:r>
              <a:rPr lang="el-GR" sz="1400" b="1" u="sng" dirty="0">
                <a:highlight>
                  <a:srgbClr val="00FFFF"/>
                </a:highlight>
              </a:rPr>
              <a:t>αν</a:t>
            </a:r>
            <a:r>
              <a:rPr lang="el-GR" sz="1400" dirty="0">
                <a:highlight>
                  <a:srgbClr val="00FFFF"/>
                </a:highlight>
              </a:rPr>
              <a:t> όλοι οι κάτοικοι της γης κατανάλωναν όπως εμείς, θα χρειαζόμασταν 2,5 πλανήτες όπως η γη για να καλύψουμε τις  ανάγκες μας</a:t>
            </a:r>
          </a:p>
        </p:txBody>
      </p:sp>
      <p:sp>
        <p:nvSpPr>
          <p:cNvPr id="2" name="Θέση περιεχομένου 2">
            <a:extLst>
              <a:ext uri="{FF2B5EF4-FFF2-40B4-BE49-F238E27FC236}">
                <a16:creationId xmlns:a16="http://schemas.microsoft.com/office/drawing/2014/main" id="{2BF91214-7617-83BE-CD67-21626926770B}"/>
              </a:ext>
            </a:extLst>
          </p:cNvPr>
          <p:cNvSpPr txBox="1">
            <a:spLocks/>
          </p:cNvSpPr>
          <p:nvPr/>
        </p:nvSpPr>
        <p:spPr>
          <a:xfrm>
            <a:off x="323529" y="188640"/>
            <a:ext cx="8480408" cy="28803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2000" b="1" dirty="0"/>
              <a:t>Μαθηματικό πρόβλημα</a:t>
            </a:r>
            <a:r>
              <a:rPr lang="en-US" sz="2000" b="1" dirty="0"/>
              <a:t>-</a:t>
            </a:r>
            <a:r>
              <a:rPr lang="el-GR" sz="2000" b="1" dirty="0"/>
              <a:t>Πιθανά ερωτήματα</a:t>
            </a:r>
          </a:p>
          <a:p>
            <a:pPr marL="0" indent="0">
              <a:spcBef>
                <a:spcPts val="0"/>
              </a:spcBef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2000" dirty="0"/>
              <a:t>Ε1)  Αναζητήστε τη χώρα με το μεγαλύτερο οικολογικό πλεόνασμα και οικολογικό έλλειμα το 2022.</a:t>
            </a:r>
          </a:p>
          <a:p>
            <a:pPr marL="0" indent="0">
              <a:spcBef>
                <a:spcPts val="0"/>
              </a:spcBef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2000" dirty="0"/>
              <a:t>Ε2) Περιγράψτε το τι ακριβώς εκφράζει η μονάδα μέτρησης ‘παγκόσμιο εκτάριο’ (</a:t>
            </a:r>
            <a:r>
              <a:rPr lang="en-US" sz="2000" dirty="0" err="1"/>
              <a:t>gha</a:t>
            </a:r>
            <a:r>
              <a:rPr lang="en-US" sz="2000" dirty="0"/>
              <a:t>)</a:t>
            </a:r>
            <a:endParaRPr lang="el-GR" sz="2000" dirty="0"/>
          </a:p>
          <a:p>
            <a:pPr marL="0" indent="0">
              <a:spcBef>
                <a:spcPts val="0"/>
              </a:spcBef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dirty="0"/>
              <a:t>E3) </a:t>
            </a:r>
            <a:r>
              <a:rPr lang="el-GR" sz="2000" dirty="0"/>
              <a:t>Συγκρίνετε τη χρονική εξέλιξη του οικολογικού αποτυπώματος της Ελλάδας, μιας χώρας της Βόρειας Ευρώπης και μιας χώρας της Κεντρικής Αφρικής σε </a:t>
            </a:r>
            <a:r>
              <a:rPr lang="en-US" sz="2000" dirty="0" err="1"/>
              <a:t>gha</a:t>
            </a:r>
            <a:r>
              <a:rPr lang="el-GR" sz="2000" dirty="0"/>
              <a:t>. Ερμηνεύστε τις διαφορές που παρατηρείτε.</a:t>
            </a:r>
          </a:p>
          <a:p>
            <a:pPr marL="0" indent="0">
              <a:spcBef>
                <a:spcPts val="0"/>
              </a:spcBef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2000" dirty="0"/>
              <a:t>Ε</a:t>
            </a:r>
            <a:r>
              <a:rPr lang="en-US" sz="2000" dirty="0"/>
              <a:t>4</a:t>
            </a:r>
            <a:r>
              <a:rPr lang="el-GR" sz="2000" dirty="0"/>
              <a:t>) Εντοπίστε τις χρονικές περιόδους στις οποίες η χώρα μας είχε τη μεγαλύτερη αύξηση/μείωση του οικολογικού αποτυπώματος. Πώς θα ερμηνεύατε αυτές τις αλλαγές;</a:t>
            </a:r>
          </a:p>
          <a:p>
            <a:pPr marL="0" indent="0">
              <a:spcBef>
                <a:spcPts val="0"/>
              </a:spcBef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l-GR" sz="2000" dirty="0"/>
              <a:t>Ε5) Ερμηνεύστε το γράφημα που παρουσιάζει το οικολογικό έλλειμα της χώρας μας σε σχέση με την αναγωγή της ετήσιας κατανάλωσής μας σε ‘αριθμό πλανητών’.</a:t>
            </a:r>
          </a:p>
          <a:p>
            <a:pPr marL="0">
              <a:spcBef>
                <a:spcPts val="0"/>
              </a:spcBef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l-GR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781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F05F1D0-F549-4E70-9C79-83BDD3906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2057401"/>
            <a:ext cx="4335137" cy="3394472"/>
          </a:xfrm>
        </p:spPr>
        <p:txBody>
          <a:bodyPr>
            <a:normAutofit fontScale="85000" lnSpcReduction="20000"/>
          </a:bodyPr>
          <a:lstStyle/>
          <a:p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Φανταστείτε ότι ζείτε σε μια μικρή πόλη. Σε αυτήν την πόλη, οι αριθμοί των ανθρώπων που τραυματίστηκαν ή σκοτώθηκαν από ατυχήματα στο δρόμο έχουν αυξηθεί τα τελευταία τέσσερα χρόνια. Η δουλειά σας είναι να διερευνήσετε τι θα μπορούσε να γίνει για αυτήν την κατάσταση. </a:t>
            </a: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Έχετε προϋπολογισμό 100.000$ για να δαπανήσετε για τη μείωση των θανάτων και των σοβαρών τραυματισμών στο δρόμο. </a:t>
            </a: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Πρέπει να σχεδιάσετε τον πιο αποτελεσματικό τρόπο δαπανών των χρημάτων και να φτιάξετε μία πρόταση που θα την παρουσιάσετε στο δημοτικό συμβούλιο της πόλης.</a:t>
            </a: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l-GR" sz="18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https://www.bowlandmaths.org.uk/materials/projects/online/reducing_road_accidents/content/software/index.html</a:t>
            </a:r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3504BEB-68E2-4480-9F05-7E5B950EB8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s-ES_tradnl"/>
              <a:t>|  </a:t>
            </a:r>
            <a:fld id="{9DD0088F-7E4A-9C4B-9ED2-72FAF1293163}" type="slidenum">
              <a:rPr lang="es-ES_tradnl" smtClean="0"/>
              <a:pPr/>
              <a:t>6</a:t>
            </a:fld>
            <a:endParaRPr lang="es-ES_tradnl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3ACFAEAA-5D45-43B6-93CA-0FBF98BDC9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558" t="15362" r="3995" b="16868"/>
          <a:stretch/>
        </p:blipFill>
        <p:spPr bwMode="auto">
          <a:xfrm>
            <a:off x="6203167" y="1035660"/>
            <a:ext cx="2084499" cy="17019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E9D85AA0-78F0-4F42-AFA8-83D2B571E0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49" t="16657" r="62550" b="13209"/>
          <a:stretch/>
        </p:blipFill>
        <p:spPr bwMode="auto">
          <a:xfrm>
            <a:off x="4965634" y="3006092"/>
            <a:ext cx="2870774" cy="26151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Τίτλος 1">
            <a:extLst>
              <a:ext uri="{FF2B5EF4-FFF2-40B4-BE49-F238E27FC236}">
                <a16:creationId xmlns:a16="http://schemas.microsoft.com/office/drawing/2014/main" id="{6C27EE48-12A6-0503-65D3-3056AB815A8F}"/>
              </a:ext>
            </a:extLst>
          </p:cNvPr>
          <p:cNvSpPr txBox="1">
            <a:spLocks/>
          </p:cNvSpPr>
          <p:nvPr/>
        </p:nvSpPr>
        <p:spPr>
          <a:xfrm>
            <a:off x="395536" y="188641"/>
            <a:ext cx="734481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dirty="0">
                <a:solidFill>
                  <a:srgbClr val="00B050"/>
                </a:solidFill>
              </a:rPr>
              <a:t>Παράδειγμα 2: </a:t>
            </a:r>
            <a:br>
              <a:rPr lang="el-GR" sz="2800" dirty="0"/>
            </a:br>
            <a:r>
              <a:rPr lang="el-GR" sz="2800" dirty="0"/>
              <a:t>Η πρόληψη ατυχημάτων στην περιοχή σας</a:t>
            </a:r>
          </a:p>
          <a:p>
            <a:endParaRPr lang="el-GR" sz="2800" i="1" dirty="0"/>
          </a:p>
        </p:txBody>
      </p:sp>
    </p:spTree>
    <p:extLst>
      <p:ext uri="{BB962C8B-B14F-4D97-AF65-F5344CB8AC3E}">
        <p14:creationId xmlns:p14="http://schemas.microsoft.com/office/powerpoint/2010/main" val="2610492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F46C5E-5C46-276C-584E-83E4AC8E3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59A662-99B3-EA13-8E8C-4AEF94120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r>
              <a:rPr lang="el-GR" dirty="0">
                <a:highlight>
                  <a:srgbClr val="FFFF00"/>
                </a:highlight>
              </a:rPr>
              <a:t>Θεωρητικής φύσης θέματα</a:t>
            </a:r>
          </a:p>
          <a:p>
            <a:pPr lvl="1"/>
            <a:r>
              <a:rPr lang="el-GR" dirty="0"/>
              <a:t>Η κριτική Μαθηματική εκπαίδευση</a:t>
            </a:r>
          </a:p>
          <a:p>
            <a:pPr lvl="2"/>
            <a:r>
              <a:rPr lang="el-GR" dirty="0"/>
              <a:t>Η κριτική </a:t>
            </a:r>
            <a:r>
              <a:rPr lang="el-GR" dirty="0" err="1"/>
              <a:t>μοντελοποίηση</a:t>
            </a:r>
            <a:endParaRPr lang="el-GR" dirty="0"/>
          </a:p>
          <a:p>
            <a:pPr lvl="1"/>
            <a:r>
              <a:rPr lang="el-GR" dirty="0"/>
              <a:t>Θεωρητικό πλαίσιο ανάλυσης των επιχειρημάτων</a:t>
            </a:r>
          </a:p>
          <a:p>
            <a:pPr lvl="2"/>
            <a:r>
              <a:rPr lang="en-US" dirty="0"/>
              <a:t>Toulmin’s framework</a:t>
            </a:r>
            <a:endParaRPr lang="el-GR" dirty="0"/>
          </a:p>
          <a:p>
            <a:pPr lvl="1"/>
            <a:endParaRPr lang="el-GR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75213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D7A4638-AC2D-4E19-B914-83851427D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24673"/>
            <a:ext cx="8507288" cy="656192"/>
          </a:xfrm>
        </p:spPr>
        <p:txBody>
          <a:bodyPr>
            <a:noAutofit/>
          </a:bodyPr>
          <a:lstStyle/>
          <a:p>
            <a:r>
              <a:rPr lang="el-GR" sz="3200" dirty="0"/>
              <a:t>Τα περιβαλλοντικής φύσης θέματα μέσα από την σκοπιά της </a:t>
            </a:r>
            <a:r>
              <a:rPr lang="el-GR" sz="3200" i="1" dirty="0">
                <a:solidFill>
                  <a:srgbClr val="7030A0"/>
                </a:solidFill>
              </a:rPr>
              <a:t>Κριτικής Μαθηματικής εκπαίδευσης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7FEDFCC-4720-4858-BE4C-CC8E39A73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534" y="161699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Λαμβάνοντας υπόψιν τις κοινωνικές, πολιτικές και ηθικές διαστάσεις των περιβαλλοντικής φύσης θεμάτων, πολλοί ερευνητές της Διδακτικής των Μαθηματικών υιοθετούν την θεωρητική οπτική της «</a:t>
            </a:r>
            <a:r>
              <a:rPr lang="el-GR" sz="20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Κριτικής Μαθηματικής Εκπαίδευσης»</a:t>
            </a:r>
            <a:r>
              <a:rPr lang="el-GR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Skovsmose</a:t>
            </a:r>
            <a:r>
              <a:rPr lang="el-GR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1994).  </a:t>
            </a:r>
          </a:p>
          <a:p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Αυτή η </a:t>
            </a:r>
            <a:r>
              <a:rPr lang="el-GR" sz="18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θεωρητική οπτική </a:t>
            </a: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έχει στόχο οι μαθητές - </a:t>
            </a:r>
            <a:r>
              <a:rPr lang="el-GR" sz="1800" b="0" i="0" u="none" strike="noStrike" baseline="0" dirty="0">
                <a:latin typeface="Segoe UI" panose="020B0502040204020203" pitchFamily="34" charset="0"/>
              </a:rPr>
              <a:t>ως μελλοντικοί πολίτες - να κατανοούν και να αξιολογούν με κριτικό πνεύμα τις κοινωνικές </a:t>
            </a:r>
            <a:r>
              <a:rPr lang="el-GR" sz="1800" dirty="0">
                <a:latin typeface="Segoe UI" panose="020B0502040204020203" pitchFamily="34" charset="0"/>
              </a:rPr>
              <a:t>διαστάσεις </a:t>
            </a:r>
            <a:r>
              <a:rPr lang="el-GR" sz="1800" b="0" i="0" u="none" strike="noStrike" baseline="0" dirty="0">
                <a:latin typeface="Segoe UI" panose="020B0502040204020203" pitchFamily="34" charset="0"/>
              </a:rPr>
              <a:t>των μαθηματικών</a:t>
            </a:r>
          </a:p>
          <a:p>
            <a:pPr lvl="1"/>
            <a:r>
              <a:rPr lang="el-GR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Γενικά, να βλέπουν με μαθηματική και συνάμα κριτική ματιά το κοινωνικό, πολιτισμικό και πολιτικό γίγνεσθαι</a:t>
            </a:r>
          </a:p>
          <a:p>
            <a:pPr marL="0" indent="0" algn="l">
              <a:buNone/>
            </a:pPr>
            <a:r>
              <a:rPr lang="el-GR" sz="1800" dirty="0">
                <a:latin typeface="Segoe UI" panose="020B0502040204020203" pitchFamily="34" charset="0"/>
              </a:rPr>
              <a:t>Η οπτική αυτή </a:t>
            </a:r>
            <a:r>
              <a:rPr lang="el-GR" sz="1800" b="0" i="0" u="none" strike="noStrike" baseline="0" dirty="0">
                <a:latin typeface="Segoe UI" panose="020B0502040204020203" pitchFamily="34" charset="0"/>
              </a:rPr>
              <a:t>προσπαθεί να καταργήσει τις παραδοσιακές σχέσεις αυθεντίας εκπαιδευτικού-μαθητή δίνοντας στους μαθητές ουσιαστικό έλεγχο της μαθησιακής τους διαδικασίας και της λήψης αποφάσεων στην τάξη. </a:t>
            </a:r>
          </a:p>
          <a:p>
            <a:pPr lvl="1"/>
            <a:r>
              <a:rPr lang="el-GR" sz="1400" b="0" i="0" u="none" strike="noStrike" baseline="0" dirty="0">
                <a:latin typeface="Segoe UI" panose="020B0502040204020203" pitchFamily="34" charset="0"/>
              </a:rPr>
              <a:t>Οι διδακτικές προσεγγίσεις θα πρέπει να περιλαμβάνουν </a:t>
            </a:r>
            <a:r>
              <a:rPr lang="el-GR" sz="1400" b="0" i="0" u="none" strike="noStrike" baseline="0" dirty="0">
                <a:solidFill>
                  <a:srgbClr val="7030A0"/>
                </a:solidFill>
                <a:latin typeface="Segoe UI" panose="020B0502040204020203" pitchFamily="34" charset="0"/>
              </a:rPr>
              <a:t>συζητήσεις</a:t>
            </a:r>
            <a:r>
              <a:rPr lang="el-GR" sz="1400" dirty="0">
                <a:solidFill>
                  <a:srgbClr val="7030A0"/>
                </a:solidFill>
                <a:latin typeface="Segoe UI" panose="020B0502040204020203" pitchFamily="34" charset="0"/>
              </a:rPr>
              <a:t> στην τάξη </a:t>
            </a:r>
            <a:r>
              <a:rPr lang="el-GR" sz="1400" dirty="0">
                <a:latin typeface="Segoe UI" panose="020B0502040204020203" pitchFamily="34" charset="0"/>
              </a:rPr>
              <a:t>και </a:t>
            </a:r>
            <a:r>
              <a:rPr lang="el-GR" sz="1400" b="0" i="0" u="none" strike="noStrike" baseline="0" dirty="0">
                <a:solidFill>
                  <a:srgbClr val="7030A0"/>
                </a:solidFill>
                <a:latin typeface="Segoe UI" panose="020B0502040204020203" pitchFamily="34" charset="0"/>
              </a:rPr>
              <a:t>αντιπαραθέσεις απόψεων </a:t>
            </a:r>
            <a:r>
              <a:rPr lang="el-GR" sz="1400" b="0" i="0" u="none" strike="noStrike" baseline="0" dirty="0">
                <a:latin typeface="Segoe UI" panose="020B0502040204020203" pitchFamily="34" charset="0"/>
              </a:rPr>
              <a:t>με επιχειρήματα.</a:t>
            </a:r>
            <a:endParaRPr kumimoji="0" lang="el-GR" altLang="el-G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66E14E8-849C-4BB2-9A6E-7F028B6602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s-ES_tradnl"/>
              <a:t>|  </a:t>
            </a:r>
            <a:fld id="{9DD0088F-7E4A-9C4B-9ED2-72FAF1293163}" type="slidenum">
              <a:rPr lang="es-ES_tradnl" smtClean="0"/>
              <a:pPr/>
              <a:t>8</a:t>
            </a:fld>
            <a:endParaRPr lang="es-ES_tradnl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717A3FD-0CF6-FAB3-2C54-D87A1CD35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87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D7A4638-AC2D-4E19-B914-83851427D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481720"/>
            <a:ext cx="8229600" cy="656192"/>
          </a:xfrm>
        </p:spPr>
        <p:txBody>
          <a:bodyPr>
            <a:noAutofit/>
          </a:bodyPr>
          <a:lstStyle/>
          <a:p>
            <a:r>
              <a:rPr lang="el-GR" sz="2400" dirty="0"/>
              <a:t>Τα περιβαλλοντικής φύσης θέματα ως μέσον προώθησης της δημοκρατικής εκπαίδευσης των μαθητών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7FEDFCC-4720-4858-BE4C-CC8E39A73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Τα</a:t>
            </a:r>
            <a:r>
              <a:rPr lang="el-GR" sz="1800" dirty="0"/>
              <a:t> περιβαλλοντικής φύσης θέματα</a:t>
            </a: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μπορούν να γεφυρώσουν τη σχολική γνώση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  τις εμπειρίες των μαθητών. </a:t>
            </a:r>
          </a:p>
          <a:p>
            <a:pPr lvl="1" algn="just">
              <a:lnSpc>
                <a:spcPct val="115000"/>
              </a:lnSpc>
              <a:spcAft>
                <a:spcPts val="600"/>
              </a:spcAft>
            </a:pP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Αυτά τα είδη μαθησιακών εμπειριών μπορούν επίσης να ενισχύσουν τη συμμετοχή των μαθητών στις κοινωνικές πρακτικές πέρα από την τάξη.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αναγνώριση της έμφυτης πολυπλοκότητας,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εξέταση ζητημάτων από πολλές απόψεις,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επίδειξη σκεπτικισμού όταν παρουσιάζονται δυνητικά προκατειλημμένες πληροφορίες  (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Sadler</a:t>
            </a: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Barab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Scott</a:t>
            </a: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2007).</a:t>
            </a:r>
          </a:p>
          <a:p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66E14E8-849C-4BB2-9A6E-7F028B6602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s-ES_tradnl"/>
              <a:t>|  </a:t>
            </a:r>
            <a:fld id="{9DD0088F-7E4A-9C4B-9ED2-72FAF1293163}" type="slidenum">
              <a:rPr lang="es-ES_tradnl" smtClean="0"/>
              <a:pPr/>
              <a:t>9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22640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5151</TotalTime>
  <Words>1511</Words>
  <Application>Microsoft Office PowerPoint</Application>
  <PresentationFormat>On-screen Show (4:3)</PresentationFormat>
  <Paragraphs>100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Avenir Book</vt:lpstr>
      <vt:lpstr>Calibri</vt:lpstr>
      <vt:lpstr>Segoe UI</vt:lpstr>
      <vt:lpstr>Symbol</vt:lpstr>
      <vt:lpstr>Times New Roman</vt:lpstr>
      <vt:lpstr>TimesNewRoman</vt:lpstr>
      <vt:lpstr>Office Theme</vt:lpstr>
      <vt:lpstr>Αναζητώντας συνδέσεις ανάμεσα στα Μαθηματικά και σε περιβαλλοντικής και κοινωνικής φύσης θέματα</vt:lpstr>
      <vt:lpstr>PowerPoint Presentation</vt:lpstr>
      <vt:lpstr>Παράδειγμα 1:  Το οικολογικό αποτύπωμα και η βιο-ικανότητα</vt:lpstr>
      <vt:lpstr>PowerPoint Presentation</vt:lpstr>
      <vt:lpstr>PowerPoint Presentation</vt:lpstr>
      <vt:lpstr>PowerPoint Presentation</vt:lpstr>
      <vt:lpstr>PowerPoint Presentation</vt:lpstr>
      <vt:lpstr>Τα περιβαλλοντικής φύσης θέματα μέσα από την σκοπιά της Κριτικής Μαθηματικής εκπαίδευσης</vt:lpstr>
      <vt:lpstr>Τα περιβαλλοντικής φύσης θέματα ως μέσον προώθησης της δημοκρατικής εκπαίδευσης των μαθητών</vt:lpstr>
      <vt:lpstr>Από τη μοντελοποίηση αυθεντικών προβλημάτων… </vt:lpstr>
      <vt:lpstr>Διαστάσεις περιβαλλοντικής φύσης θεμάτων </vt:lpstr>
      <vt:lpstr>Τα θέματα αυτά συνδέονται με την ανάπτυξη πρακτικών αιτιολόγησης και ανάπτυξη επιχειρημάτων</vt:lpstr>
      <vt:lpstr>PowerPoint Presentation</vt:lpstr>
      <vt:lpstr>Θεωρητικό πλαίσιο ανάλυσης των επιχειρημάτων</vt:lpstr>
      <vt:lpstr>PowerPoint Presentation</vt:lpstr>
      <vt:lpstr>Ενδεικτική 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6: Pedagogical approaches to mathematics and science teaching in multicultural classrooms</dc:title>
  <dc:creator>Despoina</dc:creator>
  <cp:lastModifiedBy>Yannis</cp:lastModifiedBy>
  <cp:revision>609</cp:revision>
  <dcterms:created xsi:type="dcterms:W3CDTF">2016-12-02T10:45:38Z</dcterms:created>
  <dcterms:modified xsi:type="dcterms:W3CDTF">2024-12-01T21:57:50Z</dcterms:modified>
</cp:coreProperties>
</file>