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handoutMasterIdLst>
    <p:handoutMasterId r:id="rId19"/>
  </p:handoutMasterIdLst>
  <p:sldIdLst>
    <p:sldId id="256" r:id="rId3"/>
    <p:sldId id="538" r:id="rId4"/>
    <p:sldId id="539" r:id="rId5"/>
    <p:sldId id="578" r:id="rId6"/>
    <p:sldId id="540" r:id="rId7"/>
    <p:sldId id="564" r:id="rId8"/>
    <p:sldId id="541" r:id="rId9"/>
    <p:sldId id="580" r:id="rId10"/>
    <p:sldId id="566" r:id="rId11"/>
    <p:sldId id="570" r:id="rId12"/>
    <p:sldId id="556" r:id="rId13"/>
    <p:sldId id="567" r:id="rId14"/>
    <p:sldId id="561" r:id="rId15"/>
    <p:sldId id="558" r:id="rId16"/>
    <p:sldId id="48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2439"/>
    <p:restoredTop sz="90920" autoAdjust="0"/>
  </p:normalViewPr>
  <p:slideViewPr>
    <p:cSldViewPr>
      <p:cViewPr varScale="1">
        <p:scale>
          <a:sx n="77" d="100"/>
          <a:sy n="77" d="100"/>
        </p:scale>
        <p:origin x="1037"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515DE98-67C1-4B26-A280-ABDB793E853A}" type="datetimeFigureOut">
              <a:rPr lang="el-GR" smtClean="0"/>
              <a:pPr/>
              <a:t>18/12/2024</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98DB8E-8E88-4153-900B-AAC8CBE9319E}" type="slidenum">
              <a:rPr lang="el-GR" smtClean="0"/>
              <a:pPr/>
              <a:t>‹#›</a:t>
            </a:fld>
            <a:endParaRPr lang="el-GR"/>
          </a:p>
        </p:txBody>
      </p:sp>
    </p:spTree>
    <p:extLst>
      <p:ext uri="{BB962C8B-B14F-4D97-AF65-F5344CB8AC3E}">
        <p14:creationId xmlns:p14="http://schemas.microsoft.com/office/powerpoint/2010/main" val="1768786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A82DF4-CAD2-7A4D-8A5D-9E2862810594}" type="datetimeFigureOut">
              <a:rPr lang="en-US" smtClean="0"/>
              <a:pPr/>
              <a:t>12/18/2024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771B65-F0CE-094F-A75B-68E5B9CE89DD}" type="slidenum">
              <a:rPr lang="en-US" smtClean="0"/>
              <a:pPr/>
              <a:t>‹#›</a:t>
            </a:fld>
            <a:endParaRPr lang="en-US"/>
          </a:p>
        </p:txBody>
      </p:sp>
    </p:spTree>
    <p:extLst>
      <p:ext uri="{BB962C8B-B14F-4D97-AF65-F5344CB8AC3E}">
        <p14:creationId xmlns:p14="http://schemas.microsoft.com/office/powerpoint/2010/main" val="1507775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890582F-FFD4-4210-803F-2A205DB0647B}" type="datetime1">
              <a:rPr lang="en-US" smtClean="0"/>
              <a:pPr/>
              <a:t>12/18/2024</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17E7AA-34A4-4C56-B845-9D69A9C4B5FC}" type="datetime1">
              <a:rPr lang="en-US" smtClean="0"/>
              <a:pPr/>
              <a:t>12/18/2024</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1648D0-85E1-4474-9528-EEB59C983D21}" type="datetime1">
              <a:rPr lang="en-US" smtClean="0"/>
              <a:pPr/>
              <a:t>12/18/2024</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useBgFill="1">
        <p:nvSpPr>
          <p:cNvPr id="5" name="Rounded Rectangle 12"/>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ctangle 6"/>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Rectangle 9"/>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0" name="Rectangle 10"/>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pPr>
              <a:defRPr/>
            </a:pPr>
            <a:fld id="{6B478BC5-82CF-4392-9A90-9ACF9B982F87}" type="datetimeFigureOut">
              <a:rPr lang="el-GR">
                <a:solidFill>
                  <a:srgbClr val="696464"/>
                </a:solidFill>
              </a:rPr>
              <a:pPr>
                <a:defRPr/>
              </a:pPr>
              <a:t>18/12/2024</a:t>
            </a:fld>
            <a:endParaRPr lang="el-GR">
              <a:solidFill>
                <a:srgbClr val="696464"/>
              </a:solidFill>
            </a:endParaRPr>
          </a:p>
        </p:txBody>
      </p:sp>
      <p:sp>
        <p:nvSpPr>
          <p:cNvPr id="12" name="Footer Placeholder 16"/>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57517AA6-93D1-4741-936A-550BE55FD448}" type="slidenum">
              <a:rPr lang="el-GR"/>
              <a:pPr>
                <a:defRPr/>
              </a:pPr>
              <a:t>‹#›</a:t>
            </a:fld>
            <a:endParaRPr lang="el-GR"/>
          </a:p>
        </p:txBody>
      </p:sp>
    </p:spTree>
    <p:extLst>
      <p:ext uri="{BB962C8B-B14F-4D97-AF65-F5344CB8AC3E}">
        <p14:creationId xmlns:p14="http://schemas.microsoft.com/office/powerpoint/2010/main" val="372153890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91641313-8DF6-4A7B-B7C3-751756B5D614}" type="datetimeFigureOut">
              <a:rPr lang="el-GR">
                <a:solidFill>
                  <a:srgbClr val="696464"/>
                </a:solidFill>
              </a:rPr>
              <a:pPr>
                <a:defRPr/>
              </a:pPr>
              <a:t>18/12/2024</a:t>
            </a:fld>
            <a:endParaRPr lang="el-GR">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33F3E923-5C55-4F1A-8122-9F8CF69B8757}" type="slidenum">
              <a:rPr lang="el-GR"/>
              <a:pPr>
                <a:defRPr/>
              </a:pPr>
              <a:t>‹#›</a:t>
            </a:fld>
            <a:endParaRPr lang="el-GR"/>
          </a:p>
        </p:txBody>
      </p:sp>
    </p:spTree>
    <p:extLst>
      <p:ext uri="{BB962C8B-B14F-4D97-AF65-F5344CB8AC3E}">
        <p14:creationId xmlns:p14="http://schemas.microsoft.com/office/powerpoint/2010/main" val="1878660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useBgFill="1">
        <p:nvSpPr>
          <p:cNvPr id="5"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ctangle 6"/>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Rectangle 7"/>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8" name="Rectangle 8"/>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pPr>
              <a:defRPr/>
            </a:pPr>
            <a:fld id="{C1173011-0F6E-4A99-AB2B-144162CD761D}" type="datetimeFigureOut">
              <a:rPr lang="el-GR">
                <a:solidFill>
                  <a:srgbClr val="696464"/>
                </a:solidFill>
              </a:rPr>
              <a:pPr>
                <a:defRPr/>
              </a:pPr>
              <a:t>18/12/2024</a:t>
            </a:fld>
            <a:endParaRPr lang="el-GR">
              <a:solidFill>
                <a:srgbClr val="696464"/>
              </a:solidFill>
            </a:endParaRPr>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l-GR">
              <a:solidFill>
                <a:srgbClr val="696464"/>
              </a:solidFill>
            </a:endParaRPr>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731C8BA6-13DF-4DCB-925B-02BB268F4B42}" type="slidenum">
              <a:rPr lang="el-GR"/>
              <a:pPr>
                <a:defRPr/>
              </a:pPr>
              <a:t>‹#›</a:t>
            </a:fld>
            <a:endParaRPr lang="el-GR"/>
          </a:p>
        </p:txBody>
      </p:sp>
    </p:spTree>
    <p:extLst>
      <p:ext uri="{BB962C8B-B14F-4D97-AF65-F5344CB8AC3E}">
        <p14:creationId xmlns:p14="http://schemas.microsoft.com/office/powerpoint/2010/main" val="1349755731"/>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3C63B664-552F-49C2-96A5-945D8DD2684F}" type="datetimeFigureOut">
              <a:rPr lang="el-GR">
                <a:solidFill>
                  <a:srgbClr val="696464"/>
                </a:solidFill>
              </a:rPr>
              <a:pPr>
                <a:defRPr/>
              </a:pPr>
              <a:t>18/12/2024</a:t>
            </a:fld>
            <a:endParaRPr lang="el-GR">
              <a:solidFill>
                <a:srgbClr val="696464"/>
              </a:solidFill>
            </a:endParaRPr>
          </a:p>
        </p:txBody>
      </p:sp>
      <p:sp>
        <p:nvSpPr>
          <p:cNvPr id="6"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7" name="Slide Number Placeholder 22"/>
          <p:cNvSpPr>
            <a:spLocks noGrp="1"/>
          </p:cNvSpPr>
          <p:nvPr>
            <p:ph type="sldNum" sz="quarter" idx="12"/>
          </p:nvPr>
        </p:nvSpPr>
        <p:spPr/>
        <p:txBody>
          <a:bodyPr/>
          <a:lstStyle>
            <a:lvl1pPr>
              <a:defRPr/>
            </a:lvl1pPr>
          </a:lstStyle>
          <a:p>
            <a:pPr>
              <a:defRPr/>
            </a:pPr>
            <a:fld id="{129A7E95-9959-4093-A6DF-406A6E0060F3}" type="slidenum">
              <a:rPr lang="el-GR"/>
              <a:pPr>
                <a:defRPr/>
              </a:pPr>
              <a:t>‹#›</a:t>
            </a:fld>
            <a:endParaRPr lang="el-GR"/>
          </a:p>
        </p:txBody>
      </p:sp>
    </p:spTree>
    <p:extLst>
      <p:ext uri="{BB962C8B-B14F-4D97-AF65-F5344CB8AC3E}">
        <p14:creationId xmlns:p14="http://schemas.microsoft.com/office/powerpoint/2010/main" val="1348318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fld id="{4A3F6783-6ADC-4B45-945C-325BEEE37CC0}" type="datetimeFigureOut">
              <a:rPr lang="el-GR">
                <a:solidFill>
                  <a:srgbClr val="696464"/>
                </a:solidFill>
              </a:rPr>
              <a:pPr>
                <a:defRPr/>
              </a:pPr>
              <a:t>18/12/2024</a:t>
            </a:fld>
            <a:endParaRPr lang="el-GR">
              <a:solidFill>
                <a:srgbClr val="696464"/>
              </a:solidFill>
            </a:endParaRPr>
          </a:p>
        </p:txBody>
      </p:sp>
      <p:sp>
        <p:nvSpPr>
          <p:cNvPr id="8"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9" name="Slide Number Placeholder 22"/>
          <p:cNvSpPr>
            <a:spLocks noGrp="1"/>
          </p:cNvSpPr>
          <p:nvPr>
            <p:ph type="sldNum" sz="quarter" idx="12"/>
          </p:nvPr>
        </p:nvSpPr>
        <p:spPr/>
        <p:txBody>
          <a:bodyPr/>
          <a:lstStyle>
            <a:lvl1pPr>
              <a:defRPr/>
            </a:lvl1pPr>
          </a:lstStyle>
          <a:p>
            <a:pPr>
              <a:defRPr/>
            </a:pPr>
            <a:fld id="{ACB98CF9-FF4C-41A1-8C39-9944B55AD6B1}" type="slidenum">
              <a:rPr lang="el-GR"/>
              <a:pPr>
                <a:defRPr/>
              </a:pPr>
              <a:t>‹#›</a:t>
            </a:fld>
            <a:endParaRPr lang="el-GR"/>
          </a:p>
        </p:txBody>
      </p:sp>
    </p:spTree>
    <p:extLst>
      <p:ext uri="{BB962C8B-B14F-4D97-AF65-F5344CB8AC3E}">
        <p14:creationId xmlns:p14="http://schemas.microsoft.com/office/powerpoint/2010/main" val="3175987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FF56F2F3-25F4-4AB3-92E2-DB705A66E114}" type="datetimeFigureOut">
              <a:rPr lang="el-GR">
                <a:solidFill>
                  <a:srgbClr val="696464"/>
                </a:solidFill>
              </a:rPr>
              <a:pPr>
                <a:defRPr/>
              </a:pPr>
              <a:t>18/12/2024</a:t>
            </a:fld>
            <a:endParaRPr lang="el-GR">
              <a:solidFill>
                <a:srgbClr val="696464"/>
              </a:solidFill>
            </a:endParaRPr>
          </a:p>
        </p:txBody>
      </p:sp>
      <p:sp>
        <p:nvSpPr>
          <p:cNvPr id="4"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5" name="Slide Number Placeholder 22"/>
          <p:cNvSpPr>
            <a:spLocks noGrp="1"/>
          </p:cNvSpPr>
          <p:nvPr>
            <p:ph type="sldNum" sz="quarter" idx="12"/>
          </p:nvPr>
        </p:nvSpPr>
        <p:spPr/>
        <p:txBody>
          <a:bodyPr/>
          <a:lstStyle>
            <a:lvl1pPr>
              <a:defRPr/>
            </a:lvl1pPr>
          </a:lstStyle>
          <a:p>
            <a:pPr>
              <a:defRPr/>
            </a:pPr>
            <a:fld id="{2AD45693-177E-469D-95A5-40959F363F43}" type="slidenum">
              <a:rPr lang="el-GR"/>
              <a:pPr>
                <a:defRPr/>
              </a:pPr>
              <a:t>‹#›</a:t>
            </a:fld>
            <a:endParaRPr lang="el-GR"/>
          </a:p>
        </p:txBody>
      </p:sp>
    </p:spTree>
    <p:extLst>
      <p:ext uri="{BB962C8B-B14F-4D97-AF65-F5344CB8AC3E}">
        <p14:creationId xmlns:p14="http://schemas.microsoft.com/office/powerpoint/2010/main" val="15546342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A93F6E64-1186-47F0-A2A1-406AC7E3BF4E}" type="datetimeFigureOut">
              <a:rPr lang="el-GR">
                <a:solidFill>
                  <a:srgbClr val="696464"/>
                </a:solidFill>
              </a:rPr>
              <a:pPr>
                <a:defRPr/>
              </a:pPr>
              <a:t>18/12/2024</a:t>
            </a:fld>
            <a:endParaRPr lang="el-GR">
              <a:solidFill>
                <a:srgbClr val="696464"/>
              </a:solidFill>
            </a:endParaRPr>
          </a:p>
        </p:txBody>
      </p:sp>
      <p:sp>
        <p:nvSpPr>
          <p:cNvPr id="3"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4" name="Slide Number Placeholder 22"/>
          <p:cNvSpPr>
            <a:spLocks noGrp="1"/>
          </p:cNvSpPr>
          <p:nvPr>
            <p:ph type="sldNum" sz="quarter" idx="12"/>
          </p:nvPr>
        </p:nvSpPr>
        <p:spPr/>
        <p:txBody>
          <a:bodyPr/>
          <a:lstStyle>
            <a:lvl1pPr>
              <a:defRPr/>
            </a:lvl1pPr>
          </a:lstStyle>
          <a:p>
            <a:pPr>
              <a:defRPr/>
            </a:pPr>
            <a:fld id="{F18441B9-3900-4D24-9B1B-59DB6AFFEFC8}" type="slidenum">
              <a:rPr lang="el-GR"/>
              <a:pPr>
                <a:defRPr/>
              </a:pPr>
              <a:t>‹#›</a:t>
            </a:fld>
            <a:endParaRPr lang="el-GR"/>
          </a:p>
        </p:txBody>
      </p:sp>
    </p:spTree>
    <p:extLst>
      <p:ext uri="{BB962C8B-B14F-4D97-AF65-F5344CB8AC3E}">
        <p14:creationId xmlns:p14="http://schemas.microsoft.com/office/powerpoint/2010/main" val="6933271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useBgFill="1">
        <p:nvSpPr>
          <p:cNvPr id="6" name="Rounded Rectangle 8"/>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pPr>
              <a:defRPr/>
            </a:pPr>
            <a:fld id="{82F8820B-49A7-473C-8987-9F05454AEADC}" type="datetimeFigureOut">
              <a:rPr lang="el-GR">
                <a:solidFill>
                  <a:srgbClr val="696464"/>
                </a:solidFill>
              </a:rPr>
              <a:pPr>
                <a:defRPr/>
              </a:pPr>
              <a:t>18/12/2024</a:t>
            </a:fld>
            <a:endParaRPr lang="el-GR">
              <a:solidFill>
                <a:srgbClr val="696464"/>
              </a:solidFill>
            </a:endParaRPr>
          </a:p>
        </p:txBody>
      </p:sp>
      <p:sp>
        <p:nvSpPr>
          <p:cNvPr id="8" name="Footer Placeholder 5"/>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9" name="Slide Number Placeholder 6"/>
          <p:cNvSpPr>
            <a:spLocks noGrp="1"/>
          </p:cNvSpPr>
          <p:nvPr>
            <p:ph type="sldNum" sz="quarter" idx="12"/>
          </p:nvPr>
        </p:nvSpPr>
        <p:spPr/>
        <p:txBody>
          <a:bodyPr/>
          <a:lstStyle>
            <a:lvl1pPr>
              <a:defRPr/>
            </a:lvl1pPr>
          </a:lstStyle>
          <a:p>
            <a:pPr>
              <a:defRPr/>
            </a:pPr>
            <a:fld id="{D00508FF-86F0-46FE-BB2D-91F2DD9296BA}" type="slidenum">
              <a:rPr lang="el-GR"/>
              <a:pPr>
                <a:defRPr/>
              </a:pPr>
              <a:t>‹#›</a:t>
            </a:fld>
            <a:endParaRPr lang="el-GR"/>
          </a:p>
        </p:txBody>
      </p:sp>
    </p:spTree>
    <p:extLst>
      <p:ext uri="{BB962C8B-B14F-4D97-AF65-F5344CB8AC3E}">
        <p14:creationId xmlns:p14="http://schemas.microsoft.com/office/powerpoint/2010/main" val="4279381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4BA794-3172-4C7F-9C3F-C151699B86B4}" type="datetime1">
              <a:rPr lang="en-US" smtClean="0"/>
              <a:pPr/>
              <a:t>12/18/2024</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10"/>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ctangle 11"/>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Rectangle 12"/>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26C7DFA3-3BE6-4970-A471-3176313BA5F4}" type="datetimeFigureOut">
              <a:rPr lang="el-GR">
                <a:solidFill>
                  <a:srgbClr val="696464"/>
                </a:solidFill>
              </a:rPr>
              <a:pPr>
                <a:defRPr/>
              </a:pPr>
              <a:t>18/12/2024</a:t>
            </a:fld>
            <a:endParaRPr lang="el-GR">
              <a:solidFill>
                <a:srgbClr val="696464"/>
              </a:solidFill>
            </a:endParaRPr>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l-GR">
              <a:solidFill>
                <a:srgbClr val="696464"/>
              </a:solidFill>
            </a:endParaRPr>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63F11EFB-4E56-4822-99D0-B8C11B26B390}" type="slidenum">
              <a:rPr lang="el-GR"/>
              <a:pPr>
                <a:defRPr/>
              </a:pPr>
              <a:t>‹#›</a:t>
            </a:fld>
            <a:endParaRPr lang="el-GR"/>
          </a:p>
        </p:txBody>
      </p:sp>
    </p:spTree>
    <p:extLst>
      <p:ext uri="{BB962C8B-B14F-4D97-AF65-F5344CB8AC3E}">
        <p14:creationId xmlns:p14="http://schemas.microsoft.com/office/powerpoint/2010/main" val="2711553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40AF0668-87AA-4141-9243-4876B0FF7305}" type="datetimeFigureOut">
              <a:rPr lang="el-GR">
                <a:solidFill>
                  <a:srgbClr val="696464"/>
                </a:solidFill>
              </a:rPr>
              <a:pPr>
                <a:defRPr/>
              </a:pPr>
              <a:t>18/12/2024</a:t>
            </a:fld>
            <a:endParaRPr lang="el-GR">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3842BEA6-E72F-4E13-A254-20612A9179DC}" type="slidenum">
              <a:rPr lang="el-GR"/>
              <a:pPr>
                <a:defRPr/>
              </a:pPr>
              <a:t>‹#›</a:t>
            </a:fld>
            <a:endParaRPr lang="el-GR"/>
          </a:p>
        </p:txBody>
      </p:sp>
    </p:spTree>
    <p:extLst>
      <p:ext uri="{BB962C8B-B14F-4D97-AF65-F5344CB8AC3E}">
        <p14:creationId xmlns:p14="http://schemas.microsoft.com/office/powerpoint/2010/main" val="4119083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87D82AAF-0AD3-4F2E-88B8-FFD747D996FA}" type="datetimeFigureOut">
              <a:rPr lang="el-GR">
                <a:solidFill>
                  <a:srgbClr val="696464"/>
                </a:solidFill>
              </a:rPr>
              <a:pPr>
                <a:defRPr/>
              </a:pPr>
              <a:t>18/12/2024</a:t>
            </a:fld>
            <a:endParaRPr lang="el-GR">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220AB89F-EEAD-4676-B25C-50E3DF93B8EE}" type="slidenum">
              <a:rPr lang="el-GR"/>
              <a:pPr>
                <a:defRPr/>
              </a:pPr>
              <a:t>‹#›</a:t>
            </a:fld>
            <a:endParaRPr lang="el-GR"/>
          </a:p>
        </p:txBody>
      </p:sp>
    </p:spTree>
    <p:extLst>
      <p:ext uri="{BB962C8B-B14F-4D97-AF65-F5344CB8AC3E}">
        <p14:creationId xmlns:p14="http://schemas.microsoft.com/office/powerpoint/2010/main" val="16677264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Τίτλος και 4 Αντικείμενα">
    <p:spTree>
      <p:nvGrpSpPr>
        <p:cNvPr id="1" name=""/>
        <p:cNvGrpSpPr/>
        <p:nvPr/>
      </p:nvGrpSpPr>
      <p:grpSpPr>
        <a:xfrm>
          <a:off x="0" y="0"/>
          <a:ext cx="0" cy="0"/>
          <a:chOff x="0" y="0"/>
          <a:chExt cx="0" cy="0"/>
        </a:xfrm>
      </p:grpSpPr>
      <p:sp>
        <p:nvSpPr>
          <p:cNvPr id="2" name="Τίτλος 1"/>
          <p:cNvSpPr>
            <a:spLocks noGrp="1"/>
          </p:cNvSpPr>
          <p:nvPr>
            <p:ph type="title" sz="quarter"/>
          </p:nvPr>
        </p:nvSpPr>
        <p:spPr>
          <a:xfrm>
            <a:off x="914400" y="274638"/>
            <a:ext cx="7772400" cy="1143000"/>
          </a:xfrm>
        </p:spPr>
        <p:txBody>
          <a:bodyPr/>
          <a:lstStyle/>
          <a:p>
            <a:r>
              <a:rPr lang="en-US"/>
              <a:t>Kλικ για επεξεργασία του τίτλου</a:t>
            </a:r>
            <a:endParaRPr lang="el-GR"/>
          </a:p>
        </p:txBody>
      </p:sp>
      <p:sp>
        <p:nvSpPr>
          <p:cNvPr id="3" name="Θέση περιεχομένου 2"/>
          <p:cNvSpPr>
            <a:spLocks noGrp="1"/>
          </p:cNvSpPr>
          <p:nvPr>
            <p:ph sz="quarter" idx="1"/>
          </p:nvPr>
        </p:nvSpPr>
        <p:spPr>
          <a:xfrm>
            <a:off x="914400" y="14478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4" name="Θέση περιεχομένου 3"/>
          <p:cNvSpPr>
            <a:spLocks noGrp="1"/>
          </p:cNvSpPr>
          <p:nvPr>
            <p:ph sz="quarter" idx="2"/>
          </p:nvPr>
        </p:nvSpPr>
        <p:spPr>
          <a:xfrm>
            <a:off x="4876800" y="14478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5" name="Θέση περιεχομένου 4"/>
          <p:cNvSpPr>
            <a:spLocks noGrp="1"/>
          </p:cNvSpPr>
          <p:nvPr>
            <p:ph sz="quarter" idx="3"/>
          </p:nvPr>
        </p:nvSpPr>
        <p:spPr>
          <a:xfrm>
            <a:off x="914400" y="38100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6" name="Θέση περιεχομένου 5"/>
          <p:cNvSpPr>
            <a:spLocks noGrp="1"/>
          </p:cNvSpPr>
          <p:nvPr>
            <p:ph sz="quarter" idx="4"/>
          </p:nvPr>
        </p:nvSpPr>
        <p:spPr>
          <a:xfrm>
            <a:off x="4876800" y="38100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7" name="Date Placeholder 13"/>
          <p:cNvSpPr>
            <a:spLocks noGrp="1"/>
          </p:cNvSpPr>
          <p:nvPr>
            <p:ph type="dt" sz="half" idx="10"/>
          </p:nvPr>
        </p:nvSpPr>
        <p:spPr/>
        <p:txBody>
          <a:bodyPr/>
          <a:lstStyle>
            <a:lvl1pPr>
              <a:defRPr/>
            </a:lvl1pPr>
          </a:lstStyle>
          <a:p>
            <a:pPr>
              <a:defRPr/>
            </a:pPr>
            <a:fld id="{6572E28A-34C8-4F60-8F38-F77B9F290CAE}" type="datetimeFigureOut">
              <a:rPr lang="el-GR">
                <a:solidFill>
                  <a:srgbClr val="696464"/>
                </a:solidFill>
              </a:rPr>
              <a:pPr>
                <a:defRPr/>
              </a:pPr>
              <a:t>18/12/2024</a:t>
            </a:fld>
            <a:endParaRPr lang="el-GR">
              <a:solidFill>
                <a:srgbClr val="696464"/>
              </a:solidFill>
            </a:endParaRPr>
          </a:p>
        </p:txBody>
      </p:sp>
      <p:sp>
        <p:nvSpPr>
          <p:cNvPr id="8"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9" name="Slide Number Placeholder 22"/>
          <p:cNvSpPr>
            <a:spLocks noGrp="1"/>
          </p:cNvSpPr>
          <p:nvPr>
            <p:ph type="sldNum" sz="quarter" idx="12"/>
          </p:nvPr>
        </p:nvSpPr>
        <p:spPr/>
        <p:txBody>
          <a:bodyPr/>
          <a:lstStyle>
            <a:lvl1pPr>
              <a:defRPr/>
            </a:lvl1pPr>
          </a:lstStyle>
          <a:p>
            <a:pPr>
              <a:defRPr/>
            </a:pPr>
            <a:fld id="{9D858961-CB15-4426-B619-90137A54FFDE}" type="slidenum">
              <a:rPr lang="el-GR"/>
              <a:pPr>
                <a:defRPr/>
              </a:pPr>
              <a:t>‹#›</a:t>
            </a:fld>
            <a:endParaRPr lang="el-GR"/>
          </a:p>
        </p:txBody>
      </p:sp>
    </p:spTree>
    <p:extLst>
      <p:ext uri="{BB962C8B-B14F-4D97-AF65-F5344CB8AC3E}">
        <p14:creationId xmlns:p14="http://schemas.microsoft.com/office/powerpoint/2010/main" val="406732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27F7AC-98EF-436F-A371-BB94B54F3B8B}" type="datetime1">
              <a:rPr lang="en-US" smtClean="0"/>
              <a:pPr/>
              <a:t>12/18/2024</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025178-47C0-4155-8220-78AF8FFE9132}" type="datetime1">
              <a:rPr lang="en-US" smtClean="0"/>
              <a:pPr/>
              <a:t>12/18/2024</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D12A45-3E0A-4320-8ECF-E94FAB6FF302}" type="datetime1">
              <a:rPr lang="en-US" smtClean="0"/>
              <a:pPr/>
              <a:t>12/18/2024</a:t>
            </a:fld>
            <a:endParaRPr lang="en-US"/>
          </a:p>
        </p:txBody>
      </p:sp>
      <p:sp>
        <p:nvSpPr>
          <p:cNvPr id="8" name="Footer Placeholder 7"/>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9" name="Slide Number Placeholder 8"/>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BB6521-5878-4C18-92B6-C97F1724825C}" type="datetime1">
              <a:rPr lang="en-US" smtClean="0"/>
              <a:pPr/>
              <a:t>12/18/2024</a:t>
            </a:fld>
            <a:endParaRPr lang="en-US"/>
          </a:p>
        </p:txBody>
      </p:sp>
      <p:sp>
        <p:nvSpPr>
          <p:cNvPr id="4" name="Footer Placeholder 3"/>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5" name="Slide Number Placeholder 4"/>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6CA819-0868-4CC4-A201-DFDA61085492}" type="datetime1">
              <a:rPr lang="en-US" smtClean="0"/>
              <a:pPr/>
              <a:t>12/18/2024</a:t>
            </a:fld>
            <a:endParaRPr lang="en-US"/>
          </a:p>
        </p:txBody>
      </p:sp>
      <p:sp>
        <p:nvSpPr>
          <p:cNvPr id="3" name="Footer Placeholder 2"/>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4" name="Slide Number Placeholder 3"/>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B71E24-9124-428E-A4FC-E453CEA8C7F1}" type="datetime1">
              <a:rPr lang="en-US" smtClean="0"/>
              <a:pPr/>
              <a:t>12/18/2024</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88B246-470E-4BB7-ADBC-6ABB37FDE6A4}" type="datetime1">
              <a:rPr lang="en-US" smtClean="0"/>
              <a:pPr/>
              <a:t>12/18/2024</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EF294-C517-4B0F-92A2-2EB268C8B824}" type="datetime1">
              <a:rPr lang="en-US" smtClean="0"/>
              <a:pPr/>
              <a:t>12/18/2024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5C3B7-AD1E-415F-AF40-D0D78AF052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fld id="{1F657CA0-D2F1-4D45-8490-81ED6E0455E5}" type="datetimeFigureOut">
              <a:rPr lang="el-GR">
                <a:solidFill>
                  <a:srgbClr val="696464"/>
                </a:solidFill>
              </a:rPr>
              <a:pPr>
                <a:defRPr/>
              </a:pPr>
              <a:t>18/12/2024</a:t>
            </a:fld>
            <a:endParaRPr lang="el-GR">
              <a:solidFill>
                <a:srgbClr val="696464"/>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cs typeface="+mn-cs"/>
              </a:defRPr>
            </a:lvl1pPr>
          </a:lstStyle>
          <a:p>
            <a:pPr>
              <a:defRPr/>
            </a:pPr>
            <a:endParaRPr lang="el-GR">
              <a:solidFill>
                <a:srgbClr val="696464"/>
              </a:solidFill>
            </a:endParaRPr>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052B077E-2BF0-4AA5-B21A-552A28C9E0ED}" type="slidenum">
              <a:rPr lang="el-GR"/>
              <a:pPr>
                <a:defRPr/>
              </a:pPr>
              <a:t>‹#›</a:t>
            </a:fld>
            <a:endParaRPr lang="el-GR"/>
          </a:p>
        </p:txBody>
      </p:sp>
    </p:spTree>
    <p:extLst>
      <p:ext uri="{BB962C8B-B14F-4D97-AF65-F5344CB8AC3E}">
        <p14:creationId xmlns:p14="http://schemas.microsoft.com/office/powerpoint/2010/main" val="273589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Calibri" pitchFamily="34" charset="0"/>
        </a:defRPr>
      </a:lvl2pPr>
      <a:lvl3pPr algn="l" rtl="0" eaLnBrk="0" fontAlgn="base" hangingPunct="0">
        <a:spcBef>
          <a:spcPct val="0"/>
        </a:spcBef>
        <a:spcAft>
          <a:spcPct val="0"/>
        </a:spcAft>
        <a:defRPr sz="4000">
          <a:solidFill>
            <a:schemeClr val="tx2"/>
          </a:solidFill>
          <a:latin typeface="Calibri" pitchFamily="34" charset="0"/>
        </a:defRPr>
      </a:lvl3pPr>
      <a:lvl4pPr algn="l" rtl="0" eaLnBrk="0" fontAlgn="base" hangingPunct="0">
        <a:spcBef>
          <a:spcPct val="0"/>
        </a:spcBef>
        <a:spcAft>
          <a:spcPct val="0"/>
        </a:spcAft>
        <a:defRPr sz="4000">
          <a:solidFill>
            <a:schemeClr val="tx2"/>
          </a:solidFill>
          <a:latin typeface="Calibri" pitchFamily="34" charset="0"/>
        </a:defRPr>
      </a:lvl4pPr>
      <a:lvl5pPr algn="l" rtl="0" eaLnBrk="0" fontAlgn="base" hangingPunct="0">
        <a:spcBef>
          <a:spcPct val="0"/>
        </a:spcBef>
        <a:spcAft>
          <a:spcPct val="0"/>
        </a:spcAft>
        <a:defRPr sz="4000">
          <a:solidFill>
            <a:schemeClr val="tx2"/>
          </a:solidFill>
          <a:latin typeface="Calibri" pitchFamily="34" charset="0"/>
        </a:defRPr>
      </a:lvl5pPr>
      <a:lvl6pPr marL="457200" algn="l" rtl="0" fontAlgn="base">
        <a:spcBef>
          <a:spcPct val="0"/>
        </a:spcBef>
        <a:spcAft>
          <a:spcPct val="0"/>
        </a:spcAft>
        <a:defRPr sz="4000">
          <a:solidFill>
            <a:schemeClr val="tx2"/>
          </a:solidFill>
          <a:latin typeface="Calibri" pitchFamily="34" charset="0"/>
        </a:defRPr>
      </a:lvl6pPr>
      <a:lvl7pPr marL="914400" algn="l" rtl="0" fontAlgn="base">
        <a:spcBef>
          <a:spcPct val="0"/>
        </a:spcBef>
        <a:spcAft>
          <a:spcPct val="0"/>
        </a:spcAft>
        <a:defRPr sz="4000">
          <a:solidFill>
            <a:schemeClr val="tx2"/>
          </a:solidFill>
          <a:latin typeface="Calibri" pitchFamily="34" charset="0"/>
        </a:defRPr>
      </a:lvl7pPr>
      <a:lvl8pPr marL="1371600" algn="l" rtl="0" fontAlgn="base">
        <a:spcBef>
          <a:spcPct val="0"/>
        </a:spcBef>
        <a:spcAft>
          <a:spcPct val="0"/>
        </a:spcAft>
        <a:defRPr sz="4000">
          <a:solidFill>
            <a:schemeClr val="tx2"/>
          </a:solidFill>
          <a:latin typeface="Calibri" pitchFamily="34" charset="0"/>
        </a:defRPr>
      </a:lvl8pPr>
      <a:lvl9pPr marL="1828800" algn="l" rtl="0" fontAlgn="base">
        <a:spcBef>
          <a:spcPct val="0"/>
        </a:spcBef>
        <a:spcAft>
          <a:spcPct val="0"/>
        </a:spcAft>
        <a:defRPr sz="4000">
          <a:solidFill>
            <a:schemeClr val="tx2"/>
          </a:solidFill>
          <a:latin typeface="Calibri"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https://el.wikipedia.org/w/index.php?title=%CE%86%CE%B3%CE%BD%CE%BF%CE%B9%CE%B1&amp;action=edit&amp;redlink=1" TargetMode="External"/><Relationship Id="rId2" Type="http://schemas.openxmlformats.org/officeDocument/2006/relationships/hyperlink" Target="https://el.wikipedia.org/w/index.php?title=%CE%95%CE%B9%CF%81%CF%89%CE%BD%CE%B5%CE%AF%CE%B1&amp;action=edit&amp;redlink=1"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0739" y="2654108"/>
            <a:ext cx="7772400" cy="1676400"/>
          </a:xfrm>
        </p:spPr>
        <p:txBody>
          <a:bodyPr>
            <a:normAutofit/>
          </a:bodyPr>
          <a:lstStyle/>
          <a:p>
            <a:r>
              <a:rPr lang="el-GR" sz="3200" dirty="0"/>
              <a:t> </a:t>
            </a:r>
            <a:endParaRPr lang="en-US" sz="3200" dirty="0"/>
          </a:p>
        </p:txBody>
      </p:sp>
      <p:sp>
        <p:nvSpPr>
          <p:cNvPr id="4" name="3 - Υπότιτλος"/>
          <p:cNvSpPr>
            <a:spLocks noGrp="1"/>
          </p:cNvSpPr>
          <p:nvPr>
            <p:ph type="subTitle" idx="1"/>
          </p:nvPr>
        </p:nvSpPr>
        <p:spPr>
          <a:xfrm>
            <a:off x="837424" y="4514782"/>
            <a:ext cx="7695016" cy="1752600"/>
          </a:xfrm>
        </p:spPr>
        <p:txBody>
          <a:bodyPr>
            <a:normAutofit/>
          </a:bodyPr>
          <a:lstStyle/>
          <a:p>
            <a:endParaRPr lang="el-GR" dirty="0"/>
          </a:p>
          <a:p>
            <a:r>
              <a:rPr lang="el-GR" dirty="0"/>
              <a:t> </a:t>
            </a:r>
            <a:r>
              <a:rPr lang="en-US" dirty="0">
                <a:solidFill>
                  <a:srgbClr val="00B0F0"/>
                </a:solidFill>
              </a:rPr>
              <a:t>5</a:t>
            </a:r>
            <a:r>
              <a:rPr lang="el-GR" baseline="30000" dirty="0">
                <a:solidFill>
                  <a:srgbClr val="00B0F0"/>
                </a:solidFill>
              </a:rPr>
              <a:t>η</a:t>
            </a:r>
            <a:r>
              <a:rPr lang="el-GR" dirty="0">
                <a:solidFill>
                  <a:srgbClr val="00B0F0"/>
                </a:solidFill>
              </a:rPr>
              <a:t> ενότητα: </a:t>
            </a:r>
            <a:r>
              <a:rPr lang="en-US" b="1" dirty="0">
                <a:solidFill>
                  <a:srgbClr val="00B0F0"/>
                </a:solidFill>
              </a:rPr>
              <a:t>O </a:t>
            </a:r>
            <a:r>
              <a:rPr lang="el-GR" b="1" dirty="0">
                <a:solidFill>
                  <a:srgbClr val="00B0F0"/>
                </a:solidFill>
              </a:rPr>
              <a:t>διάλογος ως διδακτική πρακτική</a:t>
            </a:r>
          </a:p>
        </p:txBody>
      </p:sp>
      <p:sp>
        <p:nvSpPr>
          <p:cNvPr id="5" name="Title 1"/>
          <p:cNvSpPr txBox="1">
            <a:spLocks/>
          </p:cNvSpPr>
          <p:nvPr/>
        </p:nvSpPr>
        <p:spPr>
          <a:xfrm>
            <a:off x="457200" y="2743200"/>
            <a:ext cx="8458200" cy="1676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3200"/>
              <a:t> </a:t>
            </a:r>
            <a:endParaRPr lang="en-US" sz="3200" dirty="0"/>
          </a:p>
        </p:txBody>
      </p:sp>
      <p:pic>
        <p:nvPicPr>
          <p:cNvPr id="7" name="Εικόνα 6"/>
          <p:cNvPicPr/>
          <p:nvPr/>
        </p:nvPicPr>
        <p:blipFill>
          <a:blip r:embed="rId2">
            <a:extLst>
              <a:ext uri="{28A0092B-C50C-407E-A947-70E740481C1C}">
                <a14:useLocalDpi xmlns:a14="http://schemas.microsoft.com/office/drawing/2010/main" val="0"/>
              </a:ext>
            </a:extLst>
          </a:blip>
          <a:srcRect/>
          <a:stretch>
            <a:fillRect/>
          </a:stretch>
        </p:blipFill>
        <p:spPr bwMode="auto">
          <a:xfrm>
            <a:off x="6111417" y="592078"/>
            <a:ext cx="2253615" cy="1982153"/>
          </a:xfrm>
          <a:prstGeom prst="rect">
            <a:avLst/>
          </a:prstGeom>
          <a:noFill/>
          <a:ln>
            <a:noFill/>
          </a:ln>
        </p:spPr>
      </p:pic>
      <p:pic>
        <p:nvPicPr>
          <p:cNvPr id="8" name="Picture 2"/>
          <p:cNvPicPr>
            <a:picLocks noChangeAspect="1" noChangeArrowheads="1"/>
          </p:cNvPicPr>
          <p:nvPr/>
        </p:nvPicPr>
        <p:blipFill>
          <a:blip r:embed="rId3" cstate="print"/>
          <a:srcRect/>
          <a:stretch>
            <a:fillRect/>
          </a:stretch>
        </p:blipFill>
        <p:spPr bwMode="auto">
          <a:xfrm>
            <a:off x="1619672" y="404664"/>
            <a:ext cx="1879359" cy="1656184"/>
          </a:xfrm>
          <a:prstGeom prst="rect">
            <a:avLst/>
          </a:prstGeom>
          <a:noFill/>
          <a:ln w="9525">
            <a:noFill/>
            <a:miter lim="800000"/>
            <a:headEnd/>
            <a:tailEnd/>
          </a:ln>
        </p:spPr>
      </p:pic>
      <p:sp>
        <p:nvSpPr>
          <p:cNvPr id="9" name="1 - Τίτλος"/>
          <p:cNvSpPr txBox="1">
            <a:spLocks/>
          </p:cNvSpPr>
          <p:nvPr/>
        </p:nvSpPr>
        <p:spPr>
          <a:xfrm>
            <a:off x="457200" y="2711325"/>
            <a:ext cx="8458200" cy="174014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t> </a:t>
            </a:r>
            <a:endParaRPr lang="el-GR" sz="3200" dirty="0"/>
          </a:p>
        </p:txBody>
      </p:sp>
      <p:sp>
        <p:nvSpPr>
          <p:cNvPr id="10" name="Title 1"/>
          <p:cNvSpPr txBox="1">
            <a:spLocks/>
          </p:cNvSpPr>
          <p:nvPr/>
        </p:nvSpPr>
        <p:spPr>
          <a:xfrm>
            <a:off x="457200" y="2590800"/>
            <a:ext cx="7772400" cy="1676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3200" b="1" dirty="0"/>
              <a:t>Η διδασκαλία μέσω επίλυσης προβλήματος – </a:t>
            </a:r>
            <a:r>
              <a:rPr lang="el-GR" sz="3200" b="1" dirty="0" err="1"/>
              <a:t>Μαθηματικοποίηση</a:t>
            </a:r>
            <a:endParaRPr lang="en-US" sz="3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274638"/>
            <a:ext cx="8147248" cy="1143000"/>
          </a:xfrm>
        </p:spPr>
        <p:txBody>
          <a:bodyPr/>
          <a:lstStyle/>
          <a:p>
            <a:r>
              <a:rPr lang="el-GR" dirty="0"/>
              <a:t>Μη παραγωγικές μορφές διαλόγου στη σχολική τάξη (2/2)</a:t>
            </a:r>
          </a:p>
        </p:txBody>
      </p:sp>
      <p:sp>
        <p:nvSpPr>
          <p:cNvPr id="3" name="Θέση περιεχομένου 2"/>
          <p:cNvSpPr>
            <a:spLocks noGrp="1"/>
          </p:cNvSpPr>
          <p:nvPr>
            <p:ph sz="quarter" idx="1"/>
          </p:nvPr>
        </p:nvSpPr>
        <p:spPr>
          <a:xfrm>
            <a:off x="323528" y="1628800"/>
            <a:ext cx="8363272" cy="4391000"/>
          </a:xfrm>
        </p:spPr>
        <p:txBody>
          <a:bodyPr/>
          <a:lstStyle/>
          <a:p>
            <a:r>
              <a:rPr lang="el-GR" dirty="0"/>
              <a:t>Απλή απόρριψη της </a:t>
            </a:r>
            <a:r>
              <a:rPr lang="el-GR" dirty="0" err="1"/>
              <a:t>λανθασµένης</a:t>
            </a:r>
            <a:r>
              <a:rPr lang="el-GR" dirty="0"/>
              <a:t> απάντησης των μαθητών,</a:t>
            </a:r>
          </a:p>
          <a:p>
            <a:r>
              <a:rPr lang="el-GR" dirty="0"/>
              <a:t>ερωτήσεις ανάκλησης πληροφοριών </a:t>
            </a:r>
          </a:p>
          <a:p>
            <a:r>
              <a:rPr lang="el-GR" dirty="0"/>
              <a:t>κλειστές ερωτήσεις (απαιτούν μονολεκτική απάντηση)</a:t>
            </a:r>
          </a:p>
          <a:p>
            <a:r>
              <a:rPr lang="el-GR" dirty="0"/>
              <a:t>ερωτήσεις που προσπαθούν να </a:t>
            </a:r>
            <a:r>
              <a:rPr lang="el-GR" dirty="0" err="1"/>
              <a:t>εκµαιεύσουν</a:t>
            </a:r>
            <a:r>
              <a:rPr lang="el-GR" dirty="0"/>
              <a:t> τη µία και σωστή απάντηση </a:t>
            </a:r>
          </a:p>
          <a:p>
            <a:pPr marL="0" indent="0">
              <a:buNone/>
            </a:pPr>
            <a:r>
              <a:rPr lang="el-GR" dirty="0"/>
              <a:t>Μη παραγωγική δράση:</a:t>
            </a:r>
          </a:p>
          <a:p>
            <a:pPr lvl="1"/>
            <a:r>
              <a:rPr lang="el-GR" dirty="0"/>
              <a:t>Δεν δίνεται χρόνο στους μαθητές να απαντήσουν στην ερώτηση που τους έχει δοθεί</a:t>
            </a:r>
          </a:p>
        </p:txBody>
      </p:sp>
    </p:spTree>
    <p:extLst>
      <p:ext uri="{BB962C8B-B14F-4D97-AF65-F5344CB8AC3E}">
        <p14:creationId xmlns:p14="http://schemas.microsoft.com/office/powerpoint/2010/main" val="2057980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188640"/>
            <a:ext cx="7772400" cy="1143000"/>
          </a:xfrm>
        </p:spPr>
        <p:txBody>
          <a:bodyPr/>
          <a:lstStyle/>
          <a:p>
            <a:r>
              <a:rPr lang="el-GR" sz="3200" dirty="0"/>
              <a:t>Παραγωγικές μορφές διαλόγου στη σχολική τάξη (1/2)</a:t>
            </a:r>
          </a:p>
        </p:txBody>
      </p:sp>
      <p:sp>
        <p:nvSpPr>
          <p:cNvPr id="3" name="Θέση περιεχομένου 2"/>
          <p:cNvSpPr>
            <a:spLocks noGrp="1"/>
          </p:cNvSpPr>
          <p:nvPr>
            <p:ph sz="quarter" idx="1"/>
          </p:nvPr>
        </p:nvSpPr>
        <p:spPr>
          <a:xfrm>
            <a:off x="107504" y="1417638"/>
            <a:ext cx="9036496" cy="5107706"/>
          </a:xfrm>
        </p:spPr>
        <p:txBody>
          <a:bodyPr/>
          <a:lstStyle/>
          <a:p>
            <a:r>
              <a:rPr lang="el-GR" sz="2400" dirty="0"/>
              <a:t>1)  </a:t>
            </a:r>
            <a:r>
              <a:rPr lang="el-GR" sz="2400" b="1" dirty="0">
                <a:solidFill>
                  <a:srgbClr val="002060"/>
                </a:solidFill>
              </a:rPr>
              <a:t>ο εκπαιδευτικός  </a:t>
            </a:r>
            <a:r>
              <a:rPr lang="el-GR" sz="2400" b="1" dirty="0">
                <a:solidFill>
                  <a:srgbClr val="00B050"/>
                </a:solidFill>
              </a:rPr>
              <a:t>απευθύνει κυρίως ερωτήσεις ανοιχτού τύπου </a:t>
            </a:r>
            <a:r>
              <a:rPr lang="el-GR" sz="2400" dirty="0"/>
              <a:t>που αποσκοπούν να αποκαλύψουν τις ιδέες και τις απόψεις ενός μαθητή</a:t>
            </a:r>
          </a:p>
          <a:p>
            <a:r>
              <a:rPr lang="el-GR" sz="2400" dirty="0"/>
              <a:t>2)</a:t>
            </a:r>
            <a:r>
              <a:rPr lang="el-GR" sz="2400" b="1" dirty="0">
                <a:solidFill>
                  <a:srgbClr val="002060"/>
                </a:solidFill>
              </a:rPr>
              <a:t> ο εκπαιδευτικός</a:t>
            </a:r>
            <a:r>
              <a:rPr lang="el-GR" sz="2400" dirty="0"/>
              <a:t> </a:t>
            </a:r>
            <a:r>
              <a:rPr lang="el-GR" sz="2400" b="1" dirty="0">
                <a:solidFill>
                  <a:srgbClr val="00B050"/>
                </a:solidFill>
              </a:rPr>
              <a:t>υποστηρίζει τη συνοχή της συζήτησης </a:t>
            </a:r>
            <a:r>
              <a:rPr lang="el-GR" sz="2400" i="1" dirty="0"/>
              <a:t>(</a:t>
            </a:r>
            <a:r>
              <a:rPr lang="el-GR" sz="2400" b="1" i="1" dirty="0"/>
              <a:t>ανακεφαλαιώνει τι έχει ειπωθεί και θέτει νέα ερωτήματα</a:t>
            </a:r>
            <a:r>
              <a:rPr lang="el-GR" sz="2400" i="1" dirty="0"/>
              <a:t>)</a:t>
            </a:r>
          </a:p>
          <a:p>
            <a:r>
              <a:rPr lang="el-GR" sz="2400" dirty="0"/>
              <a:t>3) </a:t>
            </a:r>
            <a:r>
              <a:rPr lang="el-GR" sz="2400" b="1" dirty="0">
                <a:solidFill>
                  <a:srgbClr val="002060"/>
                </a:solidFill>
              </a:rPr>
              <a:t>ο εκπαιδευτικός </a:t>
            </a:r>
            <a:r>
              <a:rPr lang="el-GR" sz="2400" b="1" dirty="0">
                <a:solidFill>
                  <a:srgbClr val="00B050"/>
                </a:solidFill>
              </a:rPr>
              <a:t>προκαλεί ανοιχτή συζήτηση που περιλαμβάνει τουλάχιστον τρεις συμμετέχοντες</a:t>
            </a:r>
            <a:r>
              <a:rPr lang="el-GR" sz="2400" dirty="0"/>
              <a:t> </a:t>
            </a:r>
          </a:p>
          <a:p>
            <a:r>
              <a:rPr lang="el-GR" sz="2400" dirty="0"/>
              <a:t>4) </a:t>
            </a:r>
            <a:r>
              <a:rPr lang="el-GR" sz="2400" b="1" dirty="0">
                <a:solidFill>
                  <a:srgbClr val="002060"/>
                </a:solidFill>
              </a:rPr>
              <a:t>οι μαθητές </a:t>
            </a:r>
            <a:r>
              <a:rPr lang="el-GR" sz="2400" dirty="0"/>
              <a:t>συμμετέχουν στη συζήτηση</a:t>
            </a:r>
          </a:p>
          <a:p>
            <a:pPr lvl="1"/>
            <a:r>
              <a:rPr lang="el-GR" sz="2200" b="1" dirty="0">
                <a:solidFill>
                  <a:srgbClr val="7030A0"/>
                </a:solidFill>
              </a:rPr>
              <a:t>αναπτύσσοντας  επιχειρήματα, </a:t>
            </a:r>
          </a:p>
          <a:p>
            <a:pPr lvl="1"/>
            <a:r>
              <a:rPr lang="el-GR" sz="2200" b="1" dirty="0">
                <a:solidFill>
                  <a:srgbClr val="7030A0"/>
                </a:solidFill>
              </a:rPr>
              <a:t> τεκμηριώνοντας τους ισχυρισμούς τους </a:t>
            </a:r>
          </a:p>
          <a:p>
            <a:pPr lvl="1"/>
            <a:r>
              <a:rPr lang="el-GR" sz="2200" b="1" dirty="0">
                <a:solidFill>
                  <a:srgbClr val="7030A0"/>
                </a:solidFill>
              </a:rPr>
              <a:t>ή/και ανασκευάζοντας τους ισχυρισμούς και τα επιχειρήματα των συμμαθητών τους.</a:t>
            </a:r>
          </a:p>
        </p:txBody>
      </p:sp>
    </p:spTree>
    <p:extLst>
      <p:ext uri="{BB962C8B-B14F-4D97-AF65-F5344CB8AC3E}">
        <p14:creationId xmlns:p14="http://schemas.microsoft.com/office/powerpoint/2010/main" val="3314841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90972" y="476672"/>
            <a:ext cx="7772400" cy="1143000"/>
          </a:xfrm>
        </p:spPr>
        <p:txBody>
          <a:bodyPr/>
          <a:lstStyle/>
          <a:p>
            <a:r>
              <a:rPr lang="el-GR" dirty="0"/>
              <a:t>Παραγωγικές μορφές διαλόγου στη σχολική τάξη (2/2)</a:t>
            </a:r>
          </a:p>
        </p:txBody>
      </p:sp>
      <p:sp>
        <p:nvSpPr>
          <p:cNvPr id="3" name="Θέση περιεχομένου 2"/>
          <p:cNvSpPr>
            <a:spLocks noGrp="1"/>
          </p:cNvSpPr>
          <p:nvPr>
            <p:ph sz="quarter" idx="1"/>
          </p:nvPr>
        </p:nvSpPr>
        <p:spPr>
          <a:xfrm>
            <a:off x="467544" y="1916832"/>
            <a:ext cx="8219256" cy="4102968"/>
          </a:xfrm>
        </p:spPr>
        <p:txBody>
          <a:bodyPr/>
          <a:lstStyle/>
          <a:p>
            <a:r>
              <a:rPr lang="el-GR" sz="3200" dirty="0"/>
              <a:t>Γενικότερα οι εκπαιδευτικοί</a:t>
            </a:r>
          </a:p>
          <a:p>
            <a:pPr lvl="1"/>
            <a:r>
              <a:rPr lang="el-GR" sz="3200" dirty="0"/>
              <a:t> αντιλαμβάνονται τον διάλογο ως µία </a:t>
            </a:r>
            <a:r>
              <a:rPr lang="el-GR" sz="3200" b="1" dirty="0" err="1">
                <a:solidFill>
                  <a:srgbClr val="7030A0"/>
                </a:solidFill>
              </a:rPr>
              <a:t>δηµοκρατική</a:t>
            </a:r>
            <a:r>
              <a:rPr lang="el-GR" sz="3200" b="1" dirty="0">
                <a:solidFill>
                  <a:srgbClr val="7030A0"/>
                </a:solidFill>
              </a:rPr>
              <a:t> </a:t>
            </a:r>
            <a:r>
              <a:rPr lang="el-GR" sz="3200" dirty="0">
                <a:solidFill>
                  <a:srgbClr val="7030A0"/>
                </a:solidFill>
              </a:rPr>
              <a:t>και</a:t>
            </a:r>
            <a:r>
              <a:rPr lang="el-GR" sz="3200" b="1" dirty="0">
                <a:solidFill>
                  <a:srgbClr val="7030A0"/>
                </a:solidFill>
              </a:rPr>
              <a:t> συµµ</a:t>
            </a:r>
            <a:r>
              <a:rPr lang="el-GR" sz="3200" b="1" dirty="0" err="1">
                <a:solidFill>
                  <a:srgbClr val="7030A0"/>
                </a:solidFill>
              </a:rPr>
              <a:t>ετοχική</a:t>
            </a:r>
            <a:r>
              <a:rPr lang="el-GR" sz="3200" b="1" dirty="0">
                <a:solidFill>
                  <a:srgbClr val="7030A0"/>
                </a:solidFill>
              </a:rPr>
              <a:t> διαδικασία</a:t>
            </a:r>
            <a:r>
              <a:rPr lang="el-GR" sz="3200" dirty="0"/>
              <a:t>, </a:t>
            </a:r>
          </a:p>
          <a:p>
            <a:pPr lvl="1"/>
            <a:r>
              <a:rPr lang="el-GR" sz="3200" b="1" dirty="0">
                <a:solidFill>
                  <a:srgbClr val="7030A0"/>
                </a:solidFill>
              </a:rPr>
              <a:t>Αναγνωρίζουν τόσο το </a:t>
            </a:r>
            <a:r>
              <a:rPr lang="el-GR" sz="3200" b="1" dirty="0" err="1">
                <a:solidFill>
                  <a:srgbClr val="7030A0"/>
                </a:solidFill>
              </a:rPr>
              <a:t>δικαίωµα</a:t>
            </a:r>
            <a:r>
              <a:rPr lang="el-GR" sz="3200" b="1" dirty="0">
                <a:solidFill>
                  <a:srgbClr val="7030A0"/>
                </a:solidFill>
              </a:rPr>
              <a:t> όσο και την ικανότητα συµµ</a:t>
            </a:r>
            <a:r>
              <a:rPr lang="el-GR" sz="3200" b="1" dirty="0" err="1">
                <a:solidFill>
                  <a:srgbClr val="7030A0"/>
                </a:solidFill>
              </a:rPr>
              <a:t>ετοχής</a:t>
            </a:r>
            <a:r>
              <a:rPr lang="el-GR" sz="3200" dirty="0"/>
              <a:t> των μαθητών στη </a:t>
            </a:r>
            <a:r>
              <a:rPr lang="el-GR" sz="3200" dirty="0" err="1"/>
              <a:t>συν-διαµόρφωση</a:t>
            </a:r>
            <a:r>
              <a:rPr lang="el-GR" sz="3200" dirty="0"/>
              <a:t> της µ</a:t>
            </a:r>
            <a:r>
              <a:rPr lang="el-GR" sz="3200" dirty="0" err="1"/>
              <a:t>αθησιακής</a:t>
            </a:r>
            <a:r>
              <a:rPr lang="el-GR" sz="3200" dirty="0"/>
              <a:t> διαδικασίας. </a:t>
            </a:r>
          </a:p>
        </p:txBody>
      </p:sp>
    </p:spTree>
    <p:extLst>
      <p:ext uri="{BB962C8B-B14F-4D97-AF65-F5344CB8AC3E}">
        <p14:creationId xmlns:p14="http://schemas.microsoft.com/office/powerpoint/2010/main" val="1246059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274638"/>
            <a:ext cx="7772400" cy="706090"/>
          </a:xfrm>
        </p:spPr>
        <p:txBody>
          <a:bodyPr>
            <a:normAutofit fontScale="90000"/>
          </a:bodyPr>
          <a:lstStyle/>
          <a:p>
            <a:r>
              <a:rPr lang="el-GR" dirty="0">
                <a:solidFill>
                  <a:srgbClr val="7030A0"/>
                </a:solidFill>
              </a:rPr>
              <a:t>Διάλογος και επιχειρηματολογία</a:t>
            </a:r>
          </a:p>
        </p:txBody>
      </p:sp>
      <p:sp>
        <p:nvSpPr>
          <p:cNvPr id="3" name="Θέση περιεχομένου 2"/>
          <p:cNvSpPr>
            <a:spLocks noGrp="1"/>
          </p:cNvSpPr>
          <p:nvPr>
            <p:ph sz="quarter" idx="1"/>
          </p:nvPr>
        </p:nvSpPr>
        <p:spPr>
          <a:xfrm>
            <a:off x="539552" y="1417638"/>
            <a:ext cx="8496943" cy="4906962"/>
          </a:xfrm>
        </p:spPr>
        <p:txBody>
          <a:bodyPr>
            <a:noAutofit/>
          </a:bodyPr>
          <a:lstStyle/>
          <a:p>
            <a:r>
              <a:rPr lang="el-GR" sz="2800" dirty="0">
                <a:solidFill>
                  <a:srgbClr val="7030A0"/>
                </a:solidFill>
              </a:rPr>
              <a:t>Η </a:t>
            </a:r>
            <a:r>
              <a:rPr lang="el-GR" sz="2800" b="1" dirty="0">
                <a:solidFill>
                  <a:srgbClr val="7030A0"/>
                </a:solidFill>
              </a:rPr>
              <a:t>επεξήγηση και η αιτιολόγηση </a:t>
            </a:r>
            <a:r>
              <a:rPr lang="el-GR" sz="2800" dirty="0"/>
              <a:t>είναι δύο σημαντικές επικοινωνιακές πρακτικές κατά την μαθηματική συζήτηση μέσω των οποίων οι μαθητές διαμορφώνουν κοινές ερμηνείες και κοινές κατανοήσεις. </a:t>
            </a:r>
          </a:p>
          <a:p>
            <a:r>
              <a:rPr lang="el-GR" sz="2800" dirty="0">
                <a:solidFill>
                  <a:srgbClr val="7030A0"/>
                </a:solidFill>
              </a:rPr>
              <a:t>Κατά την επεξήγηση </a:t>
            </a:r>
            <a:r>
              <a:rPr lang="el-GR" sz="2800" b="1" dirty="0"/>
              <a:t>αποσαφηνίζονται πτυχές της μαθηματικής σκέψης τ</a:t>
            </a:r>
            <a:r>
              <a:rPr lang="el-GR" sz="2800" dirty="0"/>
              <a:t>ων μελών της τάξης.</a:t>
            </a:r>
          </a:p>
          <a:p>
            <a:pPr marL="273050" lvl="1" indent="-273050">
              <a:spcBef>
                <a:spcPts val="575"/>
              </a:spcBef>
              <a:buClr>
                <a:schemeClr val="accent1"/>
              </a:buClr>
            </a:pPr>
            <a:r>
              <a:rPr lang="el-GR" sz="2800" b="1" dirty="0">
                <a:solidFill>
                  <a:srgbClr val="7030A0"/>
                </a:solidFill>
              </a:rPr>
              <a:t>Κατά την διαλογική διδασκαλία ο εκπαιδευτικός έχει την ευθύνη να διευκολύνει την επικοινωνία με την προτροπή για περαιτέρω επεξηγήσεις. </a:t>
            </a:r>
            <a:endParaRPr lang="el-GR" sz="2800" dirty="0">
              <a:solidFill>
                <a:srgbClr val="7030A0"/>
              </a:solidFill>
            </a:endParaRPr>
          </a:p>
        </p:txBody>
      </p:sp>
    </p:spTree>
    <p:extLst>
      <p:ext uri="{BB962C8B-B14F-4D97-AF65-F5344CB8AC3E}">
        <p14:creationId xmlns:p14="http://schemas.microsoft.com/office/powerpoint/2010/main" val="2520058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60648"/>
            <a:ext cx="8229600" cy="706090"/>
          </a:xfrm>
        </p:spPr>
        <p:txBody>
          <a:bodyPr/>
          <a:lstStyle/>
          <a:p>
            <a:r>
              <a:rPr lang="el-GR" dirty="0"/>
              <a:t>Οι αρχές της διαλογικής διδασκαλίας</a:t>
            </a:r>
          </a:p>
        </p:txBody>
      </p:sp>
      <p:sp>
        <p:nvSpPr>
          <p:cNvPr id="3" name="Θέση περιεχομένου 2"/>
          <p:cNvSpPr>
            <a:spLocks noGrp="1"/>
          </p:cNvSpPr>
          <p:nvPr>
            <p:ph sz="quarter" idx="1"/>
          </p:nvPr>
        </p:nvSpPr>
        <p:spPr>
          <a:xfrm>
            <a:off x="323528" y="966738"/>
            <a:ext cx="8496944" cy="5270574"/>
          </a:xfrm>
        </p:spPr>
        <p:txBody>
          <a:bodyPr/>
          <a:lstStyle/>
          <a:p>
            <a:r>
              <a:rPr lang="el-GR" sz="2400" b="1" dirty="0">
                <a:solidFill>
                  <a:srgbClr val="00B050"/>
                </a:solidFill>
              </a:rPr>
              <a:t>είναι συλλογική, </a:t>
            </a:r>
            <a:r>
              <a:rPr lang="el-GR" sz="2400" dirty="0"/>
              <a:t>όλη η τάξη, ή τουλάχιστον το μεγαλύτερο μέρος της, πρέπει να συμμετέχουν στο διάλογο. </a:t>
            </a:r>
          </a:p>
          <a:p>
            <a:r>
              <a:rPr lang="el-GR" sz="2400" b="1" dirty="0">
                <a:solidFill>
                  <a:srgbClr val="00B050"/>
                </a:solidFill>
              </a:rPr>
              <a:t>είναι αμοιβαία</a:t>
            </a:r>
            <a:r>
              <a:rPr lang="el-GR" sz="2400" dirty="0"/>
              <a:t>, εκπαιδευτικοί και μαθητές ακούνε ο ένας τον άλλο, μοιράζονται τις σκέψεις τους και εξετάζουν εναλλακτικές απόψεις. </a:t>
            </a:r>
          </a:p>
          <a:p>
            <a:r>
              <a:rPr lang="el-GR" sz="2400" b="1" dirty="0">
                <a:solidFill>
                  <a:srgbClr val="00B050"/>
                </a:solidFill>
              </a:rPr>
              <a:t>είναι υποστηρικτική, </a:t>
            </a:r>
            <a:r>
              <a:rPr lang="el-GR" sz="2400" dirty="0"/>
              <a:t>οι μαθητές μοιράζονται ελεύθερα τις ιδέες τους, δεν φοβούνται να κάνουν λάθη και βοηθούν ο ένας τον άλλο για να φτάσουν σε κοινούς τρόπους κατανόησης</a:t>
            </a:r>
          </a:p>
          <a:p>
            <a:r>
              <a:rPr lang="el-GR" sz="2400" b="1" dirty="0">
                <a:solidFill>
                  <a:srgbClr val="00B050"/>
                </a:solidFill>
              </a:rPr>
              <a:t>Είναι αθροιστική, </a:t>
            </a:r>
            <a:r>
              <a:rPr lang="el-GR" sz="2400" dirty="0">
                <a:solidFill>
                  <a:srgbClr val="7030A0"/>
                </a:solidFill>
              </a:rPr>
              <a:t>οι συμμετέχοντες στο διάλογο κτίζουν ο ένας επάνω στις ιδέες του άλλου</a:t>
            </a:r>
            <a:endParaRPr lang="en-US" sz="2400" dirty="0">
              <a:solidFill>
                <a:srgbClr val="7030A0"/>
              </a:solidFill>
            </a:endParaRPr>
          </a:p>
          <a:p>
            <a:r>
              <a:rPr lang="el-GR" sz="2400" b="1" dirty="0">
                <a:solidFill>
                  <a:srgbClr val="00B050"/>
                </a:solidFill>
              </a:rPr>
              <a:t>Είναι σκόπιμη, </a:t>
            </a:r>
            <a:r>
              <a:rPr lang="el-GR" sz="2400" dirty="0"/>
              <a:t>δομείται σύμφωνα με τους εκάστοτε διδακτικούς στόχους του εκπαιδευτικού.</a:t>
            </a:r>
          </a:p>
        </p:txBody>
      </p:sp>
    </p:spTree>
    <p:extLst>
      <p:ext uri="{BB962C8B-B14F-4D97-AF65-F5344CB8AC3E}">
        <p14:creationId xmlns:p14="http://schemas.microsoft.com/office/powerpoint/2010/main" val="3247578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p:nvPr>
        </p:nvSpPr>
        <p:spPr>
          <a:xfrm>
            <a:off x="611560" y="188640"/>
            <a:ext cx="4737720" cy="778098"/>
          </a:xfrm>
        </p:spPr>
        <p:txBody>
          <a:bodyPr/>
          <a:lstStyle/>
          <a:p>
            <a:r>
              <a:rPr lang="el-GR" sz="3200" dirty="0">
                <a:latin typeface="Arial" charset="0"/>
              </a:rPr>
              <a:t>Ενδεικτική βιβλιογραφία</a:t>
            </a:r>
          </a:p>
        </p:txBody>
      </p:sp>
      <p:sp>
        <p:nvSpPr>
          <p:cNvPr id="26626" name="Rectangle 3"/>
          <p:cNvSpPr>
            <a:spLocks noGrp="1"/>
          </p:cNvSpPr>
          <p:nvPr>
            <p:ph type="body" idx="1"/>
          </p:nvPr>
        </p:nvSpPr>
        <p:spPr>
          <a:xfrm>
            <a:off x="251520" y="1052736"/>
            <a:ext cx="8712968" cy="5328593"/>
          </a:xfrm>
        </p:spPr>
        <p:txBody>
          <a:bodyPr/>
          <a:lstStyle/>
          <a:p>
            <a:r>
              <a:rPr lang="en-US" sz="1800" dirty="0" err="1"/>
              <a:t>Akkus</a:t>
            </a:r>
            <a:r>
              <a:rPr lang="en-US" sz="1800" dirty="0"/>
              <a:t>, R., &amp; Hand, B. (2011). Examining teachers’ struggles as they attempt to implement dialogical interaction as part of promoting mathematical reasoning within their classrooms. </a:t>
            </a:r>
            <a:r>
              <a:rPr lang="en-US" sz="1800" i="1" dirty="0"/>
              <a:t>International Journal of Science and Mathematics Education</a:t>
            </a:r>
            <a:r>
              <a:rPr lang="en-US" sz="1800" dirty="0"/>
              <a:t>, 9(4), 975-998</a:t>
            </a:r>
            <a:r>
              <a:rPr lang="el-GR" sz="1800" dirty="0"/>
              <a:t>.</a:t>
            </a:r>
          </a:p>
          <a:p>
            <a:r>
              <a:rPr lang="en-US" sz="1800" dirty="0"/>
              <a:t>Chapin, S. H., O’Connor, C., &amp; Anderson, N. C. (2009). Classroom discussions: Using math talk to help students learn (2nd ed.). Sausalito, CA: Math Solutions. </a:t>
            </a:r>
          </a:p>
          <a:p>
            <a:r>
              <a:rPr lang="en-US" sz="1800" dirty="0"/>
              <a:t>Dooley, T. (2009). A teacher's role in whole-class mathematical discussion: Facilitator of performance etiquette? In V. Durand-Guerrier, S. </a:t>
            </a:r>
            <a:r>
              <a:rPr lang="en-US" sz="1800" dirty="0" err="1"/>
              <a:t>Souryn</a:t>
            </a:r>
            <a:r>
              <a:rPr lang="en-US" sz="1800" dirty="0"/>
              <a:t> </a:t>
            </a:r>
            <a:r>
              <a:rPr lang="en-US" sz="1800" dirty="0" err="1"/>
              <a:t>Lavergne</a:t>
            </a:r>
            <a:r>
              <a:rPr lang="en-US" sz="1800" dirty="0"/>
              <a:t> and F. </a:t>
            </a:r>
            <a:r>
              <a:rPr lang="en-US" sz="1800" dirty="0" err="1"/>
              <a:t>Arzarello</a:t>
            </a:r>
            <a:r>
              <a:rPr lang="en-US" sz="1800" dirty="0"/>
              <a:t> (Eds.), </a:t>
            </a:r>
            <a:r>
              <a:rPr lang="en-US" sz="1800" i="1" dirty="0"/>
              <a:t>6</a:t>
            </a:r>
            <a:r>
              <a:rPr lang="en-US" sz="1800" i="1" baseline="30000" dirty="0"/>
              <a:t>th</a:t>
            </a:r>
            <a:r>
              <a:rPr lang="en-US" sz="1800" i="1" dirty="0"/>
              <a:t> Congress of the European Society for Research in Mathematics Education (CERME)</a:t>
            </a:r>
            <a:r>
              <a:rPr lang="en-US" sz="1800" dirty="0"/>
              <a:t> (pp. 894 - 903). Lyon, France: INRP. </a:t>
            </a:r>
          </a:p>
          <a:p>
            <a:r>
              <a:rPr lang="en-US" sz="1800" dirty="0" err="1"/>
              <a:t>Kersaint</a:t>
            </a:r>
            <a:r>
              <a:rPr lang="en-US" sz="1800" dirty="0"/>
              <a:t>, G. L. A. D. I. S. (2015). Orchestrating mathematical discourse to enhance student learning. Curriculum Associates, LLC. </a:t>
            </a:r>
            <a:endParaRPr lang="el-GR" sz="1800" dirty="0"/>
          </a:p>
          <a:p>
            <a:r>
              <a:rPr lang="en-US" sz="1800" dirty="0"/>
              <a:t>Lave, J., &amp; Wenger, E. (1991). Situated Learning: Legitimate peripheral participation.</a:t>
            </a:r>
            <a:r>
              <a:rPr lang="el-GR" sz="1800" dirty="0"/>
              <a:t> </a:t>
            </a:r>
            <a:r>
              <a:rPr lang="en-US" sz="1800" dirty="0"/>
              <a:t>Cambridge, USA: Cambridge University Press.</a:t>
            </a:r>
            <a:endParaRPr lang="el-GR" sz="1800" dirty="0"/>
          </a:p>
          <a:p>
            <a:r>
              <a:rPr lang="en-US" sz="1800" dirty="0"/>
              <a:t>Nystrand, M. (1997). </a:t>
            </a:r>
            <a:r>
              <a:rPr lang="en-US" sz="1800" i="1" dirty="0"/>
              <a:t>Open dialogue: Understanding the dynamics of language and</a:t>
            </a:r>
            <a:r>
              <a:rPr lang="el-GR" sz="1800" i="1" dirty="0"/>
              <a:t> </a:t>
            </a:r>
            <a:r>
              <a:rPr lang="en-US" sz="1800" i="1" dirty="0"/>
              <a:t>learning in English classrooms. </a:t>
            </a:r>
            <a:r>
              <a:rPr lang="en-US" sz="1800" dirty="0"/>
              <a:t>New York: Teachers College Press.</a:t>
            </a:r>
            <a:endParaRPr lang="el-GR" sz="1800" dirty="0"/>
          </a:p>
          <a:p>
            <a:r>
              <a:rPr lang="en-US" sz="1800" dirty="0"/>
              <a:t>Innes, Robert B. (2007) "Dialogic Communication in Collaborative Problem Solving Groups," </a:t>
            </a:r>
            <a:r>
              <a:rPr lang="en-US" sz="1800" i="1" dirty="0"/>
              <a:t>International Journal for the Scholarship</a:t>
            </a:r>
            <a:r>
              <a:rPr lang="el-GR" sz="1800" i="1" dirty="0"/>
              <a:t> </a:t>
            </a:r>
            <a:r>
              <a:rPr lang="en-US" sz="1800" i="1" dirty="0"/>
              <a:t>of Teaching and Learning</a:t>
            </a:r>
            <a:r>
              <a:rPr lang="en-US" sz="1800" dirty="0"/>
              <a:t>: Vol. 1: No. 1, Article 4.</a:t>
            </a:r>
            <a:endParaRPr lang="el-GR" sz="1800" dirty="0"/>
          </a:p>
        </p:txBody>
      </p:sp>
    </p:spTree>
    <p:extLst>
      <p:ext uri="{BB962C8B-B14F-4D97-AF65-F5344CB8AC3E}">
        <p14:creationId xmlns:p14="http://schemas.microsoft.com/office/powerpoint/2010/main" val="3520402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06388" y="764704"/>
            <a:ext cx="8219256" cy="5245338"/>
          </a:xfrm>
        </p:spPr>
        <p:txBody>
          <a:bodyPr/>
          <a:lstStyle/>
          <a:p>
            <a:endParaRPr lang="el-GR" dirty="0"/>
          </a:p>
          <a:p>
            <a:endParaRPr lang="el-GR" dirty="0"/>
          </a:p>
          <a:p>
            <a:pPr marL="0" indent="0" eaLnBrk="0" fontAlgn="base" hangingPunct="0">
              <a:spcBef>
                <a:spcPts val="575"/>
              </a:spcBef>
              <a:spcAft>
                <a:spcPct val="0"/>
              </a:spcAft>
              <a:buClr>
                <a:schemeClr val="accent1"/>
              </a:buClr>
              <a:buSzPct val="85000"/>
              <a:buNone/>
            </a:pPr>
            <a:r>
              <a:rPr lang="el-GR" sz="2800" b="1" dirty="0">
                <a:solidFill>
                  <a:srgbClr val="7030A0"/>
                </a:solidFill>
              </a:rPr>
              <a:t>Ο διάλογος ως διδακτική πρακτική (</a:t>
            </a:r>
            <a:r>
              <a:rPr lang="en-US" sz="2800" b="1" dirty="0">
                <a:solidFill>
                  <a:srgbClr val="7030A0"/>
                </a:solidFill>
              </a:rPr>
              <a:t>dialogic teaching)</a:t>
            </a:r>
            <a:endParaRPr lang="el-GR" sz="2800" b="1" dirty="0">
              <a:solidFill>
                <a:srgbClr val="7030A0"/>
              </a:solidFill>
            </a:endParaRPr>
          </a:p>
        </p:txBody>
      </p:sp>
      <p:sp>
        <p:nvSpPr>
          <p:cNvPr id="4" name="Ορθογώνιο 3"/>
          <p:cNvSpPr/>
          <p:nvPr/>
        </p:nvSpPr>
        <p:spPr>
          <a:xfrm>
            <a:off x="395536" y="3140968"/>
            <a:ext cx="5184576" cy="1477328"/>
          </a:xfrm>
          <a:prstGeom prst="rect">
            <a:avLst/>
          </a:prstGeom>
        </p:spPr>
        <p:txBody>
          <a:bodyPr wrap="square">
            <a:spAutoFit/>
          </a:bodyPr>
          <a:lstStyle/>
          <a:p>
            <a:r>
              <a:rPr lang="en-US" sz="2400" dirty="0"/>
              <a:t>“</a:t>
            </a:r>
            <a:r>
              <a:rPr lang="en-US" sz="2400" dirty="0">
                <a:solidFill>
                  <a:srgbClr val="00B050"/>
                </a:solidFill>
              </a:rPr>
              <a:t>A</a:t>
            </a:r>
            <a:r>
              <a:rPr lang="el-GR" sz="2400" dirty="0">
                <a:solidFill>
                  <a:srgbClr val="00B050"/>
                </a:solidFill>
              </a:rPr>
              <a:t>ν η απάντηση δεν αποτελεί τη βάση για μια νέα ερώτηση, τότε δεν υπάρχει</a:t>
            </a:r>
            <a:r>
              <a:rPr lang="en-US" sz="2400" dirty="0">
                <a:solidFill>
                  <a:srgbClr val="00B050"/>
                </a:solidFill>
              </a:rPr>
              <a:t> </a:t>
            </a:r>
            <a:r>
              <a:rPr lang="el-GR" sz="2400" dirty="0">
                <a:solidFill>
                  <a:srgbClr val="00B050"/>
                </a:solidFill>
              </a:rPr>
              <a:t> διάλογος</a:t>
            </a:r>
            <a:r>
              <a:rPr lang="en-US" sz="2400" dirty="0">
                <a:solidFill>
                  <a:srgbClr val="00B050"/>
                </a:solidFill>
              </a:rPr>
              <a:t>”</a:t>
            </a:r>
            <a:r>
              <a:rPr lang="el-GR" sz="2400" dirty="0">
                <a:solidFill>
                  <a:srgbClr val="00B050"/>
                </a:solidFill>
              </a:rPr>
              <a:t>  (</a:t>
            </a:r>
            <a:r>
              <a:rPr lang="en-US" sz="2400" dirty="0" err="1">
                <a:solidFill>
                  <a:srgbClr val="00B050"/>
                </a:solidFill>
              </a:rPr>
              <a:t>Bakhtin</a:t>
            </a:r>
            <a:r>
              <a:rPr lang="en-US" sz="2400" dirty="0">
                <a:solidFill>
                  <a:srgbClr val="00B050"/>
                </a:solidFill>
              </a:rPr>
              <a:t>, 1986</a:t>
            </a:r>
            <a:r>
              <a:rPr lang="el-GR" sz="2400" dirty="0">
                <a:solidFill>
                  <a:srgbClr val="00B050"/>
                </a:solidFill>
              </a:rPr>
              <a:t>)</a:t>
            </a:r>
          </a:p>
          <a:p>
            <a:endParaRPr lang="el-GR" dirty="0"/>
          </a:p>
        </p:txBody>
      </p:sp>
      <p:sp>
        <p:nvSpPr>
          <p:cNvPr id="5" name="Ορθογώνιο 4"/>
          <p:cNvSpPr/>
          <p:nvPr/>
        </p:nvSpPr>
        <p:spPr>
          <a:xfrm>
            <a:off x="2771800" y="4901428"/>
            <a:ext cx="5832648" cy="1200329"/>
          </a:xfrm>
          <a:prstGeom prst="rect">
            <a:avLst/>
          </a:prstGeom>
        </p:spPr>
        <p:txBody>
          <a:bodyPr wrap="square">
            <a:spAutoFit/>
          </a:bodyPr>
          <a:lstStyle/>
          <a:p>
            <a:r>
              <a:rPr lang="el-GR" sz="2400" dirty="0">
                <a:solidFill>
                  <a:srgbClr val="00B050"/>
                </a:solidFill>
              </a:rPr>
              <a:t>«η ποιότητα της μάθησης των μαθητών συνδέεται στενά με την ποιότητα της ομιλίας στην τάξη»  (</a:t>
            </a:r>
            <a:r>
              <a:rPr lang="el-GR" sz="2400" dirty="0" err="1">
                <a:solidFill>
                  <a:srgbClr val="00B050"/>
                </a:solidFill>
              </a:rPr>
              <a:t>Nystrand</a:t>
            </a:r>
            <a:r>
              <a:rPr lang="el-GR" sz="2400" dirty="0">
                <a:solidFill>
                  <a:srgbClr val="00B050"/>
                </a:solidFill>
              </a:rPr>
              <a:t>, 1997) </a:t>
            </a:r>
          </a:p>
        </p:txBody>
      </p:sp>
    </p:spTree>
    <p:extLst>
      <p:ext uri="{BB962C8B-B14F-4D97-AF65-F5344CB8AC3E}">
        <p14:creationId xmlns:p14="http://schemas.microsoft.com/office/powerpoint/2010/main" val="1836978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74638"/>
            <a:ext cx="8568952" cy="1138138"/>
          </a:xfrm>
        </p:spPr>
        <p:txBody>
          <a:bodyPr>
            <a:normAutofit/>
          </a:bodyPr>
          <a:lstStyle/>
          <a:p>
            <a:r>
              <a:rPr lang="el-GR" sz="3200" dirty="0"/>
              <a:t>Ο διάλογος ως μέσο διδασκαλίας στην </a:t>
            </a:r>
            <a:r>
              <a:rPr lang="el-GR" sz="3200" b="1" dirty="0"/>
              <a:t>αρχαιότητα</a:t>
            </a:r>
            <a:r>
              <a:rPr lang="el-GR" sz="3200" dirty="0"/>
              <a:t> (</a:t>
            </a:r>
            <a:r>
              <a:rPr lang="el-GR" sz="3200" i="1" dirty="0"/>
              <a:t>διαλεκτική &amp; μαιευτική μέθοδος)</a:t>
            </a:r>
          </a:p>
        </p:txBody>
      </p:sp>
      <p:sp>
        <p:nvSpPr>
          <p:cNvPr id="3" name="Θέση περιεχομένου 2"/>
          <p:cNvSpPr>
            <a:spLocks noGrp="1"/>
          </p:cNvSpPr>
          <p:nvPr>
            <p:ph idx="1"/>
          </p:nvPr>
        </p:nvSpPr>
        <p:spPr>
          <a:xfrm>
            <a:off x="179512" y="1700808"/>
            <a:ext cx="8712968" cy="5040560"/>
          </a:xfrm>
        </p:spPr>
        <p:txBody>
          <a:bodyPr/>
          <a:lstStyle/>
          <a:p>
            <a:pPr lvl="1"/>
            <a:r>
              <a:rPr lang="el-GR" sz="2200" dirty="0"/>
              <a:t>Στη </a:t>
            </a:r>
            <a:r>
              <a:rPr lang="el-GR" sz="2200" b="1" dirty="0">
                <a:solidFill>
                  <a:srgbClr val="92D050"/>
                </a:solidFill>
              </a:rPr>
              <a:t>διαλεκτική μέθοδο, </a:t>
            </a:r>
            <a:r>
              <a:rPr lang="el-GR" sz="2200" dirty="0"/>
              <a:t>ο Σωκράτης άφηνε τον συνομιλητή του να εκφράσει ελεύθερα την άποψή του σχετικά με το θέμα που συζητούσαν, θεωρώντας αρχικά, αυτή την άποψη ως ολοκληρωμένη και θεμελιωμένη. Στη συνέχεια, </a:t>
            </a:r>
            <a:r>
              <a:rPr lang="el-GR" sz="2200" b="1" dirty="0">
                <a:solidFill>
                  <a:srgbClr val="92D050"/>
                </a:solidFill>
              </a:rPr>
              <a:t>μέσα από τη διαδικασία ερωτήσεων και απαντήσεων</a:t>
            </a:r>
            <a:r>
              <a:rPr lang="el-GR" sz="2200" dirty="0"/>
              <a:t> οδηγούσε  τον συνομιλητή του, στην ανακάλυψη νέων συμπερασμάτων και νέων προσεγγίσεων της αλήθειας. </a:t>
            </a:r>
          </a:p>
          <a:p>
            <a:pPr lvl="1"/>
            <a:r>
              <a:rPr lang="el-GR" dirty="0"/>
              <a:t>Ο Σωκράτης χρησιμοποιούσε </a:t>
            </a:r>
            <a:r>
              <a:rPr lang="el-GR" b="1" i="1" dirty="0">
                <a:solidFill>
                  <a:srgbClr val="7030A0"/>
                </a:solidFill>
              </a:rPr>
              <a:t>την επαγωγική συλλογιστική μέθοδο </a:t>
            </a:r>
            <a:r>
              <a:rPr lang="el-GR" dirty="0">
                <a:solidFill>
                  <a:srgbClr val="7030A0"/>
                </a:solidFill>
              </a:rPr>
              <a:t> </a:t>
            </a:r>
          </a:p>
          <a:p>
            <a:pPr lvl="2"/>
            <a:r>
              <a:rPr lang="el-GR" dirty="0"/>
              <a:t>Ξεκινούσε με παραδείγματα παρμένα από την καθημερινότητα και την εμπειρία του και αποσκοπούσε στην εξαγωγή καθολικών συμπερασμάτων, τα οποία ξεπερνούν την εμπειρία και φτάνουν στην απόλυτη γνώση ενός θέματος, όπως καθολικές αλήθειες που αφορούσαν το καλό και το κακό κλπ.</a:t>
            </a:r>
          </a:p>
        </p:txBody>
      </p:sp>
    </p:spTree>
    <p:extLst>
      <p:ext uri="{BB962C8B-B14F-4D97-AF65-F5344CB8AC3E}">
        <p14:creationId xmlns:p14="http://schemas.microsoft.com/office/powerpoint/2010/main" val="340899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866274" y="548680"/>
            <a:ext cx="7820526" cy="5471120"/>
          </a:xfrm>
        </p:spPr>
        <p:txBody>
          <a:bodyPr/>
          <a:lstStyle/>
          <a:p>
            <a:pPr marL="273050" lvl="1" indent="-273050">
              <a:spcBef>
                <a:spcPts val="575"/>
              </a:spcBef>
              <a:buClr>
                <a:schemeClr val="accent1"/>
              </a:buClr>
            </a:pPr>
            <a:r>
              <a:rPr lang="el-GR" b="1" dirty="0"/>
              <a:t>Η μαιευτική</a:t>
            </a:r>
            <a:r>
              <a:rPr lang="el-GR" dirty="0"/>
              <a:t> ήταν η μέθοδος διδασκαλίας , η οποία, σε συνδυασμό με τη χρήση της </a:t>
            </a:r>
            <a:r>
              <a:rPr lang="el-GR" dirty="0">
                <a:hlinkClick r:id="rId2" tooltip="Ειρωνεία (δεν έχει γραφτεί ακόμα)"/>
              </a:rPr>
              <a:t>ειρωνείας</a:t>
            </a:r>
            <a:r>
              <a:rPr lang="el-GR" dirty="0"/>
              <a:t>, αποτελούσε χαρακτηριστικό της σωκρατικής διδασκαλίας. </a:t>
            </a:r>
          </a:p>
          <a:p>
            <a:pPr marL="273050" lvl="1" indent="-273050">
              <a:spcBef>
                <a:spcPts val="575"/>
              </a:spcBef>
              <a:buClr>
                <a:schemeClr val="accent1"/>
              </a:buClr>
            </a:pPr>
            <a:r>
              <a:rPr lang="el-GR" dirty="0"/>
              <a:t>Σύμφωνα με τη μέθοδο αυτή, ο Σωκράτης κατά τις </a:t>
            </a:r>
            <a:r>
              <a:rPr lang="el-GR" b="1" dirty="0">
                <a:solidFill>
                  <a:srgbClr val="00B050"/>
                </a:solidFill>
              </a:rPr>
              <a:t>συζητήσεις του, </a:t>
            </a:r>
            <a:r>
              <a:rPr lang="el-GR" dirty="0"/>
              <a:t>προσποιούμενος την πλήρη </a:t>
            </a:r>
            <a:r>
              <a:rPr lang="el-GR" dirty="0">
                <a:hlinkClick r:id="rId3" tooltip="Άγνοια (δεν έχει γραφτεί ακόμα)"/>
              </a:rPr>
              <a:t>άγνοια</a:t>
            </a:r>
            <a:r>
              <a:rPr lang="el-GR" dirty="0"/>
              <a:t> για το θέμα που συζητούσε κάθε φορά, προσπαθούσε μέσα από </a:t>
            </a:r>
            <a:r>
              <a:rPr lang="el-GR" b="1" dirty="0">
                <a:solidFill>
                  <a:srgbClr val="00B050"/>
                </a:solidFill>
              </a:rPr>
              <a:t>ερωτήσεις</a:t>
            </a:r>
            <a:r>
              <a:rPr lang="el-GR" dirty="0"/>
              <a:t> να εκμαιεύσει την αλήθεια από τον συνομιλητή του.</a:t>
            </a:r>
          </a:p>
          <a:p>
            <a:pPr marL="273050" lvl="1" indent="-273050">
              <a:spcBef>
                <a:spcPts val="575"/>
              </a:spcBef>
              <a:buClr>
                <a:schemeClr val="accent1"/>
              </a:buClr>
            </a:pPr>
            <a:r>
              <a:rPr lang="el-GR" dirty="0"/>
              <a:t>Ολη η διανοητική προσπάθεια της συζήτησης στρεφόταν όχι στο να παραθέσει την άποψή του αλλά στο να εξαχθεί η σωκρατική άποψη από τον ‘αντίπαλο’ συνομιλητή του.</a:t>
            </a:r>
          </a:p>
          <a:p>
            <a:endParaRPr lang="el-GR" dirty="0"/>
          </a:p>
        </p:txBody>
      </p:sp>
    </p:spTree>
    <p:extLst>
      <p:ext uri="{BB962C8B-B14F-4D97-AF65-F5344CB8AC3E}">
        <p14:creationId xmlns:p14="http://schemas.microsoft.com/office/powerpoint/2010/main" val="1289370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Ο διάλογος ως διδακτική πρακτική στον 20</a:t>
            </a:r>
            <a:r>
              <a:rPr lang="el-GR" baseline="30000" dirty="0"/>
              <a:t>ο</a:t>
            </a:r>
            <a:r>
              <a:rPr lang="el-GR" dirty="0"/>
              <a:t> αιώνα</a:t>
            </a:r>
          </a:p>
        </p:txBody>
      </p:sp>
      <p:pic>
        <p:nvPicPr>
          <p:cNvPr id="5" name="Θέση περιεχομένου 4"/>
          <p:cNvPicPr>
            <a:picLocks noGrp="1" noChangeAspect="1"/>
          </p:cNvPicPr>
          <p:nvPr>
            <p:ph idx="1"/>
          </p:nvPr>
        </p:nvPicPr>
        <p:blipFill>
          <a:blip r:embed="rId2"/>
          <a:stretch>
            <a:fillRect/>
          </a:stretch>
        </p:blipFill>
        <p:spPr>
          <a:xfrm>
            <a:off x="323528" y="2073176"/>
            <a:ext cx="8568952" cy="3372047"/>
          </a:xfrm>
          <a:prstGeom prst="rect">
            <a:avLst/>
          </a:prstGeom>
        </p:spPr>
      </p:pic>
    </p:spTree>
    <p:extLst>
      <p:ext uri="{BB962C8B-B14F-4D97-AF65-F5344CB8AC3E}">
        <p14:creationId xmlns:p14="http://schemas.microsoft.com/office/powerpoint/2010/main" val="913815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E5D86-5214-4F3D-8854-5494EEB0E440}"/>
              </a:ext>
            </a:extLst>
          </p:cNvPr>
          <p:cNvSpPr>
            <a:spLocks noGrp="1"/>
          </p:cNvSpPr>
          <p:nvPr>
            <p:ph type="title"/>
          </p:nvPr>
        </p:nvSpPr>
        <p:spPr>
          <a:xfrm>
            <a:off x="611560" y="274638"/>
            <a:ext cx="8075240" cy="1143000"/>
          </a:xfrm>
        </p:spPr>
        <p:txBody>
          <a:bodyPr/>
          <a:lstStyle/>
          <a:p>
            <a:r>
              <a:rPr lang="el-GR" dirty="0"/>
              <a:t>Ο διάλογος ως διδακτική πρακτική στη σύγχρονη τάξη των μαθηματικών</a:t>
            </a:r>
            <a:endParaRPr lang="en-US" dirty="0"/>
          </a:p>
        </p:txBody>
      </p:sp>
      <p:sp>
        <p:nvSpPr>
          <p:cNvPr id="3" name="Content Placeholder 2">
            <a:extLst>
              <a:ext uri="{FF2B5EF4-FFF2-40B4-BE49-F238E27FC236}">
                <a16:creationId xmlns:a16="http://schemas.microsoft.com/office/drawing/2014/main" id="{8AB324CE-E995-4F0C-9154-103D6C717619}"/>
              </a:ext>
            </a:extLst>
          </p:cNvPr>
          <p:cNvSpPr>
            <a:spLocks noGrp="1"/>
          </p:cNvSpPr>
          <p:nvPr>
            <p:ph sz="quarter" idx="1"/>
          </p:nvPr>
        </p:nvSpPr>
        <p:spPr>
          <a:xfrm>
            <a:off x="251520" y="1447800"/>
            <a:ext cx="8712968" cy="5135562"/>
          </a:xfrm>
        </p:spPr>
        <p:txBody>
          <a:bodyPr/>
          <a:lstStyle/>
          <a:p>
            <a:r>
              <a:rPr lang="el-GR" sz="2400" dirty="0"/>
              <a:t>Με τον όρο «διάλογος ως διδακτική πρακτική» αναφερόμαστε στις λεκτικές κυρίως αλληλεπιδράσεις που συμβαίνουν μεταξύ του εκπαιδευτικού και των παιδιών αλλά και των παιδιών μεταξύ τους, καθώς μοιράζονται εμπειρίες, γνώσεις, ιδέες και συν-κατασκευάζουν νοήματα κατά την εκπαιδευτική διαδικασία.</a:t>
            </a:r>
          </a:p>
          <a:p>
            <a:r>
              <a:rPr lang="el-GR" sz="2400" b="1" dirty="0"/>
              <a:t>Οι συμμετέχοντες </a:t>
            </a:r>
            <a:r>
              <a:rPr lang="el-GR" sz="2400" dirty="0">
                <a:solidFill>
                  <a:srgbClr val="00B050"/>
                </a:solidFill>
              </a:rPr>
              <a:t>εκφράζονται, </a:t>
            </a:r>
            <a:r>
              <a:rPr lang="el-GR" sz="2400" dirty="0">
                <a:solidFill>
                  <a:srgbClr val="7030A0"/>
                </a:solidFill>
              </a:rPr>
              <a:t>επιχειρηματολογούν,</a:t>
            </a:r>
            <a:r>
              <a:rPr lang="el-GR" sz="2400" dirty="0">
                <a:solidFill>
                  <a:srgbClr val="00B050"/>
                </a:solidFill>
              </a:rPr>
              <a:t> διερευνούν </a:t>
            </a:r>
            <a:r>
              <a:rPr lang="el-GR" sz="2400" dirty="0"/>
              <a:t>τις δικές τους παραδοχές και τις παραδοχές των άλλων και </a:t>
            </a:r>
            <a:r>
              <a:rPr lang="el-GR" sz="2400" dirty="0">
                <a:solidFill>
                  <a:srgbClr val="00B050"/>
                </a:solidFill>
              </a:rPr>
              <a:t>οικοδομούν ένα κοινό πλαίσιο </a:t>
            </a:r>
            <a:r>
              <a:rPr lang="el-GR" sz="2400" dirty="0"/>
              <a:t>μέσα στο οποίο αναπτύσσεται η συλλογική σκέψη, </a:t>
            </a:r>
            <a:r>
              <a:rPr lang="el-GR" sz="2400" b="1" dirty="0"/>
              <a:t>με στόχο </a:t>
            </a:r>
            <a:r>
              <a:rPr lang="el-GR" sz="2400" dirty="0">
                <a:solidFill>
                  <a:srgbClr val="00B050"/>
                </a:solidFill>
              </a:rPr>
              <a:t>την κοινή κατανόηση</a:t>
            </a:r>
            <a:r>
              <a:rPr lang="el-GR" sz="2400" dirty="0"/>
              <a:t>, τη </a:t>
            </a:r>
            <a:r>
              <a:rPr lang="el-GR" sz="2400" dirty="0">
                <a:solidFill>
                  <a:srgbClr val="00B050"/>
                </a:solidFill>
              </a:rPr>
              <a:t>συντονισμένη δράση</a:t>
            </a:r>
            <a:r>
              <a:rPr lang="el-GR" sz="2400" dirty="0">
                <a:solidFill>
                  <a:srgbClr val="FF0000"/>
                </a:solidFill>
              </a:rPr>
              <a:t> </a:t>
            </a:r>
            <a:r>
              <a:rPr lang="el-GR" sz="2400" dirty="0"/>
              <a:t>και τη </a:t>
            </a:r>
            <a:r>
              <a:rPr lang="el-GR" sz="2400" dirty="0">
                <a:solidFill>
                  <a:srgbClr val="00B050"/>
                </a:solidFill>
              </a:rPr>
              <a:t>διαμόρφωση ή την αλλαγή των απόψεων </a:t>
            </a:r>
            <a:r>
              <a:rPr lang="el-GR" sz="2400" dirty="0"/>
              <a:t>των συμμετεχόντων προς το συμφέρον της ομάδας ή της κοινότητας. </a:t>
            </a:r>
          </a:p>
          <a:p>
            <a:endParaRPr lang="en-US" dirty="0"/>
          </a:p>
        </p:txBody>
      </p:sp>
    </p:spTree>
    <p:extLst>
      <p:ext uri="{BB962C8B-B14F-4D97-AF65-F5344CB8AC3E}">
        <p14:creationId xmlns:p14="http://schemas.microsoft.com/office/powerpoint/2010/main" val="636132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Η διαλογική πρακτική στην </a:t>
            </a:r>
            <a:r>
              <a:rPr lang="el-GR" sz="3200" dirty="0" err="1"/>
              <a:t>κοινωνικο</a:t>
            </a:r>
            <a:r>
              <a:rPr lang="el-GR" sz="3200" dirty="0"/>
              <a:t>-πολιτισμική προσέγγιση</a:t>
            </a:r>
          </a:p>
        </p:txBody>
      </p:sp>
      <p:sp>
        <p:nvSpPr>
          <p:cNvPr id="3" name="Θέση περιεχομένου 2"/>
          <p:cNvSpPr>
            <a:spLocks noGrp="1"/>
          </p:cNvSpPr>
          <p:nvPr>
            <p:ph idx="1"/>
          </p:nvPr>
        </p:nvSpPr>
        <p:spPr>
          <a:xfrm>
            <a:off x="395536" y="1600200"/>
            <a:ext cx="8568952" cy="4525963"/>
          </a:xfrm>
        </p:spPr>
        <p:txBody>
          <a:bodyPr>
            <a:normAutofit fontScale="92500" lnSpcReduction="10000"/>
          </a:bodyPr>
          <a:lstStyle/>
          <a:p>
            <a:r>
              <a:rPr lang="el-GR" dirty="0"/>
              <a:t>Σύμφωνα με την </a:t>
            </a:r>
            <a:r>
              <a:rPr lang="el-GR" dirty="0" err="1"/>
              <a:t>κοινωνικο</a:t>
            </a:r>
            <a:r>
              <a:rPr lang="el-GR" dirty="0"/>
              <a:t>-πολιτισμική προσέγγιση η</a:t>
            </a:r>
            <a:r>
              <a:rPr lang="en-US" dirty="0"/>
              <a:t> </a:t>
            </a:r>
            <a:r>
              <a:rPr lang="el-GR" dirty="0"/>
              <a:t>λεκτική αλληλεπίδραση (ερωτήσεις εκπαιδευτικού, επεξηγήσεις/αιτιολογήσεις μαθητών) </a:t>
            </a:r>
          </a:p>
          <a:p>
            <a:pPr lvl="1"/>
            <a:r>
              <a:rPr lang="el-GR" dirty="0">
                <a:solidFill>
                  <a:srgbClr val="00B050"/>
                </a:solidFill>
              </a:rPr>
              <a:t>αποσαφηνίζει πτυχές της σκέψης των μαθητών</a:t>
            </a:r>
          </a:p>
          <a:p>
            <a:pPr lvl="1"/>
            <a:r>
              <a:rPr lang="el-GR" dirty="0">
                <a:solidFill>
                  <a:srgbClr val="00B050"/>
                </a:solidFill>
              </a:rPr>
              <a:t>Υποχρεώνει τους μαθητές να αναπτύσσουν τη δική τους σκέψη</a:t>
            </a:r>
            <a:r>
              <a:rPr lang="el-GR" dirty="0"/>
              <a:t> και όχι απλά να αναπαράγουν τη σκέψη ενός άλλου.</a:t>
            </a:r>
          </a:p>
          <a:p>
            <a:pPr>
              <a:buNone/>
            </a:pPr>
            <a:r>
              <a:rPr lang="el-GR" dirty="0"/>
              <a:t>Η γνώση και η κατανόηση προέρχονται από:</a:t>
            </a:r>
          </a:p>
          <a:p>
            <a:pPr>
              <a:buNone/>
            </a:pPr>
            <a:r>
              <a:rPr lang="el-GR" dirty="0"/>
              <a:t>		- </a:t>
            </a:r>
            <a:r>
              <a:rPr lang="el-GR" dirty="0">
                <a:solidFill>
                  <a:srgbClr val="00B050"/>
                </a:solidFill>
              </a:rPr>
              <a:t>την εξερεύνηση και την ανάλυση </a:t>
            </a:r>
            <a:r>
              <a:rPr lang="el-GR" dirty="0"/>
              <a:t>των ιδεών, </a:t>
            </a:r>
          </a:p>
          <a:p>
            <a:pPr>
              <a:buNone/>
            </a:pPr>
            <a:r>
              <a:rPr lang="el-GR" dirty="0"/>
              <a:t>		- </a:t>
            </a:r>
            <a:r>
              <a:rPr lang="el-GR" dirty="0">
                <a:solidFill>
                  <a:srgbClr val="00B050"/>
                </a:solidFill>
              </a:rPr>
              <a:t>τον έλεγχο των αποδεικτικών στοιχείων</a:t>
            </a:r>
            <a:r>
              <a:rPr lang="el-GR" dirty="0"/>
              <a:t> που παραθέτουν οι μαθητές </a:t>
            </a:r>
          </a:p>
          <a:p>
            <a:pPr>
              <a:buNone/>
            </a:pPr>
            <a:r>
              <a:rPr lang="el-GR" b="1" dirty="0">
                <a:solidFill>
                  <a:srgbClr val="FF0000"/>
                </a:solidFill>
              </a:rPr>
              <a:t>Αποφεύγεται: </a:t>
            </a:r>
            <a:r>
              <a:rPr lang="el-GR" dirty="0"/>
              <a:t>η άκριτη μη αποδοχή κάποιας άποψης (</a:t>
            </a:r>
            <a:r>
              <a:rPr lang="en-US" dirty="0"/>
              <a:t>Alexander</a:t>
            </a:r>
            <a:r>
              <a:rPr lang="el-GR" dirty="0"/>
              <a:t>, 2006).</a:t>
            </a:r>
          </a:p>
          <a:p>
            <a:pPr>
              <a:buNone/>
            </a:pPr>
            <a:endParaRPr lang="el-GR" dirty="0"/>
          </a:p>
          <a:p>
            <a:pPr>
              <a:buNone/>
            </a:pPr>
            <a:endParaRPr lang="el-GR" sz="1600" dirty="0">
              <a:latin typeface="Calibri" pitchFamily="34" charset="0"/>
            </a:endParaRPr>
          </a:p>
          <a:p>
            <a:pPr lvl="1"/>
            <a:endParaRPr lang="el-GR" dirty="0"/>
          </a:p>
        </p:txBody>
      </p:sp>
    </p:spTree>
    <p:extLst>
      <p:ext uri="{BB962C8B-B14F-4D97-AF65-F5344CB8AC3E}">
        <p14:creationId xmlns:p14="http://schemas.microsoft.com/office/powerpoint/2010/main" val="998187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lstStyle/>
          <a:p>
            <a:endParaRPr lang="el-GR" dirty="0"/>
          </a:p>
          <a:p>
            <a:endParaRPr lang="el-GR" dirty="0"/>
          </a:p>
          <a:p>
            <a:endParaRPr lang="el-GR" dirty="0"/>
          </a:p>
          <a:p>
            <a:r>
              <a:rPr lang="el-GR" dirty="0"/>
              <a:t>Παραγωγικές (ή ποιοτικές) και μη παραγωγικές (μη ποιοτικές) μορφές διαλόγου</a:t>
            </a:r>
          </a:p>
        </p:txBody>
      </p:sp>
    </p:spTree>
    <p:extLst>
      <p:ext uri="{BB962C8B-B14F-4D97-AF65-F5344CB8AC3E}">
        <p14:creationId xmlns:p14="http://schemas.microsoft.com/office/powerpoint/2010/main" val="3757627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Μη παραγωγικές μορφές διαλόγου στη σχολική τάξη (1/2)</a:t>
            </a:r>
          </a:p>
        </p:txBody>
      </p:sp>
      <p:sp>
        <p:nvSpPr>
          <p:cNvPr id="3" name="Θέση περιεχομένου 2"/>
          <p:cNvSpPr>
            <a:spLocks noGrp="1"/>
          </p:cNvSpPr>
          <p:nvPr>
            <p:ph sz="quarter" idx="1"/>
          </p:nvPr>
        </p:nvSpPr>
        <p:spPr>
          <a:xfrm>
            <a:off x="179512" y="1447800"/>
            <a:ext cx="8964488" cy="5077544"/>
          </a:xfrm>
        </p:spPr>
        <p:txBody>
          <a:bodyPr/>
          <a:lstStyle/>
          <a:p>
            <a:r>
              <a:rPr lang="el-GR" sz="2400" dirty="0"/>
              <a:t>Οι κυρίαρχες διαλογικές πρακτικές  που </a:t>
            </a:r>
            <a:r>
              <a:rPr lang="el-GR" sz="2400" dirty="0" err="1"/>
              <a:t>συναντούµε</a:t>
            </a:r>
            <a:r>
              <a:rPr lang="el-GR" sz="2400" dirty="0"/>
              <a:t> µ</a:t>
            </a:r>
            <a:r>
              <a:rPr lang="el-GR" sz="2400" dirty="0" err="1"/>
              <a:t>έσα</a:t>
            </a:r>
            <a:r>
              <a:rPr lang="el-GR" sz="2400" dirty="0"/>
              <a:t> στις τάξεις τείνουν να περιορίζονται στη λεκτική </a:t>
            </a:r>
            <a:r>
              <a:rPr lang="el-GR" sz="2400" dirty="0" err="1"/>
              <a:t>δοµή</a:t>
            </a:r>
            <a:r>
              <a:rPr lang="el-GR" sz="2400" dirty="0"/>
              <a:t> ενός τριαδικού διαλόγου (</a:t>
            </a:r>
            <a:r>
              <a:rPr lang="el-GR" sz="2400" dirty="0" err="1"/>
              <a:t>Lemke</a:t>
            </a:r>
            <a:r>
              <a:rPr lang="el-GR" sz="2400" dirty="0"/>
              <a:t>, 1990) με χαρακτηριστικά από τρεις ενέργειες: </a:t>
            </a:r>
          </a:p>
          <a:p>
            <a:pPr lvl="1"/>
            <a:r>
              <a:rPr lang="el-GR" sz="2200" dirty="0"/>
              <a:t>(α) την ερώτηση από τον εκπαιδευτικό , </a:t>
            </a:r>
          </a:p>
          <a:p>
            <a:pPr lvl="1"/>
            <a:r>
              <a:rPr lang="el-GR" sz="2200" dirty="0"/>
              <a:t>(β) την απάντηση του µ</a:t>
            </a:r>
            <a:r>
              <a:rPr lang="el-GR" sz="2200" dirty="0" err="1"/>
              <a:t>αθητή</a:t>
            </a:r>
            <a:r>
              <a:rPr lang="el-GR" sz="2200" dirty="0"/>
              <a:t> και </a:t>
            </a:r>
          </a:p>
          <a:p>
            <a:pPr lvl="1"/>
            <a:r>
              <a:rPr lang="el-GR" sz="2200" dirty="0"/>
              <a:t>(γ) την απάντηση του εκπαιδευτικού, είτε µε στόχο την ανατροφοδότηση του µ</a:t>
            </a:r>
            <a:r>
              <a:rPr lang="el-GR" sz="2200" dirty="0" err="1"/>
              <a:t>αθητή</a:t>
            </a:r>
            <a:r>
              <a:rPr lang="el-GR" sz="2200" dirty="0"/>
              <a:t>,  είτε µε στόχο την αξιολόγησή του.</a:t>
            </a:r>
          </a:p>
          <a:p>
            <a:r>
              <a:rPr lang="el-GR" sz="2400" dirty="0"/>
              <a:t> </a:t>
            </a:r>
            <a:r>
              <a:rPr lang="el-GR" sz="2400" dirty="0" err="1"/>
              <a:t>Ενας</a:t>
            </a:r>
            <a:r>
              <a:rPr lang="el-GR" sz="2400" dirty="0"/>
              <a:t> τέτοιος τύπος </a:t>
            </a:r>
            <a:r>
              <a:rPr lang="el-GR" sz="2400" dirty="0" err="1"/>
              <a:t>οµιλίας</a:t>
            </a:r>
            <a:r>
              <a:rPr lang="el-GR" sz="2400" dirty="0"/>
              <a:t>, ο </a:t>
            </a:r>
            <a:r>
              <a:rPr lang="el-GR" sz="2400" b="1" dirty="0"/>
              <a:t>τριαδικός διάλογος, </a:t>
            </a:r>
            <a:r>
              <a:rPr lang="el-GR" sz="2400" dirty="0"/>
              <a:t>δεν υποστηρίζει σε </a:t>
            </a:r>
            <a:r>
              <a:rPr lang="el-GR" sz="2400" dirty="0" err="1"/>
              <a:t>καµία</a:t>
            </a:r>
            <a:r>
              <a:rPr lang="el-GR" sz="2400" dirty="0"/>
              <a:t> περίπτωση τη συγκρότηση του </a:t>
            </a:r>
            <a:r>
              <a:rPr lang="el-GR" sz="2400" dirty="0" err="1"/>
              <a:t>νοήµατος</a:t>
            </a:r>
            <a:r>
              <a:rPr lang="el-GR" sz="2400" dirty="0"/>
              <a:t> µ</a:t>
            </a:r>
            <a:r>
              <a:rPr lang="el-GR" sz="2400" dirty="0" err="1"/>
              <a:t>έσα</a:t>
            </a:r>
            <a:r>
              <a:rPr lang="el-GR" sz="2400" dirty="0"/>
              <a:t> από την αλληλεπίδραση, καθώς αποτελεί µ</a:t>
            </a:r>
            <a:r>
              <a:rPr lang="el-GR" sz="2400" dirty="0" err="1"/>
              <a:t>ια</a:t>
            </a:r>
            <a:r>
              <a:rPr lang="el-GR" sz="2400" dirty="0"/>
              <a:t> ανταλλαγή από </a:t>
            </a:r>
            <a:r>
              <a:rPr lang="el-GR" sz="2400" dirty="0" err="1"/>
              <a:t>τµηµατικούς</a:t>
            </a:r>
            <a:r>
              <a:rPr lang="el-GR" sz="2400" dirty="0"/>
              <a:t> µ</a:t>
            </a:r>
            <a:r>
              <a:rPr lang="el-GR" sz="2400" dirty="0" err="1"/>
              <a:t>ονολόγους</a:t>
            </a:r>
            <a:r>
              <a:rPr lang="el-GR" sz="2400" dirty="0"/>
              <a:t> και ερωταποκρίσεις που γίνονται εκ περιτροπής.  </a:t>
            </a:r>
          </a:p>
        </p:txBody>
      </p:sp>
    </p:spTree>
    <p:extLst>
      <p:ext uri="{BB962C8B-B14F-4D97-AF65-F5344CB8AC3E}">
        <p14:creationId xmlns:p14="http://schemas.microsoft.com/office/powerpoint/2010/main" val="544906420"/>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5379</TotalTime>
  <Words>1252</Words>
  <Application>Microsoft Office PowerPoint</Application>
  <PresentationFormat>On-screen Show (4:3)</PresentationFormat>
  <Paragraphs>78</Paragraphs>
  <Slides>15</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Calibri</vt:lpstr>
      <vt:lpstr>Cambria</vt:lpstr>
      <vt:lpstr>Franklin Gothic Book</vt:lpstr>
      <vt:lpstr>Perpetua</vt:lpstr>
      <vt:lpstr>Wingdings 2</vt:lpstr>
      <vt:lpstr>Office Theme</vt:lpstr>
      <vt:lpstr>Equity</vt:lpstr>
      <vt:lpstr> </vt:lpstr>
      <vt:lpstr>PowerPoint Presentation</vt:lpstr>
      <vt:lpstr>Ο διάλογος ως μέσο διδασκαλίας στην αρχαιότητα (διαλεκτική &amp; μαιευτική μέθοδος)</vt:lpstr>
      <vt:lpstr>PowerPoint Presentation</vt:lpstr>
      <vt:lpstr>Ο διάλογος ως διδακτική πρακτική στον 20ο αιώνα</vt:lpstr>
      <vt:lpstr>Ο διάλογος ως διδακτική πρακτική στη σύγχρονη τάξη των μαθηματικών</vt:lpstr>
      <vt:lpstr>Η διαλογική πρακτική στην κοινωνικο-πολιτισμική προσέγγιση</vt:lpstr>
      <vt:lpstr>PowerPoint Presentation</vt:lpstr>
      <vt:lpstr>Μη παραγωγικές μορφές διαλόγου στη σχολική τάξη (1/2)</vt:lpstr>
      <vt:lpstr>Μη παραγωγικές μορφές διαλόγου στη σχολική τάξη (2/2)</vt:lpstr>
      <vt:lpstr>Παραγωγικές μορφές διαλόγου στη σχολική τάξη (1/2)</vt:lpstr>
      <vt:lpstr>Παραγωγικές μορφές διαλόγου στη σχολική τάξη (2/2)</vt:lpstr>
      <vt:lpstr>Διάλογος και επιχειρηματολογία</vt:lpstr>
      <vt:lpstr>Οι αρχές της διαλογικής διδασκαλίας</vt:lpstr>
      <vt:lpstr>Ενδεικτική 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 6: Pedagogical approaches to mathematics and science teaching in multicultural classrooms</dc:title>
  <dc:creator>Despoina</dc:creator>
  <cp:lastModifiedBy>Yannis</cp:lastModifiedBy>
  <cp:revision>662</cp:revision>
  <dcterms:created xsi:type="dcterms:W3CDTF">2016-12-02T10:45:38Z</dcterms:created>
  <dcterms:modified xsi:type="dcterms:W3CDTF">2024-12-18T08:58:36Z</dcterms:modified>
</cp:coreProperties>
</file>