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2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14/10/2024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134672" cy="2331690"/>
          </a:xfrm>
        </p:spPr>
        <p:txBody>
          <a:bodyPr>
            <a:normAutofit/>
          </a:bodyPr>
          <a:lstStyle/>
          <a:p>
            <a:r>
              <a:rPr lang="el-GR" sz="3200" dirty="0"/>
              <a:t>Η διδασκαλία μέσω επίλυσης προβλήματος – Μαθηματικοποίηση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31032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Αξιολόγηση μαθήματος</a:t>
            </a:r>
          </a:p>
          <a:p>
            <a:endParaRPr lang="el-GR" b="1" dirty="0">
              <a:solidFill>
                <a:srgbClr val="0070C0"/>
              </a:solidFill>
            </a:endParaRPr>
          </a:p>
          <a:p>
            <a:r>
              <a:rPr lang="el-GR" b="1" dirty="0">
                <a:highlight>
                  <a:srgbClr val="FFFF00"/>
                </a:highlight>
              </a:rPr>
              <a:t>202</a:t>
            </a:r>
            <a:r>
              <a:rPr lang="en-US" b="1" dirty="0">
                <a:highlight>
                  <a:srgbClr val="FFFF00"/>
                </a:highlight>
              </a:rPr>
              <a:t>4</a:t>
            </a:r>
            <a:r>
              <a:rPr lang="el-GR" b="1" dirty="0">
                <a:highlight>
                  <a:srgbClr val="FFFF00"/>
                </a:highlight>
              </a:rPr>
              <a:t>-2</a:t>
            </a:r>
            <a:r>
              <a:rPr lang="en-US" b="1" dirty="0">
                <a:highlight>
                  <a:srgbClr val="FFFF00"/>
                </a:highlight>
              </a:rPr>
              <a:t>5</a:t>
            </a:r>
            <a:r>
              <a:rPr lang="el-GR" b="1" dirty="0">
                <a:highlight>
                  <a:srgbClr val="FFFF00"/>
                </a:highlight>
              </a:rPr>
              <a:t> ΧΕΙΜΕΡΙΝΟ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l-GR" dirty="0" err="1"/>
              <a:t>ξιολόγηση</a:t>
            </a:r>
            <a:r>
              <a:rPr lang="el-GR" dirty="0"/>
              <a:t> 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22169" y="1628800"/>
            <a:ext cx="8507288" cy="4525963"/>
          </a:xfrm>
        </p:spPr>
        <p:txBody>
          <a:bodyPr>
            <a:normAutofit fontScale="70000" lnSpcReduction="20000"/>
          </a:bodyPr>
          <a:lstStyle/>
          <a:p>
            <a:r>
              <a:rPr lang="el-GR" sz="4300" b="1" dirty="0">
                <a:highlight>
                  <a:srgbClr val="FFFF00"/>
                </a:highlight>
              </a:rPr>
              <a:t>80% γραπτή εξέταση</a:t>
            </a:r>
          </a:p>
          <a:p>
            <a:r>
              <a:rPr lang="el-GR" b="1" dirty="0">
                <a:highlight>
                  <a:srgbClr val="FFFF00"/>
                </a:highlight>
              </a:rPr>
              <a:t>20% </a:t>
            </a:r>
            <a:r>
              <a:rPr lang="el-GR" dirty="0">
                <a:highlight>
                  <a:srgbClr val="FFFF00"/>
                </a:highlight>
              </a:rPr>
              <a:t>συμμετοχή σε τουλάχιστον </a:t>
            </a:r>
            <a:r>
              <a:rPr lang="el-GR" b="1" dirty="0">
                <a:highlight>
                  <a:srgbClr val="FFFF00"/>
                </a:highlight>
              </a:rPr>
              <a:t>8</a:t>
            </a:r>
            <a:r>
              <a:rPr lang="el-GR" dirty="0">
                <a:highlight>
                  <a:srgbClr val="FFFF00"/>
                </a:highlight>
              </a:rPr>
              <a:t> ατομικές ή ομαδικές εργασίες που δίνονται στη διάρκεια του μαθήματος </a:t>
            </a:r>
            <a:r>
              <a:rPr lang="el-GR" b="1" dirty="0">
                <a:highlight>
                  <a:srgbClr val="FFFF00"/>
                </a:highlight>
              </a:rPr>
              <a:t>(υποχρεωτικές)</a:t>
            </a:r>
          </a:p>
          <a:p>
            <a:r>
              <a:rPr lang="en-US" b="1" dirty="0">
                <a:highlight>
                  <a:srgbClr val="FFFF00"/>
                </a:highlight>
              </a:rPr>
              <a:t>(Bonus) </a:t>
            </a:r>
            <a:r>
              <a:rPr lang="el-GR" b="1" dirty="0">
                <a:highlight>
                  <a:srgbClr val="FFFF00"/>
                </a:highlight>
              </a:rPr>
              <a:t>2</a:t>
            </a:r>
            <a:r>
              <a:rPr lang="en-US" b="1" dirty="0">
                <a:highlight>
                  <a:srgbClr val="FFFF00"/>
                </a:highlight>
              </a:rPr>
              <a:t>0% </a:t>
            </a:r>
            <a:r>
              <a:rPr lang="el-GR" dirty="0">
                <a:highlight>
                  <a:srgbClr val="FFFF00"/>
                </a:highlight>
              </a:rPr>
              <a:t>συμμετοχή σε εργασίες </a:t>
            </a:r>
            <a:r>
              <a:rPr lang="el-GR" b="1" dirty="0">
                <a:highlight>
                  <a:srgbClr val="FFFF00"/>
                </a:highlight>
              </a:rPr>
              <a:t>(προαιρετικές)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6</a:t>
            </a:r>
            <a:r>
              <a:rPr lang="el-GR" dirty="0">
                <a:highlight>
                  <a:srgbClr val="FFFF00"/>
                </a:highlight>
              </a:rPr>
              <a:t>% ( 6 εβδομαδιαίες εργασίες) </a:t>
            </a:r>
          </a:p>
          <a:p>
            <a:pPr lvl="1"/>
            <a:r>
              <a:rPr lang="el-GR" dirty="0">
                <a:highlight>
                  <a:srgbClr val="FFFF00"/>
                </a:highlight>
              </a:rPr>
              <a:t>1</a:t>
            </a:r>
            <a:r>
              <a:rPr lang="en-US" dirty="0">
                <a:highlight>
                  <a:srgbClr val="FFFF00"/>
                </a:highlight>
              </a:rPr>
              <a:t>4</a:t>
            </a:r>
            <a:r>
              <a:rPr lang="el-GR" dirty="0">
                <a:highlight>
                  <a:srgbClr val="FFFF00"/>
                </a:highlight>
              </a:rPr>
              <a:t>% (ομαδική εργασία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l-GR" dirty="0">
                <a:highlight>
                  <a:srgbClr val="FFFF00"/>
                </a:highlight>
              </a:rPr>
              <a:t>)</a:t>
            </a:r>
          </a:p>
          <a:p>
            <a:pPr marL="457200" lvl="1" indent="0">
              <a:buNone/>
            </a:pPr>
            <a:endParaRPr lang="el-GR" dirty="0"/>
          </a:p>
          <a:p>
            <a:pPr marL="0" lvl="3" indent="0">
              <a:buNone/>
            </a:pPr>
            <a:r>
              <a:rPr lang="el-GR" sz="2800" b="1" dirty="0">
                <a:solidFill>
                  <a:srgbClr val="FF0000"/>
                </a:solidFill>
              </a:rPr>
              <a:t>ΠΡΟΣΟΧΗ:</a:t>
            </a:r>
          </a:p>
          <a:p>
            <a:pPr marL="0" lvl="3" indent="0">
              <a:buNone/>
            </a:pPr>
            <a:r>
              <a:rPr lang="el-GR" sz="2800" b="1" dirty="0">
                <a:solidFill>
                  <a:srgbClr val="FF0000"/>
                </a:solidFill>
              </a:rPr>
              <a:t> </a:t>
            </a:r>
            <a:r>
              <a:rPr lang="el-GR" sz="2800" dirty="0"/>
              <a:t>ΣΤΗ </a:t>
            </a:r>
            <a:r>
              <a:rPr lang="el-GR" sz="2800" b="1" dirty="0"/>
              <a:t>ΓΡΑΠΤΗ ΕΞΕΤΑΣΗ </a:t>
            </a:r>
            <a:r>
              <a:rPr lang="el-GR" sz="2800" dirty="0"/>
              <a:t>ΜΠΟΡΟΥΝ ΝΑ ΣΥΜΜΕΤΕΧΟΥΝ ΚΑΙ ΦΟΙΤΗΤΕΣ/ΤΡΙΕΣ ΠΟΥ </a:t>
            </a:r>
            <a:r>
              <a:rPr lang="el-GR" sz="2800" u="sng" dirty="0"/>
              <a:t>ΔΕΝ ΕΙΧΑΝ </a:t>
            </a:r>
            <a:r>
              <a:rPr lang="el-GR" sz="2800" dirty="0"/>
              <a:t>ΤΗΝ ΕΥΚΑΙΡΙΑ ΝΑ ΠΑΡΑΔΩΣΟΥΝ </a:t>
            </a:r>
            <a:r>
              <a:rPr lang="el-GR" sz="2800" u="sng" dirty="0"/>
              <a:t>ΚΑΜΙΑ </a:t>
            </a:r>
            <a:r>
              <a:rPr lang="el-GR" sz="2800" dirty="0"/>
              <a:t>ΥΠΟΧΡΕΩΤΙΚΗ ΕΡΓΑΣΙΑ </a:t>
            </a:r>
            <a:r>
              <a:rPr lang="el-GR" sz="2800" b="1" u="sng" dirty="0"/>
              <a:t>ΑΛΛΑ</a:t>
            </a:r>
            <a:r>
              <a:rPr lang="el-GR" sz="2800" dirty="0"/>
              <a:t> Η ΜΕΓΙΣΤΗ ΒΑΘΜΟΛΟΓΙΑ ΘΑ ΕΊΝΑΙ 8β.</a:t>
            </a:r>
          </a:p>
          <a:p>
            <a:pPr marL="0" lvl="3" indent="0">
              <a:buNone/>
            </a:pPr>
            <a:endParaRPr lang="el-GR" sz="2800" dirty="0"/>
          </a:p>
          <a:p>
            <a:pPr marL="0" lvl="3" indent="0">
              <a:buNone/>
            </a:pPr>
            <a:r>
              <a:rPr lang="el-GR" sz="2800" dirty="0"/>
              <a:t>ΜΠΟΡΟΥΝ ΝΑ </a:t>
            </a:r>
            <a:r>
              <a:rPr lang="el-GR" sz="2800" u="sng" dirty="0"/>
              <a:t>ΚΑΛΥΨΟΥΝ ΤΙΣ 2 ΜΟΝΑΔΕ</a:t>
            </a:r>
            <a:r>
              <a:rPr lang="el-GR" sz="2800" dirty="0"/>
              <a:t>Σ ΣΥΜΜΕΤΕΧΟΝΤΑΣ ΣΤΙΣ ΠΡΟΑΙΡΕΤΙΚΕΣ ΕΡΓΑΣΙΕΣ ΤΟΥ ΜΑΘΗΜΑΤΟΣ</a:t>
            </a:r>
          </a:p>
        </p:txBody>
      </p:sp>
    </p:spTree>
    <p:extLst>
      <p:ext uri="{BB962C8B-B14F-4D97-AF65-F5344CB8AC3E}">
        <p14:creationId xmlns:p14="http://schemas.microsoft.com/office/powerpoint/2010/main" val="20273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7794" y="260648"/>
            <a:ext cx="8458200" cy="1080120"/>
          </a:xfrm>
        </p:spPr>
        <p:txBody>
          <a:bodyPr>
            <a:noAutofit/>
          </a:bodyPr>
          <a:lstStyle/>
          <a:p>
            <a:r>
              <a:rPr lang="el-GR" sz="3200" dirty="0"/>
              <a:t>20% συμμετοχή στις εργασίες </a:t>
            </a:r>
            <a:br>
              <a:rPr lang="el-GR" sz="3200" dirty="0"/>
            </a:br>
            <a:r>
              <a:rPr lang="el-GR" sz="3200" dirty="0"/>
              <a:t>που δίνονται στην τάξη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9904" y="1916832"/>
            <a:ext cx="8884096" cy="4680520"/>
          </a:xfrm>
        </p:spPr>
        <p:txBody>
          <a:bodyPr>
            <a:noAutofit/>
          </a:bodyPr>
          <a:lstStyle/>
          <a:p>
            <a:pPr marL="342900" lvl="2" indent="-342900"/>
            <a:r>
              <a:rPr lang="el-GR" b="1" u="sng" dirty="0">
                <a:solidFill>
                  <a:srgbClr val="7030A0"/>
                </a:solidFill>
              </a:rPr>
              <a:t>Υποχρεωτική συμμετοχή* σε 8 τουλάχιστον ατομικές** εργασίες </a:t>
            </a:r>
            <a:r>
              <a:rPr lang="el-GR" b="1" dirty="0">
                <a:solidFill>
                  <a:srgbClr val="7030A0"/>
                </a:solidFill>
              </a:rPr>
              <a:t>στη διάρκεια του μαθήματος </a:t>
            </a:r>
            <a:r>
              <a:rPr lang="el-GR" i="1" dirty="0">
                <a:solidFill>
                  <a:srgbClr val="7030A0"/>
                </a:solidFill>
              </a:rPr>
              <a:t>(σε γραπτή ή ψηφιακή μορφή)</a:t>
            </a:r>
          </a:p>
          <a:p>
            <a:pPr marL="800100" lvl="3" indent="-342900"/>
            <a:r>
              <a:rPr lang="el-GR" sz="2400" b="1" i="1" dirty="0">
                <a:solidFill>
                  <a:srgbClr val="FF0000"/>
                </a:solidFill>
              </a:rPr>
              <a:t>Συνολική Βαθμολογία: 8</a:t>
            </a:r>
            <a:r>
              <a:rPr lang="en-US" sz="2400" b="1" i="1" dirty="0">
                <a:solidFill>
                  <a:srgbClr val="FF0000"/>
                </a:solidFill>
              </a:rPr>
              <a:t>x</a:t>
            </a:r>
            <a:r>
              <a:rPr lang="el-GR" sz="2400" b="1" i="1" dirty="0">
                <a:solidFill>
                  <a:srgbClr val="FF0000"/>
                </a:solidFill>
              </a:rPr>
              <a:t>0.25μ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endParaRPr lang="el-GR" sz="2400" b="1" i="1" dirty="0">
              <a:solidFill>
                <a:srgbClr val="FF0000"/>
              </a:solidFill>
            </a:endParaRPr>
          </a:p>
          <a:p>
            <a:pPr marL="800100" lvl="3" indent="-342900"/>
            <a:r>
              <a:rPr lang="el-GR" sz="2400" i="1" dirty="0">
                <a:solidFill>
                  <a:srgbClr val="00B050"/>
                </a:solidFill>
              </a:rPr>
              <a:t>αξιολογείται </a:t>
            </a:r>
            <a:r>
              <a:rPr lang="el-GR" sz="2400" i="1" u="sng" dirty="0">
                <a:solidFill>
                  <a:srgbClr val="00B050"/>
                </a:solidFill>
              </a:rPr>
              <a:t>μόνο η συμμετοχή στις εργασίες</a:t>
            </a:r>
          </a:p>
          <a:p>
            <a:pPr marL="342900" lvl="2" indent="-342900"/>
            <a:endParaRPr lang="el-GR" dirty="0"/>
          </a:p>
          <a:p>
            <a:pPr marL="0" lvl="2" indent="0">
              <a:buNone/>
            </a:pPr>
            <a:r>
              <a:rPr lang="el-GR" sz="1800" i="1" dirty="0">
                <a:solidFill>
                  <a:srgbClr val="7030A0"/>
                </a:solidFill>
              </a:rPr>
              <a:t>*Θα δίνεται η ευκαιρία στους φοιτητές και στις φοιτήτριες που δεν μπορούν να συμμετέχουν στο μάθημα να ανεβάσουν την εργασία τους στην </a:t>
            </a:r>
            <a:r>
              <a:rPr lang="en-US" sz="1800" i="1" dirty="0" err="1">
                <a:solidFill>
                  <a:srgbClr val="7030A0"/>
                </a:solidFill>
              </a:rPr>
              <a:t>eclass</a:t>
            </a:r>
            <a:r>
              <a:rPr lang="en-US" sz="1800" i="1" dirty="0">
                <a:solidFill>
                  <a:srgbClr val="7030A0"/>
                </a:solidFill>
              </a:rPr>
              <a:t> </a:t>
            </a:r>
            <a:r>
              <a:rPr lang="el-GR" sz="1800" i="1" dirty="0">
                <a:solidFill>
                  <a:srgbClr val="7030A0"/>
                </a:solidFill>
              </a:rPr>
              <a:t>μέχρι τις 11:55 της ίδιας μέρας που δίνεται η εργασία στην τάξη.</a:t>
            </a:r>
            <a:endParaRPr lang="en-US" sz="1800" i="1" dirty="0">
              <a:solidFill>
                <a:srgbClr val="7030A0"/>
              </a:solidFill>
            </a:endParaRPr>
          </a:p>
          <a:p>
            <a:pPr marL="0" lvl="2" indent="0">
              <a:buNone/>
            </a:pPr>
            <a:r>
              <a:rPr lang="el-GR" sz="1800" i="1" dirty="0">
                <a:solidFill>
                  <a:srgbClr val="7030A0"/>
                </a:solidFill>
              </a:rPr>
              <a:t>** </a:t>
            </a:r>
            <a:r>
              <a:rPr lang="el-GR" sz="1800" i="1" dirty="0" err="1">
                <a:solidFill>
                  <a:srgbClr val="7030A0"/>
                </a:solidFill>
              </a:rPr>
              <a:t>διαζώσης</a:t>
            </a:r>
            <a:r>
              <a:rPr lang="el-GR" sz="1800" i="1" dirty="0">
                <a:solidFill>
                  <a:srgbClr val="7030A0"/>
                </a:solidFill>
              </a:rPr>
              <a:t> μπορεί να είναι και ομαδικές.</a:t>
            </a:r>
          </a:p>
          <a:p>
            <a:pPr marL="0" lvl="2" indent="0" algn="ctr">
              <a:buNone/>
            </a:pPr>
            <a:r>
              <a:rPr lang="en-US" sz="1800" b="1" i="1" dirty="0">
                <a:solidFill>
                  <a:srgbClr val="7030A0"/>
                </a:solidFill>
              </a:rPr>
              <a:t>SOS!</a:t>
            </a:r>
          </a:p>
          <a:p>
            <a:pPr marL="0" lvl="2" indent="0" algn="ctr">
              <a:buNone/>
            </a:pPr>
            <a:r>
              <a:rPr lang="el-GR" sz="1800" b="1" i="1" dirty="0">
                <a:solidFill>
                  <a:srgbClr val="7030A0"/>
                </a:solidFill>
              </a:rPr>
              <a:t>Στις εργασίες στην τάξη δεν δίνεται η επιλογή επέκτασης του χρόνου υποβολής της εργασίας.</a:t>
            </a:r>
            <a:endParaRPr lang="en-US" sz="1800" b="1" i="1" dirty="0">
              <a:solidFill>
                <a:srgbClr val="7030A0"/>
              </a:solidFill>
            </a:endParaRPr>
          </a:p>
          <a:p>
            <a:pPr marL="342900" lvl="2" indent="-342900"/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140756"/>
            <a:ext cx="8458200" cy="911979"/>
          </a:xfrm>
        </p:spPr>
        <p:txBody>
          <a:bodyPr>
            <a:noAutofit/>
          </a:bodyPr>
          <a:lstStyle/>
          <a:p>
            <a:r>
              <a:rPr lang="el-GR" sz="3200" dirty="0"/>
              <a:t>Συμμετοχή σε εργασίες</a:t>
            </a:r>
            <a:br>
              <a:rPr lang="el-GR" sz="3200" dirty="0"/>
            </a:br>
            <a:r>
              <a:rPr lang="el-GR" sz="3200" dirty="0"/>
              <a:t>(ΠΡΟΑΙΡΕΤΙΚΗ ΣΥΜΜΕΤΟΧΗ-</a:t>
            </a:r>
            <a:r>
              <a:rPr lang="en-US" sz="3200" dirty="0"/>
              <a:t>bonus)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052736"/>
            <a:ext cx="8884096" cy="5616624"/>
          </a:xfrm>
        </p:spPr>
        <p:txBody>
          <a:bodyPr>
            <a:noAutofit/>
          </a:bodyPr>
          <a:lstStyle/>
          <a:p>
            <a:r>
              <a:rPr lang="el-GR" sz="2400" b="1" u="sng" dirty="0">
                <a:solidFill>
                  <a:srgbClr val="7030A0"/>
                </a:solidFill>
              </a:rPr>
              <a:t>Συμμετοχή σε 6 τουλάχιστον εβδομαδιαίες ατομικές </a:t>
            </a:r>
            <a:r>
              <a:rPr lang="el-GR" sz="2400" b="1" dirty="0">
                <a:solidFill>
                  <a:srgbClr val="7030A0"/>
                </a:solidFill>
              </a:rPr>
              <a:t>εργασίες  (</a:t>
            </a:r>
            <a:r>
              <a:rPr lang="en-US" sz="2400" b="1" dirty="0" err="1">
                <a:solidFill>
                  <a:srgbClr val="7030A0"/>
                </a:solidFill>
              </a:rPr>
              <a:t>ppt</a:t>
            </a:r>
            <a:r>
              <a:rPr lang="el-GR" sz="2400" b="1" dirty="0">
                <a:solidFill>
                  <a:srgbClr val="7030A0"/>
                </a:solidFill>
              </a:rPr>
              <a:t>)</a:t>
            </a:r>
            <a:endParaRPr lang="el-GR" sz="2400" b="1" i="1" dirty="0">
              <a:solidFill>
                <a:srgbClr val="7030A0"/>
              </a:solidFill>
            </a:endParaRPr>
          </a:p>
          <a:p>
            <a:pPr marL="742950" lvl="2" indent="-342900"/>
            <a:r>
              <a:rPr lang="el-GR" dirty="0"/>
              <a:t>Το θέμα θα δίνεται ανά βδομάδα στη διάρκεια του εξαμήνου.</a:t>
            </a:r>
          </a:p>
          <a:p>
            <a:pPr marL="742950" lvl="2" indent="-342900"/>
            <a:r>
              <a:rPr lang="el-GR" i="1" dirty="0"/>
              <a:t>Εύρος εργασίας: 2-3 διαφάνειες.</a:t>
            </a:r>
          </a:p>
          <a:p>
            <a:pPr marL="400050" lvl="2" indent="0">
              <a:buNone/>
            </a:pPr>
            <a:r>
              <a:rPr lang="el-GR" b="1" i="1" dirty="0">
                <a:solidFill>
                  <a:srgbClr val="FF0000"/>
                </a:solidFill>
              </a:rPr>
              <a:t>Βαθμολογία: 6</a:t>
            </a:r>
            <a:r>
              <a:rPr lang="en-US" b="1" i="1" dirty="0">
                <a:solidFill>
                  <a:srgbClr val="FF0000"/>
                </a:solidFill>
              </a:rPr>
              <a:t>x0.1=0.</a:t>
            </a:r>
            <a:r>
              <a:rPr lang="el-GR" b="1" i="1" dirty="0">
                <a:solidFill>
                  <a:srgbClr val="FF0000"/>
                </a:solidFill>
              </a:rPr>
              <a:t>6μ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l-GR" b="1" i="1" dirty="0">
                <a:solidFill>
                  <a:srgbClr val="FF0000"/>
                </a:solidFill>
              </a:rPr>
              <a:t> </a:t>
            </a:r>
            <a:r>
              <a:rPr lang="el-GR" i="1" dirty="0">
                <a:solidFill>
                  <a:srgbClr val="00B050"/>
                </a:solidFill>
              </a:rPr>
              <a:t>(αξιολογείται η συμμετοχή, παρουσιάζονται κάποιες εργασίες στη διάρκεια του μαθήματος)</a:t>
            </a:r>
            <a:endParaRPr lang="en-US" i="1" dirty="0">
              <a:solidFill>
                <a:srgbClr val="00B050"/>
              </a:solidFill>
            </a:endParaRPr>
          </a:p>
          <a:p>
            <a:pPr marL="342900" lvl="2" indent="-342900" algn="ctr"/>
            <a:r>
              <a:rPr lang="en-US" sz="2200" b="1" i="1" dirty="0">
                <a:solidFill>
                  <a:srgbClr val="7030A0"/>
                </a:solidFill>
                <a:highlight>
                  <a:srgbClr val="FFFF00"/>
                </a:highlight>
              </a:rPr>
              <a:t>SOS! </a:t>
            </a:r>
            <a:r>
              <a:rPr lang="el-GR" sz="2200" b="1" i="1" dirty="0">
                <a:solidFill>
                  <a:srgbClr val="7030A0"/>
                </a:solidFill>
                <a:highlight>
                  <a:srgbClr val="FFFF00"/>
                </a:highlight>
              </a:rPr>
              <a:t>Στις προαιρετικές εργασίες </a:t>
            </a:r>
            <a:r>
              <a:rPr lang="el-GR" sz="2200" b="1" i="1" u="sng" dirty="0">
                <a:solidFill>
                  <a:srgbClr val="7030A0"/>
                </a:solidFill>
                <a:highlight>
                  <a:srgbClr val="FFFF00"/>
                </a:highlight>
              </a:rPr>
              <a:t>δίνεται η επιλογή επέκτασης </a:t>
            </a:r>
            <a:r>
              <a:rPr lang="el-GR" sz="2200" b="1" i="1" dirty="0">
                <a:solidFill>
                  <a:srgbClr val="7030A0"/>
                </a:solidFill>
                <a:highlight>
                  <a:srgbClr val="FFFF00"/>
                </a:highlight>
              </a:rPr>
              <a:t>του χρόνου υποβολής της εργασίας με ‘εκπρόθεσμη υποβολή’.</a:t>
            </a:r>
            <a:endParaRPr lang="en-US" sz="2200" b="1" i="1" dirty="0">
              <a:solidFill>
                <a:srgbClr val="7030A0"/>
              </a:solidFill>
              <a:highlight>
                <a:srgbClr val="FFFF00"/>
              </a:highlight>
            </a:endParaRPr>
          </a:p>
          <a:p>
            <a:pPr marL="342900" lvl="2" indent="-342900"/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07504" y="4509120"/>
            <a:ext cx="8712968" cy="2211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itchFamily="34" charset="0"/>
              <a:buChar char="•"/>
            </a:pPr>
            <a:r>
              <a:rPr lang="el-GR" sz="2400" b="1" u="sng" dirty="0">
                <a:solidFill>
                  <a:srgbClr val="7030A0"/>
                </a:solidFill>
              </a:rPr>
              <a:t>Συμμετοχή σε μια Ομαδική εργασία </a:t>
            </a:r>
            <a:r>
              <a:rPr lang="el-GR" sz="2400" b="1" dirty="0">
                <a:solidFill>
                  <a:srgbClr val="7030A0"/>
                </a:solidFill>
              </a:rPr>
              <a:t>(συμμετοχή 2-4 φοιτητών) (</a:t>
            </a:r>
            <a:r>
              <a:rPr lang="en-US" sz="2400" b="1" dirty="0">
                <a:solidFill>
                  <a:srgbClr val="7030A0"/>
                </a:solidFill>
              </a:rPr>
              <a:t>word</a:t>
            </a: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&amp; </a:t>
            </a:r>
            <a:r>
              <a:rPr lang="en-US" sz="2400" b="1" dirty="0" err="1">
                <a:solidFill>
                  <a:srgbClr val="7030A0"/>
                </a:solidFill>
              </a:rPr>
              <a:t>ppt</a:t>
            </a:r>
            <a:r>
              <a:rPr lang="en-US" sz="2400" b="1" dirty="0">
                <a:solidFill>
                  <a:srgbClr val="7030A0"/>
                </a:solidFill>
              </a:rPr>
              <a:t>)</a:t>
            </a:r>
          </a:p>
          <a:p>
            <a:pPr marL="400050" lvl="2" indent="0">
              <a:buFont typeface="Arial" pitchFamily="34" charset="0"/>
              <a:buNone/>
            </a:pPr>
            <a:r>
              <a:rPr lang="el-GR" b="1" i="1" dirty="0">
                <a:solidFill>
                  <a:srgbClr val="7030A0"/>
                </a:solidFill>
              </a:rPr>
              <a:t>Θέμα: ΣΧΕΔΙΑΣΜΟΣ ΠΡΟΒΛΗΜΑΤΟΣ ΠΟΥ ΝΑ ΑΦΟΡΑ </a:t>
            </a:r>
            <a:r>
              <a:rPr lang="en-US" b="1" i="1" dirty="0">
                <a:solidFill>
                  <a:srgbClr val="7030A0"/>
                </a:solidFill>
              </a:rPr>
              <a:t>non-routine mathematical tasks</a:t>
            </a:r>
            <a:r>
              <a:rPr lang="el-GR" b="1" i="1" dirty="0">
                <a:solidFill>
                  <a:srgbClr val="7030A0"/>
                </a:solidFill>
              </a:rPr>
              <a:t> </a:t>
            </a:r>
          </a:p>
          <a:p>
            <a:pPr marL="742950" lvl="2" indent="-342900"/>
            <a:r>
              <a:rPr lang="el-GR" b="1" u="sng" dirty="0"/>
              <a:t>Η ομαδική εργασία αξιολογείται</a:t>
            </a:r>
          </a:p>
          <a:p>
            <a:pPr marL="742950" lvl="2" indent="-342900"/>
            <a:r>
              <a:rPr lang="el-GR" b="1" i="1" dirty="0">
                <a:solidFill>
                  <a:srgbClr val="FF0000"/>
                </a:solidFill>
              </a:rPr>
              <a:t>Συνολική Βαθμολογία: 1.4μ</a:t>
            </a:r>
            <a:endParaRPr lang="el-G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613693"/>
            <a:ext cx="8856984" cy="6244307"/>
          </a:xfrm>
        </p:spPr>
        <p:txBody>
          <a:bodyPr>
            <a:normAutofit fontScale="70000" lnSpcReduction="20000"/>
          </a:bodyPr>
          <a:lstStyle/>
          <a:p>
            <a:pPr marL="180000" lvl="2" indent="0" algn="ctr">
              <a:buNone/>
            </a:pPr>
            <a:r>
              <a:rPr lang="el-GR" sz="2600" b="1" dirty="0"/>
              <a:t>Σχεδιάζετε ένα μαθηματικό πρόβλημα που να αφορά ένα </a:t>
            </a:r>
            <a:r>
              <a:rPr lang="en-US" sz="2600" b="1" dirty="0"/>
              <a:t>non-routine mathematical task.</a:t>
            </a:r>
            <a:endParaRPr lang="el-GR" sz="2600" b="1" dirty="0"/>
          </a:p>
          <a:p>
            <a:pPr marL="400050" lvl="2" indent="0">
              <a:buNone/>
            </a:pPr>
            <a:r>
              <a:rPr lang="el-GR" sz="2900" b="1" dirty="0"/>
              <a:t>Παραδοτέα:</a:t>
            </a:r>
          </a:p>
          <a:p>
            <a:pPr marL="742950" lvl="2" indent="-342900"/>
            <a:r>
              <a:rPr lang="en-US" sz="2900" b="1" dirty="0" err="1">
                <a:solidFill>
                  <a:srgbClr val="7030A0"/>
                </a:solidFill>
              </a:rPr>
              <a:t>ppt</a:t>
            </a:r>
            <a:r>
              <a:rPr lang="el-GR" sz="2900" b="1" dirty="0">
                <a:solidFill>
                  <a:srgbClr val="7030A0"/>
                </a:solidFill>
              </a:rPr>
              <a:t>: </a:t>
            </a:r>
            <a:r>
              <a:rPr lang="el-GR" sz="2900" dirty="0"/>
              <a:t>Το </a:t>
            </a:r>
            <a:r>
              <a:rPr lang="el-GR" sz="2900" dirty="0">
                <a:solidFill>
                  <a:srgbClr val="00B0F0"/>
                </a:solidFill>
              </a:rPr>
              <a:t>πρόβλημα </a:t>
            </a:r>
            <a:r>
              <a:rPr lang="el-GR" sz="2900" dirty="0">
                <a:solidFill>
                  <a:srgbClr val="0070C0"/>
                </a:solidFill>
              </a:rPr>
              <a:t>(</a:t>
            </a:r>
            <a:r>
              <a:rPr lang="el-GR" sz="2900" i="1" dirty="0"/>
              <a:t>μόνο η διατύπωσή του</a:t>
            </a:r>
            <a:r>
              <a:rPr lang="el-GR" sz="2900" dirty="0"/>
              <a:t>) &amp; και το </a:t>
            </a:r>
            <a:r>
              <a:rPr lang="el-GR" sz="2900" dirty="0">
                <a:solidFill>
                  <a:srgbClr val="00B0F0"/>
                </a:solidFill>
              </a:rPr>
              <a:t>κεντρικό θέμα</a:t>
            </a:r>
            <a:r>
              <a:rPr lang="el-GR" sz="2900" dirty="0"/>
              <a:t>  στο οποίο αναφέρεται </a:t>
            </a:r>
            <a:r>
              <a:rPr lang="el-GR" sz="2900" i="1" dirty="0"/>
              <a:t>(2-3  διαφάνειες συνολικά </a:t>
            </a:r>
            <a:r>
              <a:rPr lang="el-GR" sz="2900" i="1" u="sng" dirty="0"/>
              <a:t>το πολύ (!)</a:t>
            </a:r>
            <a:r>
              <a:rPr lang="el-GR" sz="2900" i="1" dirty="0"/>
              <a:t>) </a:t>
            </a:r>
          </a:p>
          <a:p>
            <a:pPr marL="742950" lvl="2" indent="-342900"/>
            <a:r>
              <a:rPr lang="en-US" sz="2900" b="1" dirty="0">
                <a:solidFill>
                  <a:srgbClr val="7030A0"/>
                </a:solidFill>
              </a:rPr>
              <a:t>Word</a:t>
            </a:r>
            <a:r>
              <a:rPr lang="el-GR" sz="2900" dirty="0">
                <a:solidFill>
                  <a:srgbClr val="7030A0"/>
                </a:solidFill>
              </a:rPr>
              <a:t>: </a:t>
            </a:r>
            <a:r>
              <a:rPr lang="el-GR" sz="2900" dirty="0"/>
              <a:t>Θα περιλαμβάνει </a:t>
            </a:r>
          </a:p>
          <a:p>
            <a:pPr marL="0" indent="0">
              <a:buNone/>
            </a:pPr>
            <a:r>
              <a:rPr lang="el-GR" sz="2900" dirty="0"/>
              <a:t>Α) </a:t>
            </a:r>
            <a:r>
              <a:rPr lang="el-GR" sz="2900" dirty="0">
                <a:solidFill>
                  <a:srgbClr val="0070C0"/>
                </a:solidFill>
              </a:rPr>
              <a:t>Το πρόβλημα: </a:t>
            </a:r>
            <a:r>
              <a:rPr lang="el-GR" sz="2900" dirty="0"/>
              <a:t>τίτλος &amp; διατύπωση του προβλήματος. </a:t>
            </a:r>
            <a:r>
              <a:rPr lang="el-GR" sz="2900" u="sng" dirty="0"/>
              <a:t>Μια ενδεικτική λύση του </a:t>
            </a:r>
            <a:r>
              <a:rPr lang="el-GR" sz="2900" dirty="0"/>
              <a:t>(</a:t>
            </a:r>
            <a:r>
              <a:rPr lang="el-GR" sz="2900" i="1" dirty="0"/>
              <a:t>ή σκιαγράφησή περισσοτέρων λύσεων</a:t>
            </a:r>
            <a:r>
              <a:rPr lang="el-GR" sz="2900" dirty="0"/>
              <a:t>)</a:t>
            </a:r>
          </a:p>
          <a:p>
            <a:pPr marL="0" indent="0">
              <a:buNone/>
            </a:pPr>
            <a:r>
              <a:rPr lang="el-GR" sz="2900" dirty="0"/>
              <a:t>Β) </a:t>
            </a:r>
            <a:r>
              <a:rPr lang="el-GR" sz="2900" dirty="0">
                <a:solidFill>
                  <a:srgbClr val="00B0F0"/>
                </a:solidFill>
              </a:rPr>
              <a:t>Περιγραφή του σχεδιασμού του προβλήματος </a:t>
            </a:r>
            <a:r>
              <a:rPr lang="el-GR" sz="2900" dirty="0"/>
              <a:t>(από πού ξεκινήσατε (από το περιβαλλοντικό θέμα ή από τα μαθηματικά; Πως οργανώσατε το σχεδιασμό του προβλήματος; Τι δυσκολίες συναντήσατε;)</a:t>
            </a:r>
          </a:p>
          <a:p>
            <a:pPr marL="0" indent="0">
              <a:buNone/>
            </a:pPr>
            <a:r>
              <a:rPr lang="el-GR" sz="2900" dirty="0"/>
              <a:t>Γ) </a:t>
            </a:r>
            <a:r>
              <a:rPr lang="el-GR" sz="2900" dirty="0">
                <a:solidFill>
                  <a:srgbClr val="00B0F0"/>
                </a:solidFill>
              </a:rPr>
              <a:t>Το ζήτημα</a:t>
            </a:r>
            <a:r>
              <a:rPr lang="en-US" sz="2900" dirty="0">
                <a:solidFill>
                  <a:srgbClr val="00B0F0"/>
                </a:solidFill>
              </a:rPr>
              <a:t> </a:t>
            </a:r>
            <a:r>
              <a:rPr lang="el-GR" sz="2900" dirty="0">
                <a:solidFill>
                  <a:srgbClr val="00B0F0"/>
                </a:solidFill>
              </a:rPr>
              <a:t>του προβλήματος: </a:t>
            </a:r>
            <a:r>
              <a:rPr lang="el-GR" sz="2900" dirty="0"/>
              <a:t>Παρουσίαση του  ζητήματος στο οποίο το πρόβλημα αναφέρεται (</a:t>
            </a:r>
            <a:r>
              <a:rPr lang="el-GR" sz="2900" i="1" dirty="0"/>
              <a:t>ποιους αφορά; Παγκόσμιο ή τοπικό; Ποια η σπουδαιότητά του; Υπάρχουν αντικρουόμενες θέσεις και ποιες;)  </a:t>
            </a:r>
          </a:p>
          <a:p>
            <a:pPr marL="0" indent="0">
              <a:buNone/>
            </a:pPr>
            <a:r>
              <a:rPr lang="el-GR" sz="2900" dirty="0"/>
              <a:t>Δ) </a:t>
            </a:r>
            <a:r>
              <a:rPr lang="el-GR" sz="2900" dirty="0">
                <a:solidFill>
                  <a:srgbClr val="0070C0"/>
                </a:solidFill>
              </a:rPr>
              <a:t>Το πλαίσιο διδασκαλίας: </a:t>
            </a:r>
            <a:r>
              <a:rPr lang="el-GR" sz="2900" dirty="0"/>
              <a:t>τάξη (</a:t>
            </a:r>
            <a:r>
              <a:rPr lang="el-GR" sz="2900" i="1" dirty="0"/>
              <a:t>π.χ. Γ’ Γυμνασίου), </a:t>
            </a:r>
            <a:r>
              <a:rPr lang="el-GR" sz="2900" dirty="0"/>
              <a:t>Θεματικό πεδίο (</a:t>
            </a:r>
            <a:r>
              <a:rPr lang="el-GR" sz="2900" i="1" dirty="0"/>
              <a:t>Άλγεβρα/Γεωμετρία/Στατιστική &amp; Πιθανότητες</a:t>
            </a:r>
            <a:r>
              <a:rPr lang="el-GR" sz="2900" dirty="0"/>
              <a:t>). Διδακτικοί στόχοι</a:t>
            </a:r>
            <a:r>
              <a:rPr lang="en-US" sz="2900" dirty="0"/>
              <a:t>. </a:t>
            </a:r>
            <a:r>
              <a:rPr lang="el-GR" sz="2900" dirty="0"/>
              <a:t>Οργάνωση </a:t>
            </a:r>
            <a:r>
              <a:rPr lang="en-US" sz="2900" dirty="0"/>
              <a:t>‘de</a:t>
            </a:r>
            <a:r>
              <a:rPr lang="el-GR" sz="2900" dirty="0" err="1"/>
              <a:t>bate</a:t>
            </a:r>
            <a:r>
              <a:rPr lang="en-US" sz="2900" dirty="0"/>
              <a:t>’. </a:t>
            </a:r>
            <a:endParaRPr lang="el-GR" sz="2900" dirty="0"/>
          </a:p>
          <a:p>
            <a:pPr marL="0" indent="0">
              <a:buNone/>
            </a:pPr>
            <a:r>
              <a:rPr lang="el-GR" sz="2900" dirty="0"/>
              <a:t>Ε) *</a:t>
            </a:r>
            <a:r>
              <a:rPr lang="el-GR" sz="2900" dirty="0">
                <a:solidFill>
                  <a:srgbClr val="00B0F0"/>
                </a:solidFill>
              </a:rPr>
              <a:t>Βιβλιογραφία/ </a:t>
            </a:r>
            <a:r>
              <a:rPr lang="en-US" sz="2900" dirty="0">
                <a:solidFill>
                  <a:srgbClr val="00B0F0"/>
                </a:solidFill>
              </a:rPr>
              <a:t>links</a:t>
            </a:r>
            <a:r>
              <a:rPr lang="en-US" sz="2900" dirty="0"/>
              <a:t>: </a:t>
            </a:r>
            <a:r>
              <a:rPr lang="el-GR" sz="2900" dirty="0"/>
              <a:t>Οι πηγές στις οποίες βασιστήκατε για τη διαμόρφωση του προβλήματος. </a:t>
            </a:r>
          </a:p>
          <a:p>
            <a:pPr marL="0" indent="0">
              <a:buNone/>
            </a:pPr>
            <a:endParaRPr lang="el-GR" sz="2900" dirty="0"/>
          </a:p>
          <a:p>
            <a:pPr marL="0" indent="0">
              <a:buNone/>
            </a:pPr>
            <a:r>
              <a:rPr lang="el-GR" sz="2300" dirty="0"/>
              <a:t>*Όταν χρησιμοποιείτε αυθεντικά δεδομένα από κάποια πηγή αυτό αναγράφεται μετά την παρουσίαση των δεδομένων σας.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600" dirty="0"/>
          </a:p>
          <a:p>
            <a:pPr marL="857250" lvl="2" indent="-457200">
              <a:buFont typeface="+mj-lt"/>
              <a:buAutoNum type="arabicPeriod"/>
            </a:pPr>
            <a:endParaRPr lang="el-GR" dirty="0"/>
          </a:p>
          <a:p>
            <a:pPr marL="857250" lvl="2" indent="-457200">
              <a:buFont typeface="+mj-lt"/>
              <a:buAutoNum type="arabicPeriod"/>
            </a:pPr>
            <a:endParaRPr lang="el-GR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DF66C6DA-3628-E2A7-A0A4-EFE3BE3AD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516" y="51619"/>
            <a:ext cx="5770984" cy="562074"/>
          </a:xfrm>
        </p:spPr>
        <p:txBody>
          <a:bodyPr>
            <a:normAutofit/>
          </a:bodyPr>
          <a:lstStyle/>
          <a:p>
            <a:r>
              <a:rPr lang="el-GR" sz="2400" b="1" dirty="0"/>
              <a:t>ΟΜΑΔΙΚΗ ΕΡΓΑΣΙΑ</a:t>
            </a:r>
          </a:p>
        </p:txBody>
      </p:sp>
    </p:spTree>
    <p:extLst>
      <p:ext uri="{BB962C8B-B14F-4D97-AF65-F5344CB8AC3E}">
        <p14:creationId xmlns:p14="http://schemas.microsoft.com/office/powerpoint/2010/main" val="422560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BE4675-8129-4035-AADE-D45D3508D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Αξιολόγηση </a:t>
            </a:r>
            <a:r>
              <a:rPr lang="el-GR" dirty="0"/>
              <a:t>της Ομαδικής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F4CFAA-C5B4-4325-BDFC-9DAC372E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Word</a:t>
            </a:r>
            <a:r>
              <a:rPr lang="el-GR" dirty="0">
                <a:solidFill>
                  <a:srgbClr val="7030A0"/>
                </a:solidFill>
              </a:rPr>
              <a:t> (1.0μ) </a:t>
            </a:r>
          </a:p>
          <a:p>
            <a:r>
              <a:rPr lang="el-GR" dirty="0"/>
              <a:t>Χρήση </a:t>
            </a:r>
            <a:r>
              <a:rPr lang="el-GR" b="1" dirty="0"/>
              <a:t>αυθεντικών δεδομένων</a:t>
            </a:r>
            <a:r>
              <a:rPr lang="el-GR" dirty="0"/>
              <a:t>/στοιχείων (0.5μ)</a:t>
            </a:r>
          </a:p>
          <a:p>
            <a:r>
              <a:rPr lang="el-GR" dirty="0"/>
              <a:t>πληρότητα σύμφωνα με αυτά που ζητούνται &amp; Σαφήνεια στις απαντήσεις στα Α, Β, Γ, Δ &amp; Ε. (0.5μ) </a:t>
            </a:r>
          </a:p>
          <a:p>
            <a:pPr marL="0" indent="0">
              <a:buNone/>
            </a:pPr>
            <a:r>
              <a:rPr lang="el-GR" dirty="0">
                <a:solidFill>
                  <a:srgbClr val="7030A0"/>
                </a:solidFill>
              </a:rPr>
              <a:t>Παρουσίαση (0.4μ)</a:t>
            </a:r>
            <a:r>
              <a:rPr lang="el-GR" dirty="0">
                <a:solidFill>
                  <a:srgbClr val="7030A0"/>
                </a:solidFill>
                <a:highlight>
                  <a:srgbClr val="FFFF00"/>
                </a:highlight>
              </a:rPr>
              <a:t>*</a:t>
            </a:r>
          </a:p>
          <a:p>
            <a:r>
              <a:rPr lang="el-GR" dirty="0"/>
              <a:t>Η παρουσίαση να μην </a:t>
            </a:r>
            <a:r>
              <a:rPr lang="el-GR" u="sng" dirty="0"/>
              <a:t>υπερβαίνει τα 5 λεπτά! </a:t>
            </a:r>
            <a:r>
              <a:rPr lang="el-GR" i="1" u="sng" dirty="0"/>
              <a:t>(αλλιώς θα υπάρχει πέναλτι στη βαθμολογία!)</a:t>
            </a:r>
          </a:p>
          <a:p>
            <a:pPr marL="0" indent="0" algn="ctr">
              <a:buNone/>
            </a:pPr>
            <a:endParaRPr lang="el-GR" sz="2200" b="1" i="1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l-GR" sz="2200" b="1" i="1" dirty="0">
                <a:highlight>
                  <a:srgbClr val="FFFF00"/>
                </a:highlight>
              </a:rPr>
              <a:t>ΗΜΕΡΟΜΗΝΙΕΣ ΠΑΡΟΥΣΙΑΣΗΣ</a:t>
            </a:r>
          </a:p>
          <a:p>
            <a:pPr marL="0" indent="0" algn="ctr">
              <a:buNone/>
            </a:pPr>
            <a:endParaRPr lang="el-GR" sz="2200" b="1" i="1" dirty="0">
              <a:highlight>
                <a:srgbClr val="FFFF00"/>
              </a:highlight>
            </a:endParaRPr>
          </a:p>
          <a:p>
            <a:pPr algn="ctr"/>
            <a:r>
              <a:rPr lang="en-US" sz="2200" b="1" i="1" dirty="0">
                <a:highlight>
                  <a:srgbClr val="FFFF00"/>
                </a:highlight>
              </a:rPr>
              <a:t>To be decided</a:t>
            </a:r>
            <a:endParaRPr lang="el-GR" sz="2200" b="1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78091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17E403-804F-7E0A-A6A2-DEF0F7D7B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Παραδείγματα βαθμολογίας από συμμετοχή στις εργασίες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DDA506-0941-31BD-A36E-6C580711F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5569"/>
            <a:ext cx="8363272" cy="4525963"/>
          </a:xfrm>
        </p:spPr>
        <p:txBody>
          <a:bodyPr>
            <a:normAutofit/>
          </a:bodyPr>
          <a:lstStyle/>
          <a:p>
            <a:r>
              <a:rPr lang="el-GR" sz="1800" dirty="0"/>
              <a:t>Έστω ότι μια φοιτήτρια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έχει 2β από τη συμμετοχή της σε 8 ημερήσιες εργασίες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και 0.6β από τη συμμετοχή σε 6 εβδομαδιαίες εργασίες, </a:t>
            </a:r>
          </a:p>
          <a:p>
            <a:pPr marL="0" indent="0">
              <a:buNone/>
            </a:pPr>
            <a:r>
              <a:rPr kumimoji="0" lang="el-GR" altLang="el-G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Συνολικά θα έχει 2.6β που αθροίζονται στον τελικό βαθμό της στην γραπτή εξέταση. </a:t>
            </a:r>
          </a:p>
          <a:p>
            <a:pPr marL="0" indent="0">
              <a:buNone/>
            </a:pPr>
            <a:endParaRPr kumimoji="0" lang="el-GR" altLang="el-G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l-GR" sz="1800" dirty="0"/>
              <a:t>Έστω ότι ένας φοιτητής </a:t>
            </a:r>
            <a:r>
              <a:rPr lang="el-GR" sz="1800" u="sng" dirty="0"/>
              <a:t>δεν έχει </a:t>
            </a:r>
            <a:r>
              <a:rPr lang="el-GR" sz="1800" dirty="0"/>
              <a:t>συμμετάσχει σε καμία εργασία στην τάξη αλλά έχει συμμετάσχει σε 6 εβδομαδιαίες εργασίες (0.6β) και στην ομαδική που αξιολογήθηκε ως 0.6β το γραπτό κείμενο και 0.4β η παρουσίαση</a:t>
            </a:r>
          </a:p>
          <a:p>
            <a:pPr marL="0" indent="0">
              <a:buNone/>
            </a:pPr>
            <a:r>
              <a:rPr kumimoji="0" lang="el-GR" altLang="el-G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Συνολικά θα έχει 1.6β που αθροίζονται στον τελικό βαθμό του στην γραπτή εξέταση. </a:t>
            </a:r>
          </a:p>
          <a:p>
            <a:r>
              <a:rPr lang="el-GR" sz="1800" dirty="0"/>
              <a:t>Έστω ότι μια φοιτήτρια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έχει 1β από τη συμμετοχή της σε 4 ημερήσιες εργασίες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και 0.3β από τη συμμετοχή σε 3 εβδομαδιαίες εργασίες και 1.4β από τη συμμετοχ</a:t>
            </a:r>
            <a:r>
              <a:rPr lang="el-GR" altLang="el-GR" sz="1800" dirty="0"/>
              <a:t>ή της στην ομαδική εργασία</a:t>
            </a: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</a:p>
          <a:p>
            <a:pPr marL="0" indent="0">
              <a:buNone/>
            </a:pPr>
            <a:r>
              <a:rPr kumimoji="0" lang="el-GR" altLang="el-GR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Συνολικά θα έχει 2.7β που αθροίζονται στον τελικό βαθμό της στην γραπτή εξέταση. </a:t>
            </a:r>
          </a:p>
          <a:p>
            <a:pPr marL="0" indent="0">
              <a:buNone/>
            </a:pPr>
            <a:endParaRPr kumimoji="0" lang="el-GR" altLang="el-G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904624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728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Θέμα του Office</vt:lpstr>
      <vt:lpstr>Η διδασκαλία μέσω επίλυσης προβλήματος – Μαθηματικοποίηση</vt:lpstr>
      <vt:lpstr>Aξιολόγηση μαθήματος</vt:lpstr>
      <vt:lpstr>20% συμμετοχή στις εργασίες  που δίνονται στην τάξη</vt:lpstr>
      <vt:lpstr>Συμμετοχή σε εργασίες (ΠΡΟΑΙΡΕΤΙΚΗ ΣΥΜΜΕΤΟΧΗ-bonus)</vt:lpstr>
      <vt:lpstr>ΟΜΑΔΙΚΗ ΕΡΓΑΣΙΑ</vt:lpstr>
      <vt:lpstr>Αξιολόγηση της Ομαδικής εργασίας</vt:lpstr>
      <vt:lpstr>Παραδείγματα βαθμολογίας από συμμετοχή στις εργασίες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Yannis</cp:lastModifiedBy>
  <cp:revision>133</cp:revision>
  <dcterms:created xsi:type="dcterms:W3CDTF">2017-09-16T09:41:01Z</dcterms:created>
  <dcterms:modified xsi:type="dcterms:W3CDTF">2024-10-13T21:40:13Z</dcterms:modified>
</cp:coreProperties>
</file>