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660" r:id="rId2"/>
    <p:sldId id="661" r:id="rId3"/>
    <p:sldId id="662" r:id="rId4"/>
    <p:sldId id="663" r:id="rId5"/>
    <p:sldId id="664" r:id="rId6"/>
    <p:sldId id="665" r:id="rId7"/>
    <p:sldId id="666" r:id="rId8"/>
    <p:sldId id="667" r:id="rId9"/>
    <p:sldId id="450" r:id="rId10"/>
    <p:sldId id="492" r:id="rId11"/>
    <p:sldId id="48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A95"/>
    <a:srgbClr val="4C0000"/>
    <a:srgbClr val="3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22439"/>
    <p:restoredTop sz="90909" autoAdjust="0"/>
  </p:normalViewPr>
  <p:slideViewPr>
    <p:cSldViewPr>
      <p:cViewPr varScale="1">
        <p:scale>
          <a:sx n="82" d="100"/>
          <a:sy n="82" d="100"/>
        </p:scale>
        <p:origin x="198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2DF4-CAD2-7A4D-8A5D-9E2862810594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71B65-F0CE-094F-A75B-68E5B9CE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30΄΄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el-GR" smtClean="0"/>
              <a:pPr rtl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611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AC153-18A6-4EE1-9772-16E9658BB3BE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Έρευνα σε 5 μαθητές </a:t>
            </a:r>
            <a:br>
              <a:rPr lang="el-GR" dirty="0"/>
            </a:br>
            <a:r>
              <a:rPr lang="el-GR" dirty="0"/>
              <a:t>Β’ Λυκείου*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l-GR" dirty="0"/>
          </a:p>
          <a:p>
            <a:r>
              <a:rPr lang="el-GR" dirty="0"/>
              <a:t>Μαθητές ‘</a:t>
            </a:r>
            <a:r>
              <a:rPr lang="el-GR" dirty="0" err="1"/>
              <a:t>επανεφεύρουν</a:t>
            </a:r>
            <a:r>
              <a:rPr lang="el-GR" dirty="0"/>
              <a:t>’ τη</a:t>
            </a:r>
          </a:p>
          <a:p>
            <a:pPr marL="0" indent="0">
              <a:buNone/>
            </a:pPr>
            <a:r>
              <a:rPr lang="el-GR" b="1" i="1" dirty="0">
                <a:solidFill>
                  <a:srgbClr val="00B050"/>
                </a:solidFill>
              </a:rPr>
              <a:t>μέθοδο της  αριθμητικής ολοκλήρωσης</a:t>
            </a: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l-GR" sz="1400" i="1" dirty="0"/>
              <a:t>* Κωνσταντίνου, Γ. (2019). </a:t>
            </a:r>
            <a:r>
              <a:rPr lang="el-GR" sz="1400" dirty="0"/>
              <a:t>Διαισθητική ανάπτυξη μεθόδου αριθμητικής ολοκλήρωσης μέσω της </a:t>
            </a:r>
            <a:r>
              <a:rPr lang="el-GR" sz="1400" dirty="0" err="1"/>
              <a:t>μοντελοποίησης</a:t>
            </a:r>
            <a:r>
              <a:rPr lang="el-GR" sz="1400" dirty="0"/>
              <a:t> ανοικτού προβλήματος κινηματικής:  Μια εφαρμογή σε μαθητές Β΄ Λυκείου.  </a:t>
            </a:r>
            <a:r>
              <a:rPr lang="el-GR" sz="1400" i="1" dirty="0"/>
              <a:t>Διπλωματική εργασία.</a:t>
            </a:r>
          </a:p>
        </p:txBody>
      </p:sp>
    </p:spTree>
    <p:extLst>
      <p:ext uri="{BB962C8B-B14F-4D97-AF65-F5344CB8AC3E}">
        <p14:creationId xmlns:p14="http://schemas.microsoft.com/office/powerpoint/2010/main" val="367762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7A619D-E962-415E-9A20-8EC65A53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Προκλήσεις και για τους εκπαιδευτικούς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2115EC-8193-44C7-8C5F-F47DFF1A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98316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Να ‘ισορροπήσουν’ ανάμεσα στη μαθηματική πρόκληση και στην αυθεντικότητα του πλαισίου</a:t>
            </a:r>
          </a:p>
          <a:p>
            <a:r>
              <a:rPr lang="el-GR" dirty="0"/>
              <a:t>η διερεύνηση της αυθεντικής κατάστασης </a:t>
            </a:r>
            <a:r>
              <a:rPr lang="el-GR" sz="3200" dirty="0"/>
              <a:t>απαιτεί περισσότερο χρόνο </a:t>
            </a:r>
          </a:p>
          <a:p>
            <a:r>
              <a:rPr lang="el-GR" dirty="0"/>
              <a:t>Απαιτείται ο εκπαιδευτικός</a:t>
            </a:r>
          </a:p>
          <a:p>
            <a:pPr lvl="1"/>
            <a:r>
              <a:rPr lang="el-GR" dirty="0"/>
              <a:t> να έχει </a:t>
            </a:r>
            <a:r>
              <a:rPr lang="el-GR" dirty="0" err="1"/>
              <a:t>εξω</a:t>
            </a:r>
            <a:r>
              <a:rPr lang="el-GR" dirty="0"/>
              <a:t>-μαθηματικές γνώσεις ή κατάλληλη γνώση του πλαισίου ή της κατάστασης που αναφέρεται το πρόβλημα.</a:t>
            </a:r>
          </a:p>
          <a:p>
            <a:pPr lvl="1"/>
            <a:r>
              <a:rPr lang="el-GR" dirty="0"/>
              <a:t>Την ικανότητα διαχείρισης μιας ανοιχτής/μη προβλέψιμης κατάστασης στην τάξη. </a:t>
            </a:r>
          </a:p>
          <a:p>
            <a:r>
              <a:rPr lang="el-GR" dirty="0"/>
              <a:t>Το αυθεντικό πρόβλημα ως εργαλείο αξιολόγησης </a:t>
            </a:r>
          </a:p>
          <a:p>
            <a:pPr lvl="1"/>
            <a:r>
              <a:rPr lang="el-GR" dirty="0"/>
              <a:t>οι γραπτές εξετάσεις είναι πιο απαιτητικές για τους μαθητές και λιγότερο προβλέψιμες οι απαντήσεις των μαθητών για τους εκπαιδευτικούς.</a:t>
            </a:r>
          </a:p>
        </p:txBody>
      </p:sp>
    </p:spTree>
    <p:extLst>
      <p:ext uri="{BB962C8B-B14F-4D97-AF65-F5344CB8AC3E}">
        <p14:creationId xmlns:p14="http://schemas.microsoft.com/office/powerpoint/2010/main" val="32723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-14555"/>
            <a:ext cx="8229600" cy="471755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Βιβλιογραφία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457200"/>
            <a:ext cx="8534400" cy="6280533"/>
          </a:xfrm>
        </p:spPr>
        <p:txBody>
          <a:bodyPr>
            <a:noAutofit/>
          </a:bodyPr>
          <a:lstStyle/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Carotenuto, G., Di Martino, P., &amp;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Lemmi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(2021). Students’ suspension of sense making in problem solving. ZDM, 1-14.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Dierdorp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Bakker, A., </a:t>
            </a: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Eijkelhof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H., &amp; van </a:t>
            </a: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Maanen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(2011).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Authentic Practices as Contexts for Learning to Draw Inferences beyond Correlated Data. Mathematical Thinking and Learning, 13(1–2), 132–151. 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Doorman, M., &amp;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Gravemeijer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(2009). Emergent modeling: Discrete graphs to support the understanding of change and velocity. ZDM, 199–211.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Freudenthal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H. (1981). Major problems of mathematics education. Educational studies in mathematics, 133-150.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Girnat, B., &amp; Eichler, A. (2011). Secondary teachers’ beliefs on modelling in geometry and stochastics. 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 in teaching and learning of mathematical modelling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75-84.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Kaiser, G., and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Sriraman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(2006). A global survey of international perspectives on modeling in mathematics education.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Zentralblatt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für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Didaktik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Mathematik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38, 3, 302–312. 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Palm, T. (2008). Impact of authenticity on sense making in word problem solving. Educational studies in mathematics, 67(1), 37-58.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Schoenfeld, A. H. (1991). On mathematics as sense-making: An informal attack on the unfortunate divorce of formal and informal mathematics. In J. E. Voss, D. N. Perkins, &amp; J. W. Segal (Eds.), Informal reasoning and education (pp. 311—343). Hillsdale, NJ: Lawrence Erlbaum.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Wake, G. (2015). Preparing for workplace numeracy: a modelling perspective. ZDM, 47(4), 675-689.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Wu, M., &amp; Adams, R. (2006). Modelling mathematics problem solving item responses using a multidimensional IRT model. Mathematics </a:t>
            </a:r>
            <a:r>
              <a:rPr lang="el-GR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ducation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Research Journal, 18(2), 93-113.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700" dirty="0"/>
          </a:p>
        </p:txBody>
      </p:sp>
    </p:spTree>
    <p:extLst>
      <p:ext uri="{BB962C8B-B14F-4D97-AF65-F5344CB8AC3E}">
        <p14:creationId xmlns:p14="http://schemas.microsoft.com/office/powerpoint/2010/main" val="150768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7D73D2-03D8-4865-A701-45FAE19AD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89" y="2057043"/>
            <a:ext cx="7428116" cy="342989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ts val="2521"/>
              </a:lnSpc>
              <a:buNone/>
            </a:pPr>
            <a:r>
              <a:rPr lang="el-GR" spc="7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βίντεο που παρακολουθήσατε ήταν η προσπάθεια του οδηγού της Formula 1 Lewis Hamilton ώστε να κάνει τον ταχύτερο γύρο σε μια πίστα. Οι πληροφορίες που μας παρείχε το βίντεο ήταν η ταχύτητα κάθε χρονική στιγμή του Lewis Hamilton για τον γύρο αυτό. Μπορείτε να υπολογίσετε το συνολικό μήκος της πίστας της ; 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σωστή απάντηση είναι μια από τις παρακάτω: </a:t>
            </a:r>
          </a:p>
          <a:p>
            <a:pPr marL="0" indent="0" algn="ctr">
              <a:buNone/>
            </a:pPr>
            <a:r>
              <a:rPr lang="pt-BR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4.500m (B) 4.600m (Γ) 4.550m (Δ) 4.700m (Ε) 4,650m</a:t>
            </a:r>
            <a:endParaRPr lang="el-GR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1C2388-EDD5-4D95-B285-BDF88A2C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76" y="2035781"/>
            <a:ext cx="5913160" cy="3428961"/>
          </a:xfrm>
          <a:prstGeom prst="rect">
            <a:avLst/>
          </a:prstGeom>
        </p:spPr>
      </p:pic>
      <p:pic>
        <p:nvPicPr>
          <p:cNvPr id="4" name="2017 Spanish Grand Prix Lewis Hamilton Pole Lap">
            <a:hlinkClick r:id="" action="ppaction://media"/>
            <a:extLst>
              <a:ext uri="{FF2B5EF4-FFF2-40B4-BE49-F238E27FC236}">
                <a16:creationId xmlns:a16="http://schemas.microsoft.com/office/drawing/2014/main" id="{3A3665B2-49F7-445E-9022-3587F0BA4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219201"/>
            <a:ext cx="7467600" cy="4782220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393905" y="34899"/>
            <a:ext cx="8229600" cy="65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Κίνηση αγωνιστικού αυτοκινήτου (βίντεο)</a:t>
            </a:r>
          </a:p>
        </p:txBody>
      </p:sp>
    </p:spTree>
    <p:extLst>
      <p:ext uri="{BB962C8B-B14F-4D97-AF65-F5344CB8AC3E}">
        <p14:creationId xmlns:p14="http://schemas.microsoft.com/office/powerpoint/2010/main" val="339523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07184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84" y="5791200"/>
            <a:ext cx="6781800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0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Προσπάθειες επίλυσης του προβλήματος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l-GR" sz="2000" i="1" dirty="0"/>
              <a:t>1</a:t>
            </a:r>
            <a:r>
              <a:rPr lang="el-GR" sz="2000" i="1" baseline="30000" dirty="0"/>
              <a:t>η</a:t>
            </a:r>
            <a:r>
              <a:rPr lang="el-GR" sz="2000" i="1" dirty="0"/>
              <a:t> προσπάθεια με στόχο </a:t>
            </a:r>
            <a:r>
              <a:rPr lang="el-GR" sz="2000" i="1" dirty="0">
                <a:solidFill>
                  <a:srgbClr val="7030A0"/>
                </a:solidFill>
              </a:rPr>
              <a:t>τον υπολογισμό του μήκους με τη βοήθεια της μέσης ταχύτητας του αγωνιστικού αυτοκινήτου. </a:t>
            </a:r>
            <a:endParaRPr lang="el-GR" sz="2000" dirty="0">
              <a:solidFill>
                <a:srgbClr val="7030A0"/>
              </a:solidFill>
            </a:endParaRPr>
          </a:p>
          <a:p>
            <a:pPr lvl="1"/>
            <a:r>
              <a:rPr lang="el-GR" sz="2000" i="1" dirty="0"/>
              <a:t>Χωρισμός της κίνησης σε διαστήματα σύμφωνα με το είδος της κίνησης (επιταχυνόμενη ή επιβραδυνόμενη).</a:t>
            </a:r>
            <a:r>
              <a:rPr lang="el-GR" sz="2000" dirty="0"/>
              <a:t> 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αιτιολογώντας για τις γρήγορες και απότομες αλλαγές της ταχύτητας</a:t>
            </a:r>
          </a:p>
          <a:p>
            <a:pPr lvl="1"/>
            <a:r>
              <a:rPr lang="el-GR" sz="2000" i="1" dirty="0"/>
              <a:t>Εύρεση της μέσης ταχύτητας σε συγκεκριμένα χρονικά διαστήματα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διότι το αποτέλεσμα απείχε από τις προτεινόμενες απαντήσεις</a:t>
            </a:r>
          </a:p>
          <a:p>
            <a:pPr marL="457200" lvl="1" indent="0" algn="r">
              <a:buNone/>
            </a:pPr>
            <a:endParaRPr lang="el-GR" sz="2000" dirty="0"/>
          </a:p>
          <a:p>
            <a:endParaRPr lang="el-GR" dirty="0"/>
          </a:p>
        </p:txBody>
      </p:sp>
      <p:pic>
        <p:nvPicPr>
          <p:cNvPr id="4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71320" y="3616645"/>
            <a:ext cx="933450" cy="2142490"/>
          </a:xfrm>
          <a:prstGeom prst="rect">
            <a:avLst/>
          </a:prstGeom>
          <a:noFill/>
          <a:ln w="9525" cmpd="sng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5" name="Εικόνα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7200" y="4209015"/>
            <a:ext cx="1008063" cy="326771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Ορθογώνιο 5"/>
          <p:cNvSpPr/>
          <p:nvPr/>
        </p:nvSpPr>
        <p:spPr>
          <a:xfrm>
            <a:off x="4267199" y="4653456"/>
            <a:ext cx="4724401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l-GR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ΠΟΣΕΣ ΤΙΜΕΣ?</a:t>
            </a:r>
          </a:p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Δέσποινα: δεν ξέρω αν θα το εκφράσω σωστά...όσο περισσότερες τιμές πάρουμε… τόσο πιο σωστή θα είναι η μέτρηση. 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FDD62BE6-583F-4CF7-8392-25A95D1A2D58}"/>
              </a:ext>
            </a:extLst>
          </p:cNvPr>
          <p:cNvSpPr txBox="1">
            <a:spLocks/>
          </p:cNvSpPr>
          <p:nvPr/>
        </p:nvSpPr>
        <p:spPr>
          <a:xfrm>
            <a:off x="4572000" y="5828163"/>
            <a:ext cx="4267200" cy="87743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κατανοούν τη σημασία της </a:t>
            </a:r>
            <a:r>
              <a:rPr lang="el-GR" sz="2000" i="1" dirty="0"/>
              <a:t> </a:t>
            </a:r>
            <a:r>
              <a:rPr lang="el-GR" sz="2000" i="1" dirty="0" err="1"/>
              <a:t>διαμέρισης</a:t>
            </a:r>
            <a:r>
              <a:rPr lang="el-GR" sz="2000" i="1" dirty="0"/>
              <a:t> ενός διαστήματος.</a:t>
            </a:r>
            <a:r>
              <a:rPr lang="el-GR" sz="2000" b="1" dirty="0"/>
              <a:t> </a:t>
            </a:r>
            <a:endParaRPr lang="el-GR" sz="2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75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89038"/>
          </a:xfrm>
        </p:spPr>
        <p:txBody>
          <a:bodyPr>
            <a:normAutofit fontScale="90000"/>
          </a:bodyPr>
          <a:lstStyle/>
          <a:p>
            <a:r>
              <a:rPr lang="el-GR" sz="2800" dirty="0"/>
              <a:t>2</a:t>
            </a:r>
            <a:r>
              <a:rPr lang="el-GR" sz="2800" baseline="30000" dirty="0"/>
              <a:t>η</a:t>
            </a:r>
            <a:r>
              <a:rPr lang="el-GR" sz="2800" dirty="0"/>
              <a:t> προσπάθεια είχε στόχο τον υπολογισμό του μήκους ως </a:t>
            </a:r>
            <a:r>
              <a:rPr lang="el-GR" sz="2800" i="1" dirty="0"/>
              <a:t>την αριθμητική τιμή του εμβαδού κάτω από το γράφημα της ταχύτητας-χρόνου</a:t>
            </a:r>
            <a:endParaRPr lang="el-G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Σύνδεση με τη φυσική</a:t>
                </a:r>
              </a:p>
              <a:p>
                <a:pPr lvl="1"/>
                <a:r>
                  <a:rPr lang="el-GR" dirty="0"/>
                  <a:t>Γιώργος: να φτιάξουμε μια συνάρτηση, να κάνουμε τον κάτω να είναι ο άξονας του χρόνου και 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l-GR" dirty="0"/>
                  <a:t> ο άξονας των ταχυτήτων </a:t>
                </a:r>
                <a:r>
                  <a:rPr lang="en-US" dirty="0"/>
                  <a:t>… </a:t>
                </a:r>
                <a:r>
                  <a:rPr lang="el-GR" dirty="0"/>
                  <a:t>αν κάνουμε το γράφημα το εμβαδό κάτω από αυτό που θα φτιάξουμε θα είναι το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δηλαδή το μήκος της πίστας.</a:t>
                </a:r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  <a:blipFill rotWithShape="0">
                <a:blip r:embed="rId2"/>
                <a:stretch>
                  <a:fillRect l="-1704" t="-231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6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66F757C0-0FD2-4E21-902B-F254984B4E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</p:spPr>
            <p:txBody>
              <a:bodyPr>
                <a:normAutofit/>
              </a:bodyPr>
              <a:lstStyle/>
              <a:p>
                <a:pPr marL="274393" lvl="1" indent="0">
                  <a:buNone/>
                </a:pPr>
                <a:r>
                  <a:rPr lang="el-GR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Διαμόρφωση τραπεζίων ανά 5</a:t>
                </a:r>
                <a:r>
                  <a:rPr 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sec</a:t>
                </a: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l-GR" sz="2400" i="1" dirty="0"/>
                  <a:t>Ίριδα: τώρα σχήματα... αυτό είναι τραπέζιο.</a:t>
                </a:r>
              </a:p>
              <a:p>
                <a:r>
                  <a:rPr lang="el-GR" sz="2400" i="1" dirty="0"/>
                  <a:t>Δέσποινα: τραπέζιο άρα</a:t>
                </a:r>
              </a:p>
              <a:p>
                <a:pPr marL="0" indent="0">
                  <a:buNone/>
                </a:pPr>
                <a:r>
                  <a:rPr lang="el-GR" sz="2400" i="1" dirty="0"/>
                  <a:t>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𝛦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l-G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𝛣</m:t>
                            </m:r>
                          </m:e>
                        </m:d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𝜐</m:t>
                        </m:r>
                      </m:num>
                      <m:den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sz="2400" i="1" dirty="0"/>
                  <a:t> .</a:t>
                </a: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l-GR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Υπολογισμός του εμβαδού κάθε τραπεζίου και άθροιση των επιμέρους εμβαδών</a:t>
                </a:r>
              </a:p>
              <a:p>
                <a:pPr marL="0" indent="0">
                  <a:buNone/>
                </a:pP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dirty="0">
                  <a:solidFill>
                    <a:schemeClr val="tx2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F757C0-0FD2-4E21-902B-F254984B4E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  <a:blipFill rotWithShape="0">
                <a:blip r:embed="rId2"/>
                <a:stretch>
                  <a:fillRect l="-1904" t="-972" r="-12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Εικόνα 5">
            <a:extLst>
              <a:ext uri="{FF2B5EF4-FFF2-40B4-BE49-F238E27FC236}">
                <a16:creationId xmlns:a16="http://schemas.microsoft.com/office/drawing/2014/main" id="{FAD7E15C-FC19-4551-8339-0FC0599973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3048000" cy="281939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64D9A6B2-AB45-4E10-9680-756258CC49B4}"/>
              </a:ext>
            </a:extLst>
          </p:cNvPr>
          <p:cNvSpPr txBox="1">
            <a:spLocks/>
          </p:cNvSpPr>
          <p:nvPr/>
        </p:nvSpPr>
        <p:spPr>
          <a:xfrm>
            <a:off x="4206608" y="5181600"/>
            <a:ext cx="4495799" cy="142540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600" dirty="0"/>
              <a:t>Οι μαθητές ‘</a:t>
            </a:r>
            <a:r>
              <a:rPr lang="el-GR" sz="2600" dirty="0" err="1"/>
              <a:t>επανεφεύρουν</a:t>
            </a:r>
            <a:r>
              <a:rPr lang="el-GR" sz="2600" dirty="0"/>
              <a:t>΄ άτυπα τη μέθοδο αριθμητικής ολοκλήρωσης με τη μέθοδο του τραπεζίου</a:t>
            </a:r>
            <a:r>
              <a:rPr lang="el-GR" sz="2600" i="1" dirty="0"/>
              <a:t>.</a:t>
            </a:r>
            <a:r>
              <a:rPr lang="el-GR" sz="2600" b="1" dirty="0"/>
              <a:t> </a:t>
            </a:r>
            <a:endParaRPr lang="el-GR" sz="26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02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BBFA13-74D3-483C-AF3D-4D92F612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452" y="3559076"/>
            <a:ext cx="4711148" cy="1677092"/>
          </a:xfrm>
        </p:spPr>
        <p:txBody>
          <a:bodyPr/>
          <a:lstStyle/>
          <a:p>
            <a:r>
              <a:rPr lang="el-GR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Ντίνα: </a:t>
            </a:r>
            <a:r>
              <a:rPr lang="el-GR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παίρνοντας όλα τα σημεία […] μόνο τότε θα ξέρουμε ακριβώς τι γίνεται […] θα έπρεπε να πάρουμε δευτερόλεπτο ανά δευτερόλεπτο και τότε θα βρίσκαμε μια πολύ καλή προσέγγιση.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09D30D-7072-47AE-8EB3-AB7D061E36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63093"/>
            <a:ext cx="2015490" cy="154614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7B8D04D8-67DD-4EEE-B390-C1321C0C41DC}"/>
              </a:ext>
            </a:extLst>
          </p:cNvPr>
          <p:cNvSpPr txBox="1">
            <a:spLocks/>
          </p:cNvSpPr>
          <p:nvPr/>
        </p:nvSpPr>
        <p:spPr>
          <a:xfrm>
            <a:off x="4953000" y="5562600"/>
            <a:ext cx="4038600" cy="106679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200" dirty="0"/>
              <a:t>Οι μαθητές εκφράζουν άτυπα και διαισθητικά την έννοια του ορισμένου ολοκληρώματος </a:t>
            </a:r>
            <a:r>
              <a:rPr lang="en-US" sz="2200" dirty="0"/>
              <a:t> </a:t>
            </a:r>
            <a:r>
              <a:rPr lang="el-GR" sz="2200" b="1" dirty="0"/>
              <a:t> </a:t>
            </a:r>
            <a:endParaRPr lang="el-GR" sz="2200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03148-5D6E-418D-845A-CC689042FC71}"/>
              </a:ext>
            </a:extLst>
          </p:cNvPr>
          <p:cNvSpPr txBox="1"/>
          <p:nvPr/>
        </p:nvSpPr>
        <p:spPr>
          <a:xfrm>
            <a:off x="135835" y="874395"/>
            <a:ext cx="38232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Γιώργος </a:t>
            </a:r>
            <a:endParaRPr lang="en-US" sz="18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δεν νομίζω ότι πάει με ευθείες, πάει με καμπύλες, αφού δεν είναι σταθερή η επιτάχυνση […]  να εδώ πέρα για παράδειγμα δείτε, εγώ το έχω βρει καμπύλη (δείχνει την κοίλη καμπύλη ) ενώ η Δέσποινα θα βρει αυτό. (δείχνει το ευθύγραμμο τμήμα κάτω από την καμπύλη) […] οπότε θα κόψει αυτό το κομμάτι. (δείχνει τον μηνίσκο) </a:t>
            </a:r>
            <a:r>
              <a:rPr lang="en-US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… </a:t>
            </a:r>
            <a:endParaRPr lang="el-GR" sz="18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74F32EE0-D08D-4B0A-907C-F216A529CF1C}"/>
              </a:ext>
            </a:extLst>
          </p:cNvPr>
          <p:cNvSpPr txBox="1">
            <a:spLocks/>
          </p:cNvSpPr>
          <p:nvPr/>
        </p:nvSpPr>
        <p:spPr>
          <a:xfrm>
            <a:off x="4588564" y="762000"/>
            <a:ext cx="3869635" cy="12192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προβληματίζονται για την ‘καλύτερη’ σχεδίαση του γραφήματος ταχύτητας-χρόνου</a:t>
            </a:r>
          </a:p>
        </p:txBody>
      </p:sp>
    </p:spTree>
    <p:extLst>
      <p:ext uri="{BB962C8B-B14F-4D97-AF65-F5344CB8AC3E}">
        <p14:creationId xmlns:p14="http://schemas.microsoft.com/office/powerpoint/2010/main" val="25375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006990-DF5E-4ED3-9FA6-0D2EDBC6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7E083E-52B5-4F25-8166-BDCED12F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209799"/>
          </a:xfrm>
        </p:spPr>
        <p:txBody>
          <a:bodyPr>
            <a:normAutofit/>
          </a:bodyPr>
          <a:lstStyle/>
          <a:p>
            <a:r>
              <a:rPr lang="el-GR" dirty="0"/>
              <a:t>Συμπεράσματα</a:t>
            </a:r>
          </a:p>
          <a:p>
            <a:pPr marL="0" indent="0">
              <a:buNone/>
            </a:pPr>
            <a:r>
              <a:rPr lang="el-GR" dirty="0">
                <a:highlight>
                  <a:srgbClr val="FFFF00"/>
                </a:highlight>
              </a:rPr>
              <a:t>για τη χ</a:t>
            </a:r>
            <a:r>
              <a:rPr lang="el-GR" sz="3200" dirty="0">
                <a:highlight>
                  <a:srgbClr val="FFFF00"/>
                </a:highlight>
              </a:rPr>
              <a:t>ρήση αυθεντικών δεδομένων</a:t>
            </a:r>
            <a:r>
              <a:rPr lang="el-GR" sz="3200" dirty="0"/>
              <a:t>/</a:t>
            </a:r>
            <a:r>
              <a:rPr lang="el-GR" sz="3200" dirty="0">
                <a:highlight>
                  <a:srgbClr val="FF00FF"/>
                </a:highlight>
              </a:rPr>
              <a:t>επίλυση αυθεντικών προβλημάτων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712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28600" y="1447800"/>
            <a:ext cx="8648700" cy="5181600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dirty="0"/>
              <a:t>Οι μαθητές συναντούν πολλές προκλήσεις και δυσκολίες στα αυθεντικά προβλήματα </a:t>
            </a:r>
          </a:p>
          <a:p>
            <a:pPr lvl="2">
              <a:spcBef>
                <a:spcPts val="0"/>
              </a:spcBef>
            </a:pPr>
            <a:r>
              <a:rPr lang="el-GR" dirty="0"/>
              <a:t>Έλλειψη κατανόησης της γλώσσας ή του πλαισίου του προβλήματος</a:t>
            </a:r>
          </a:p>
          <a:p>
            <a:pPr lvl="2">
              <a:spcBef>
                <a:spcPts val="0"/>
              </a:spcBef>
            </a:pPr>
            <a:r>
              <a:rPr lang="en-US" dirty="0"/>
              <a:t>Suspension of sense making</a:t>
            </a:r>
            <a:r>
              <a:rPr lang="el-GR" dirty="0"/>
              <a:t>…. 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800" dirty="0"/>
              <a:t>Παρόλα αυτά, η εμπλοκή τους με αυθεντικά  προβλήματα τους δίνει τη δυνατότητα</a:t>
            </a:r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ερμηνεύσουν </a:t>
            </a:r>
            <a:r>
              <a:rPr lang="el-GR" dirty="0"/>
              <a:t>τον κόσμο γύρω τους όπως αυτό είναι  μέσα από έναν ‘μαθηματικό φακό’, </a:t>
            </a:r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</a:t>
            </a:r>
            <a:r>
              <a:rPr lang="el-GR" b="1" dirty="0" err="1">
                <a:solidFill>
                  <a:srgbClr val="00B0F0"/>
                </a:solidFill>
              </a:rPr>
              <a:t>επανεφεύρουν</a:t>
            </a:r>
            <a:r>
              <a:rPr lang="el-GR" b="1" dirty="0">
                <a:solidFill>
                  <a:srgbClr val="00B0F0"/>
                </a:solidFill>
              </a:rPr>
              <a:t> </a:t>
            </a:r>
            <a:r>
              <a:rPr lang="el-GR" dirty="0"/>
              <a:t>μαθηματικές έννοιες</a:t>
            </a:r>
            <a:endParaRPr lang="el-GR" b="1" dirty="0"/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αναπτύξουν/εξελίξουν </a:t>
            </a:r>
            <a:r>
              <a:rPr lang="el-GR" dirty="0"/>
              <a:t>τη μαθηματική τους σκέψη</a:t>
            </a:r>
          </a:p>
          <a:p>
            <a:pPr lvl="1">
              <a:spcBef>
                <a:spcPts val="0"/>
              </a:spcBef>
            </a:pPr>
            <a:endParaRPr lang="el-GR" dirty="0"/>
          </a:p>
          <a:p>
            <a:pPr lvl="1">
              <a:spcBef>
                <a:spcPts val="0"/>
              </a:spcBef>
            </a:pPr>
            <a:endParaRPr lang="el-GR" sz="2400" dirty="0"/>
          </a:p>
          <a:p>
            <a:pPr>
              <a:spcBef>
                <a:spcPts val="0"/>
              </a:spcBef>
            </a:pPr>
            <a:endParaRPr lang="el-GR" sz="2800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189304" cy="1143000"/>
          </a:xfrm>
        </p:spPr>
        <p:txBody>
          <a:bodyPr>
            <a:noAutofit/>
          </a:bodyPr>
          <a:lstStyle/>
          <a:p>
            <a:r>
              <a:rPr lang="el-GR" sz="3600" dirty="0"/>
              <a:t>Προκλήσεις και δυνατότητες </a:t>
            </a:r>
            <a:br>
              <a:rPr lang="el-GR" sz="3600" dirty="0"/>
            </a:br>
            <a:r>
              <a:rPr lang="el-GR" sz="3600" dirty="0"/>
              <a:t>για τους μαθητές</a:t>
            </a:r>
          </a:p>
        </p:txBody>
      </p:sp>
    </p:spTree>
    <p:extLst>
      <p:ext uri="{BB962C8B-B14F-4D97-AF65-F5344CB8AC3E}">
        <p14:creationId xmlns:p14="http://schemas.microsoft.com/office/powerpoint/2010/main" val="5710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3717</TotalTime>
  <Words>1000</Words>
  <Application>Microsoft Office PowerPoint</Application>
  <PresentationFormat>Προβολή στην οθόνη (4:3)</PresentationFormat>
  <Paragraphs>71</Paragraphs>
  <Slides>11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Times New Roman</vt:lpstr>
      <vt:lpstr>Office Theme</vt:lpstr>
      <vt:lpstr>Έρευνα σε 5 μαθητές  Β’ Λυκείου*</vt:lpstr>
      <vt:lpstr>Παρουσίαση του PowerPoint</vt:lpstr>
      <vt:lpstr>Παρουσίαση του PowerPoint</vt:lpstr>
      <vt:lpstr>Προσπάθειες επίλυσης του προβλήματος</vt:lpstr>
      <vt:lpstr>2η προσπάθεια είχε στόχο τον υπολογισμό του μήκους ως την αριθμητική τιμή του εμβαδού κάτω από το γράφημα της ταχύτητας-χρόνου</vt:lpstr>
      <vt:lpstr>Παρουσίαση του PowerPoint</vt:lpstr>
      <vt:lpstr>Παρουσίαση του PowerPoint</vt:lpstr>
      <vt:lpstr>Παρουσίαση του PowerPoint</vt:lpstr>
      <vt:lpstr>Προκλήσεις και δυνατότητες  για τους μαθητές</vt:lpstr>
      <vt:lpstr>Προκλήσεις και για τους εκπαιδευτικούς</vt:lpstr>
      <vt:lpstr>Βιβλιογραφία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6: Pedagogical approaches to mathematics and science teaching in multicultural classrooms</dc:title>
  <dc:creator>Despoina</dc:creator>
  <cp:lastModifiedBy>Chrissavgi Triantafillou</cp:lastModifiedBy>
  <cp:revision>481</cp:revision>
  <dcterms:created xsi:type="dcterms:W3CDTF">2016-12-02T10:45:38Z</dcterms:created>
  <dcterms:modified xsi:type="dcterms:W3CDTF">2025-10-27T20:02:46Z</dcterms:modified>
</cp:coreProperties>
</file>