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94" r:id="rId2"/>
    <p:sldId id="504" r:id="rId3"/>
    <p:sldId id="465" r:id="rId4"/>
    <p:sldId id="506" r:id="rId5"/>
    <p:sldId id="507" r:id="rId6"/>
    <p:sldId id="469" r:id="rId7"/>
    <p:sldId id="466" r:id="rId8"/>
    <p:sldId id="470" r:id="rId9"/>
    <p:sldId id="441" r:id="rId10"/>
    <p:sldId id="509" r:id="rId11"/>
    <p:sldId id="508" r:id="rId12"/>
    <p:sldId id="658" r:id="rId13"/>
    <p:sldId id="512" r:id="rId14"/>
    <p:sldId id="672" r:id="rId15"/>
    <p:sldId id="659" r:id="rId16"/>
    <p:sldId id="668" r:id="rId17"/>
    <p:sldId id="669" r:id="rId18"/>
    <p:sldId id="670" r:id="rId19"/>
    <p:sldId id="671" r:id="rId20"/>
    <p:sldId id="667" r:id="rId21"/>
    <p:sldId id="450" r:id="rId22"/>
    <p:sldId id="492" r:id="rId23"/>
    <p:sldId id="4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A95"/>
    <a:srgbClr val="4C0000"/>
    <a:srgbClr val="3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2439"/>
    <p:restoredTop sz="90909" autoAdjust="0"/>
  </p:normalViewPr>
  <p:slideViewPr>
    <p:cSldViewPr>
      <p:cViewPr varScale="1">
        <p:scale>
          <a:sx n="82" d="100"/>
          <a:sy n="82" d="100"/>
        </p:scale>
        <p:origin x="1939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2DF4-CAD2-7A4D-8A5D-9E2862810594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71B65-F0CE-094F-A75B-68E5B9CE8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AC153-18A6-4EE1-9772-16E9658BB3BE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EbbexhXqMB1olepJgJto-MKVSd0iKB6G/view" TargetMode="External"/><Relationship Id="rId11" Type="http://schemas.openxmlformats.org/officeDocument/2006/relationships/image" Target="../media/image3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bin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954410"/>
            <a:ext cx="7696200" cy="1524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3600" b="1" dirty="0">
                <a:solidFill>
                  <a:srgbClr val="7030A0"/>
                </a:solidFill>
              </a:rPr>
              <a:t>Αυθεντικά προβλήματα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239000" cy="1676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b="1" dirty="0">
                <a:solidFill>
                  <a:schemeClr val="tx1"/>
                </a:solidFill>
              </a:rPr>
              <a:t>Χρυσαυγή Τριανταφύλλου</a:t>
            </a:r>
          </a:p>
          <a:p>
            <a:pPr>
              <a:spcBef>
                <a:spcPts val="0"/>
              </a:spcBef>
            </a:pPr>
            <a:r>
              <a:rPr lang="el-GR" sz="2400" dirty="0">
                <a:solidFill>
                  <a:schemeClr val="tx1"/>
                </a:solidFill>
              </a:rPr>
              <a:t>Επίκουρη Καθηγήτρια</a:t>
            </a:r>
          </a:p>
          <a:p>
            <a:pPr>
              <a:spcBef>
                <a:spcPts val="0"/>
              </a:spcBef>
            </a:pPr>
            <a:r>
              <a:rPr lang="el-GR" sz="2400" dirty="0">
                <a:solidFill>
                  <a:schemeClr val="tx1"/>
                </a:solidFill>
              </a:rPr>
              <a:t>Τμήμα Μαθηματικών, ΕΚΠΑ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chrtriantaf@math.uoa.gr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1A1FE45-8E1D-22BE-8747-2B6723A77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2617"/>
            <a:ext cx="2438400" cy="18217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5443" y="228601"/>
            <a:ext cx="5634357" cy="762000"/>
          </a:xfrm>
        </p:spPr>
        <p:txBody>
          <a:bodyPr>
            <a:normAutofit/>
          </a:bodyPr>
          <a:lstStyle/>
          <a:p>
            <a:r>
              <a:rPr lang="el-GR" sz="3100" dirty="0">
                <a:solidFill>
                  <a:srgbClr val="00B050"/>
                </a:solidFill>
              </a:rPr>
              <a:t>Ρεαλιστικά προβλήματα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7D79695-7AF0-1E16-B872-6C7C9ADD6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2" y="1388761"/>
            <a:ext cx="4757537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C8D0A2FF-A3E3-51E4-283C-C79C124F15EF}"/>
              </a:ext>
            </a:extLst>
          </p:cNvPr>
          <p:cNvSpPr txBox="1">
            <a:spLocks/>
          </p:cNvSpPr>
          <p:nvPr/>
        </p:nvSpPr>
        <p:spPr>
          <a:xfrm>
            <a:off x="4908239" y="2860351"/>
            <a:ext cx="4007161" cy="1559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900" dirty="0"/>
              <a:t>Ο ποδοσφαιριστή της φωτογραφίας έδιωξε τη μπάλα από το σημείο Ο του γηπέδου. Η μπαλιά διέγραψε παραβολική τροχιά με μέγιστο ύψος 10μ και έφτασε  σε απόσταση 40μ.</a:t>
            </a:r>
          </a:p>
          <a:p>
            <a:pPr lvl="1"/>
            <a:r>
              <a:rPr lang="el-GR" sz="2500" dirty="0"/>
              <a:t>Ποια είναι η εξίσωση της παραβολής της κίνησης της μπάλας </a:t>
            </a:r>
            <a:r>
              <a:rPr lang="en-US" sz="2500" dirty="0"/>
              <a:t>y(x)</a:t>
            </a:r>
            <a:r>
              <a:rPr lang="el-GR" sz="2500" dirty="0"/>
              <a:t>, όπου </a:t>
            </a:r>
            <a:r>
              <a:rPr lang="en-US" sz="2500" dirty="0"/>
              <a:t>x </a:t>
            </a:r>
            <a:r>
              <a:rPr lang="el-GR" sz="2500" dirty="0"/>
              <a:t>η απόσταση της μπάλας από το σημείο Ο και </a:t>
            </a:r>
            <a:r>
              <a:rPr lang="en-US" sz="2500" dirty="0"/>
              <a:t>y</a:t>
            </a:r>
            <a:r>
              <a:rPr lang="el-GR" sz="2500" dirty="0"/>
              <a:t> το μέγιστο ύψος της μπάλας;</a:t>
            </a:r>
          </a:p>
          <a:p>
            <a:pPr marL="457200" lvl="1" indent="0">
              <a:buNone/>
            </a:pPr>
            <a:endParaRPr lang="el-GR" sz="2500" dirty="0"/>
          </a:p>
          <a:p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73FF79B-17A4-538C-9DA8-00B2C8087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889" y="1353527"/>
            <a:ext cx="1524000" cy="1286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0A776D4D-6B51-80C9-1446-750AD8662079}"/>
              </a:ext>
            </a:extLst>
          </p:cNvPr>
          <p:cNvSpPr/>
          <p:nvPr/>
        </p:nvSpPr>
        <p:spPr>
          <a:xfrm>
            <a:off x="3466840" y="1774813"/>
            <a:ext cx="1600200" cy="840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28D063E3-4102-594B-C9E7-3B3756364268}"/>
              </a:ext>
            </a:extLst>
          </p:cNvPr>
          <p:cNvSpPr/>
          <p:nvPr/>
        </p:nvSpPr>
        <p:spPr>
          <a:xfrm>
            <a:off x="258417" y="1813341"/>
            <a:ext cx="1600200" cy="840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pic>
        <p:nvPicPr>
          <p:cNvPr id="8" name="Θέση περιεχομένου 3">
            <a:extLst>
              <a:ext uri="{FF2B5EF4-FFF2-40B4-BE49-F238E27FC236}">
                <a16:creationId xmlns:a16="http://schemas.microsoft.com/office/drawing/2014/main" id="{4FD9F7FF-73C2-AB66-CF13-D68F53FB5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526" y="4235698"/>
            <a:ext cx="3948301" cy="262230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CB28199-B481-81B4-266C-B5685318A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30" y="3429000"/>
            <a:ext cx="3994338" cy="298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5443" y="228601"/>
            <a:ext cx="7844157" cy="990600"/>
          </a:xfrm>
        </p:spPr>
        <p:txBody>
          <a:bodyPr>
            <a:normAutofit fontScale="85000" lnSpcReduction="10000"/>
          </a:bodyPr>
          <a:lstStyle/>
          <a:p>
            <a:r>
              <a:rPr lang="el-GR" dirty="0">
                <a:solidFill>
                  <a:srgbClr val="7030A0"/>
                </a:solidFill>
              </a:rPr>
              <a:t>Αυθεντικό πρόβλημα</a:t>
            </a:r>
          </a:p>
          <a:p>
            <a:pPr lvl="1"/>
            <a:r>
              <a:rPr lang="el-GR" dirty="0">
                <a:solidFill>
                  <a:srgbClr val="7030A0"/>
                </a:solidFill>
              </a:rPr>
              <a:t>απαραίτητη η φωτογραφία για να λυθεί το πρόβλημα </a:t>
            </a:r>
          </a:p>
          <a:p>
            <a:pPr marL="457200" lvl="1" indent="0">
              <a:buNone/>
            </a:pPr>
            <a:endParaRPr lang="el-GR" dirty="0"/>
          </a:p>
          <a:p>
            <a:pPr marL="457200" lvl="1" indent="0">
              <a:buNone/>
            </a:pPr>
            <a:endParaRPr lang="el-GR" dirty="0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249F2043-DC66-74A6-CE85-A739F8B93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2"/>
          <a:stretch/>
        </p:blipFill>
        <p:spPr>
          <a:xfrm>
            <a:off x="2362200" y="4191000"/>
            <a:ext cx="4191000" cy="274050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E1D74B2-4E04-22C2-991A-827E04159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1" y="1219201"/>
            <a:ext cx="8386619" cy="2666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5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2492226"/>
            <a:ext cx="3723506" cy="2492227"/>
          </a:xfrm>
        </p:spPr>
        <p:txBody>
          <a:bodyPr>
            <a:noAutofit/>
          </a:bodyPr>
          <a:lstStyle/>
          <a:p>
            <a:pPr lvl="0" indent="0" algn="just">
              <a:buNone/>
            </a:pPr>
            <a:r>
              <a:rPr lang="el-G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Πρόβλημα στο σχολικό βιβλίο της Β΄ Λυκείου</a:t>
            </a:r>
          </a:p>
          <a:p>
            <a:pPr lvl="0" indent="0" algn="just">
              <a:buNone/>
            </a:pP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ένα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λούνα-παρκ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 περιστρεφόμενος τροχός έχει ακτίνα 4m, το κέντρο του απέχει από το έδαφος 10m και όταν αρχίζει να κινείται εκτελεί μια πλήρη περιστροφή σε 8 δευτερόλεπτα με σταθερή ταχύτητα. Να βρείτε το ύψος του βαγονιού Α από το έδαφος ύστερα από χρόνο 1sec, 2sec, 5sec και γενικότερα ύστερα από χρόνο t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Να λύσετε το ίδιο πρόβλημα για το 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βαγόνι Β.</a:t>
            </a:r>
          </a:p>
          <a:p>
            <a:pPr marL="685800" algn="just"/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8" y="5090551"/>
            <a:ext cx="1720037" cy="173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Θέση περιεχομένου 2">
            <a:extLst>
              <a:ext uri="{FF2B5EF4-FFF2-40B4-BE49-F238E27FC236}">
                <a16:creationId xmlns:a16="http://schemas.microsoft.com/office/drawing/2014/main" id="{38A501D8-A5CA-3243-0E94-EBB746242AD4}"/>
              </a:ext>
            </a:extLst>
          </p:cNvPr>
          <p:cNvSpPr txBox="1">
            <a:spLocks/>
          </p:cNvSpPr>
          <p:nvPr/>
        </p:nvSpPr>
        <p:spPr>
          <a:xfrm rot="19129974">
            <a:off x="-34942" y="4562102"/>
            <a:ext cx="2531940" cy="844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rgbClr val="00B050"/>
                </a:solidFill>
              </a:rPr>
              <a:t>Ρεαλιστικό</a:t>
            </a:r>
            <a:endParaRPr lang="el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8577B7-6204-7F5C-298A-6A55B2CD29D9}"/>
              </a:ext>
            </a:extLst>
          </p:cNvPr>
          <p:cNvSpPr txBox="1"/>
          <p:nvPr/>
        </p:nvSpPr>
        <p:spPr>
          <a:xfrm>
            <a:off x="3853070" y="615046"/>
            <a:ext cx="5062330" cy="2375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l-GR" sz="20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Rie</a:t>
            </a:r>
            <a:r>
              <a:rPr lang="en-US" sz="12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enrad</a:t>
            </a:r>
            <a:r>
              <a:rPr lang="el-GR" sz="1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ο τροχός του </a:t>
            </a:r>
            <a:r>
              <a:rPr lang="el-GR" sz="1200" b="1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Λούνα</a:t>
            </a:r>
            <a:r>
              <a:rPr lang="el-GR" sz="1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Παρκ της Βιέννης »</a:t>
            </a:r>
            <a:endParaRPr lang="el-GR" sz="12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5725" indent="257175" algn="just">
              <a:spcAft>
                <a:spcPts val="0"/>
              </a:spcAft>
              <a:buNone/>
            </a:pPr>
            <a:r>
              <a:rPr lang="el-GR" sz="1200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Το </a:t>
            </a:r>
            <a:r>
              <a:rPr lang="el-GR" sz="1200" i="1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Πράτερ</a:t>
            </a:r>
            <a:r>
              <a:rPr lang="el-GR" sz="1200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Prater</a:t>
            </a:r>
            <a:r>
              <a:rPr lang="el-GR" sz="1200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είναι ένα μεγάλο δημόσιο πάρκο […] της πόλης της Βιέννης. Σε μια γωνία του πάρκου βρίσκεται ένα </a:t>
            </a:r>
            <a:r>
              <a:rPr lang="el-GR" sz="1200" i="1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λούνα</a:t>
            </a:r>
            <a:r>
              <a:rPr lang="el-GR" sz="1200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Παρκ […]), στην είσοδο του οποίου θα βρείτε το Ρίζενραντ (Riesenrad), μια τεράστια ρόδα που είναι μια από της παλιότερες του κόσμου (1897). Ο γιγάντιος τροχός περιστρέφεται αργά και δίνει τη δυνατότητα στους επισκέπτες να δουν όλη τη Βιέννη από ψηλά,.</a:t>
            </a:r>
            <a:r>
              <a:rPr lang="el-GR" sz="1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 </a:t>
            </a:r>
            <a:endParaRPr lang="el-GR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5725" indent="276225">
              <a:buNone/>
            </a:pPr>
            <a:r>
              <a:rPr lang="el-GR" sz="1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Παρατηρώντας τις φωτογραφίες και αφού παρακολουθήσετε το βίντεο (δίνεται βίντεο της κίνησής του) να περιγράψετε όσο πιο αναλυτικά μπορείτε τον περιστρεφόμενο τροχό 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Riesenrad</a:t>
            </a:r>
            <a:r>
              <a:rPr lang="el-GR" sz="1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σε κάποιον φίλο σας που πρόκειται να επισκεφτεί τη Βιέννη.</a:t>
            </a:r>
            <a:endParaRPr lang="el-G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Ομάδα 21">
            <a:extLst>
              <a:ext uri="{FF2B5EF4-FFF2-40B4-BE49-F238E27FC236}">
                <a16:creationId xmlns:a16="http://schemas.microsoft.com/office/drawing/2014/main" id="{6AC08088-EB70-5F09-96CC-48B88154F975}"/>
              </a:ext>
            </a:extLst>
          </p:cNvPr>
          <p:cNvGrpSpPr/>
          <p:nvPr/>
        </p:nvGrpSpPr>
        <p:grpSpPr>
          <a:xfrm>
            <a:off x="4535211" y="3052905"/>
            <a:ext cx="3698048" cy="1243387"/>
            <a:chOff x="0" y="0"/>
            <a:chExt cx="6515100" cy="1476375"/>
          </a:xfrm>
        </p:grpSpPr>
        <p:pic>
          <p:nvPicPr>
            <p:cNvPr id="23" name="Εικόνα 22">
              <a:extLst>
                <a:ext uri="{FF2B5EF4-FFF2-40B4-BE49-F238E27FC236}">
                  <a16:creationId xmlns:a16="http://schemas.microsoft.com/office/drawing/2014/main" id="{0A6277AA-ED4A-2A7D-3F5F-9117C9456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5"/>
            <a:stretch/>
          </p:blipFill>
          <p:spPr bwMode="auto">
            <a:xfrm>
              <a:off x="1647825" y="0"/>
              <a:ext cx="2257425" cy="1457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Εικόνα 23">
              <a:extLst>
                <a:ext uri="{FF2B5EF4-FFF2-40B4-BE49-F238E27FC236}">
                  <a16:creationId xmlns:a16="http://schemas.microsoft.com/office/drawing/2014/main" id="{3B8F3D5E-1A67-7EEF-2DE8-A5DF5298A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1150" cy="14668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Εικόνα 24">
              <a:extLst>
                <a:ext uri="{FF2B5EF4-FFF2-40B4-BE49-F238E27FC236}">
                  <a16:creationId xmlns:a16="http://schemas.microsoft.com/office/drawing/2014/main" id="{E79223F2-0651-EA93-A127-323DC5874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"/>
            <a:stretch/>
          </p:blipFill>
          <p:spPr bwMode="auto">
            <a:xfrm rot="16200000">
              <a:off x="4524375" y="-514350"/>
              <a:ext cx="1457325" cy="25241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4800A66-CD88-6C38-2FEC-6409E81F459D}"/>
              </a:ext>
            </a:extLst>
          </p:cNvPr>
          <p:cNvSpPr txBox="1"/>
          <p:nvPr/>
        </p:nvSpPr>
        <p:spPr>
          <a:xfrm>
            <a:off x="4343400" y="489984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https://drive.google.com/file/d/1EbbexhXqMB1olepJgJto-MKVSd0iKB6G/view</a:t>
            </a:r>
            <a:endParaRPr lang="el-GR" dirty="0"/>
          </a:p>
        </p:txBody>
      </p:sp>
      <p:grpSp>
        <p:nvGrpSpPr>
          <p:cNvPr id="28" name="Ομάδα 27">
            <a:extLst>
              <a:ext uri="{FF2B5EF4-FFF2-40B4-BE49-F238E27FC236}">
                <a16:creationId xmlns:a16="http://schemas.microsoft.com/office/drawing/2014/main" id="{5513FAEC-70A5-9C69-5598-1C5149AA8D6E}"/>
              </a:ext>
            </a:extLst>
          </p:cNvPr>
          <p:cNvGrpSpPr/>
          <p:nvPr/>
        </p:nvGrpSpPr>
        <p:grpSpPr>
          <a:xfrm>
            <a:off x="4572000" y="5570604"/>
            <a:ext cx="3854896" cy="1252736"/>
            <a:chOff x="0" y="0"/>
            <a:chExt cx="7019925" cy="1276350"/>
          </a:xfrm>
        </p:grpSpPr>
        <p:pic>
          <p:nvPicPr>
            <p:cNvPr id="29" name="Εικόνα 28" descr="C:\Users\Fotis\Desktop\στιγμηότυπο2.png">
              <a:extLst>
                <a:ext uri="{FF2B5EF4-FFF2-40B4-BE49-F238E27FC236}">
                  <a16:creationId xmlns:a16="http://schemas.microsoft.com/office/drawing/2014/main" id="{B9C339DA-FCB7-A814-E760-3AEF68B6B5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4" r="13018"/>
            <a:stretch/>
          </p:blipFill>
          <p:spPr bwMode="auto">
            <a:xfrm>
              <a:off x="1771650" y="0"/>
              <a:ext cx="1685925" cy="127635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Εικόνα 29" descr="C:\Users\Fotis\Desktop\Χωρίς τίτλο7.png">
              <a:extLst>
                <a:ext uri="{FF2B5EF4-FFF2-40B4-BE49-F238E27FC236}">
                  <a16:creationId xmlns:a16="http://schemas.microsoft.com/office/drawing/2014/main" id="{44D94F7A-2623-30FD-0C24-937419614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35" r="12659"/>
            <a:stretch/>
          </p:blipFill>
          <p:spPr bwMode="auto">
            <a:xfrm>
              <a:off x="0" y="0"/>
              <a:ext cx="1676400" cy="1266825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Εικόνα 30" descr="C:\Users\Fotis\Desktop\Χωρίς τίτλο6.png">
              <a:extLst>
                <a:ext uri="{FF2B5EF4-FFF2-40B4-BE49-F238E27FC236}">
                  <a16:creationId xmlns:a16="http://schemas.microsoft.com/office/drawing/2014/main" id="{C7B7E07E-AB61-14FF-AFAA-E99E434B3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5" r="12840"/>
            <a:stretch/>
          </p:blipFill>
          <p:spPr bwMode="auto">
            <a:xfrm>
              <a:off x="5324475" y="0"/>
              <a:ext cx="1695450" cy="127635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Εικόνα 31" descr="C:\Users\Fotis\Desktop\Χωρίς τίτλο5.png">
              <a:extLst>
                <a:ext uri="{FF2B5EF4-FFF2-40B4-BE49-F238E27FC236}">
                  <a16:creationId xmlns:a16="http://schemas.microsoft.com/office/drawing/2014/main" id="{B4C62D25-44C2-8336-0D5E-3E2F26A024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5" r="12478"/>
            <a:stretch/>
          </p:blipFill>
          <p:spPr bwMode="auto">
            <a:xfrm>
              <a:off x="3552825" y="0"/>
              <a:ext cx="1695450" cy="1276350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3" name="Θέση περιεχομένου 2">
            <a:extLst>
              <a:ext uri="{FF2B5EF4-FFF2-40B4-BE49-F238E27FC236}">
                <a16:creationId xmlns:a16="http://schemas.microsoft.com/office/drawing/2014/main" id="{E9CA1FFF-089F-6F1B-A437-3C3927F40D2E}"/>
              </a:ext>
            </a:extLst>
          </p:cNvPr>
          <p:cNvSpPr txBox="1">
            <a:spLocks/>
          </p:cNvSpPr>
          <p:nvPr/>
        </p:nvSpPr>
        <p:spPr>
          <a:xfrm rot="19284786">
            <a:off x="4913065" y="1340200"/>
            <a:ext cx="2189426" cy="709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l-GR" sz="3000" dirty="0">
                <a:solidFill>
                  <a:srgbClr val="7030A0"/>
                </a:solidFill>
              </a:rPr>
              <a:t>Αυθεντικό</a:t>
            </a:r>
          </a:p>
        </p:txBody>
      </p:sp>
      <p:sp>
        <p:nvSpPr>
          <p:cNvPr id="38" name="Θέση περιεχομένου 2">
            <a:extLst>
              <a:ext uri="{FF2B5EF4-FFF2-40B4-BE49-F238E27FC236}">
                <a16:creationId xmlns:a16="http://schemas.microsoft.com/office/drawing/2014/main" id="{DB22C827-1DA5-BE83-8D57-0B92E79D22B7}"/>
              </a:ext>
            </a:extLst>
          </p:cNvPr>
          <p:cNvSpPr txBox="1">
            <a:spLocks/>
          </p:cNvSpPr>
          <p:nvPr/>
        </p:nvSpPr>
        <p:spPr>
          <a:xfrm rot="20000993">
            <a:off x="3840890" y="3669152"/>
            <a:ext cx="4691508" cy="709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l-GR" b="1" dirty="0">
                <a:solidFill>
                  <a:srgbClr val="B61A95"/>
                </a:solidFill>
              </a:rPr>
              <a:t>ανοικτό </a:t>
            </a:r>
            <a:r>
              <a:rPr lang="el-GR" dirty="0">
                <a:solidFill>
                  <a:srgbClr val="B61A95"/>
                </a:solidFill>
              </a:rPr>
              <a:t>πρόβλημα με </a:t>
            </a:r>
            <a:r>
              <a:rPr lang="el-GR" b="1" dirty="0">
                <a:solidFill>
                  <a:srgbClr val="B61A95"/>
                </a:solidFill>
              </a:rPr>
              <a:t>ασαφή διατύπωση</a:t>
            </a:r>
            <a:endParaRPr lang="el-GR" sz="2400" b="1" dirty="0">
              <a:solidFill>
                <a:srgbClr val="B61A95"/>
              </a:solidFill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9D4CBBD6-33B1-4905-A90F-F9BFE1F684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809" y="229377"/>
            <a:ext cx="289955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9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6" grpId="0"/>
      <p:bldP spid="27" grpId="0"/>
      <p:bldP spid="33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1ACA8C6-1151-8598-8C1E-1E4228BD3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737" y="1345601"/>
            <a:ext cx="4131579" cy="2311999"/>
          </a:xfrm>
        </p:spPr>
      </p:pic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C40F2A14-5697-470C-B0B7-2E0539BF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64" y="274638"/>
            <a:ext cx="8283036" cy="1143000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rgbClr val="00B050"/>
                </a:solidFill>
              </a:rPr>
              <a:t>Ρεαλιστικό </a:t>
            </a:r>
            <a:r>
              <a:rPr lang="el-GR" sz="3200" dirty="0"/>
              <a:t>– </a:t>
            </a:r>
            <a:r>
              <a:rPr lang="el-GR" sz="3200" dirty="0">
                <a:solidFill>
                  <a:srgbClr val="7030A0"/>
                </a:solidFill>
              </a:rPr>
              <a:t>Αυθεντικό (βιωματικό</a:t>
            </a:r>
            <a:r>
              <a:rPr lang="el-GR" sz="3200" dirty="0"/>
              <a:t> </a:t>
            </a:r>
            <a:r>
              <a:rPr lang="el-GR" sz="3200" dirty="0">
                <a:solidFill>
                  <a:srgbClr val="7030A0"/>
                </a:solidFill>
              </a:rPr>
              <a:t>)</a:t>
            </a:r>
            <a:endParaRPr lang="el-GR" sz="3200" dirty="0"/>
          </a:p>
        </p:txBody>
      </p:sp>
      <p:pic>
        <p:nvPicPr>
          <p:cNvPr id="8" name="Θέση περιεχομένου 3">
            <a:extLst>
              <a:ext uri="{FF2B5EF4-FFF2-40B4-BE49-F238E27FC236}">
                <a16:creationId xmlns:a16="http://schemas.microsoft.com/office/drawing/2014/main" id="{55799D22-BD9B-54FC-8E84-9D4A4DBEE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57600"/>
            <a:ext cx="4563927" cy="29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2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C2893-0B25-3000-CE89-7D71DFDE3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E1E59B0-6ED7-329C-0DFD-FBC0CB421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737" y="1345601"/>
            <a:ext cx="4131579" cy="2311999"/>
          </a:xfrm>
        </p:spPr>
      </p:pic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A0F7D08B-1FE4-06CC-DE0C-9945AD2C2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64" y="274638"/>
            <a:ext cx="8283036" cy="1143000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rgbClr val="00B050"/>
                </a:solidFill>
              </a:rPr>
              <a:t>Ρεαλιστικό </a:t>
            </a:r>
            <a:r>
              <a:rPr lang="el-GR" sz="3200" dirty="0"/>
              <a:t>– </a:t>
            </a:r>
            <a:r>
              <a:rPr lang="el-GR" sz="3200" dirty="0">
                <a:solidFill>
                  <a:srgbClr val="7030A0"/>
                </a:solidFill>
              </a:rPr>
              <a:t>Αυθεντικό (βιωματικό</a:t>
            </a:r>
            <a:r>
              <a:rPr lang="el-GR" sz="3200" dirty="0"/>
              <a:t> </a:t>
            </a:r>
            <a:r>
              <a:rPr lang="el-GR" sz="3200" dirty="0">
                <a:solidFill>
                  <a:srgbClr val="7030A0"/>
                </a:solidFill>
              </a:rPr>
              <a:t>)</a:t>
            </a:r>
            <a:endParaRPr lang="el-GR" sz="3200" dirty="0"/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AF2F68F7-24E6-319C-BE8E-032E0D1B9958}"/>
              </a:ext>
            </a:extLst>
          </p:cNvPr>
          <p:cNvSpPr txBox="1">
            <a:spLocks/>
          </p:cNvSpPr>
          <p:nvPr/>
        </p:nvSpPr>
        <p:spPr>
          <a:xfrm>
            <a:off x="6207831" y="1345601"/>
            <a:ext cx="2823311" cy="1459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l-GR" sz="2000" dirty="0"/>
              <a:t>Με τη χρήση του γωνιόμετρου να υπολογίσετε το ύψος της αίθουσας της τάξης μας.</a:t>
            </a:r>
          </a:p>
          <a:p>
            <a:endParaRPr lang="el-GR" sz="24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22792EB-4B3A-9DA9-8807-BFC51B0004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12"/>
          <a:stretch/>
        </p:blipFill>
        <p:spPr>
          <a:xfrm>
            <a:off x="5428420" y="4175988"/>
            <a:ext cx="3130832" cy="2300069"/>
          </a:xfrm>
          <a:prstGeom prst="rect">
            <a:avLst/>
          </a:prstGeom>
        </p:spPr>
      </p:pic>
      <p:pic>
        <p:nvPicPr>
          <p:cNvPr id="8" name="Θέση περιεχομένου 3">
            <a:extLst>
              <a:ext uri="{FF2B5EF4-FFF2-40B4-BE49-F238E27FC236}">
                <a16:creationId xmlns:a16="http://schemas.microsoft.com/office/drawing/2014/main" id="{F006FBBC-E9B2-2D78-1DD6-897A301C4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657600"/>
            <a:ext cx="4563927" cy="294174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6ECAF69-DB45-41D7-7EA4-A7679750BA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98" y="2909702"/>
            <a:ext cx="263136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5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C10CAC-AEF2-9658-EF10-7D2C1B342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379C47-7D16-6499-89D3-43C9C9E83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Β ΜΕΡΟΣ</a:t>
            </a:r>
          </a:p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ικρής έκτασης εμπειρικές έρευνες εφαρμογής </a:t>
            </a:r>
            <a:r>
              <a:rPr lang="el-GR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αυθεντικών προβλημάτων</a:t>
            </a:r>
            <a:r>
              <a:rPr lang="el-GR" sz="2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 σχολική τάξη </a:t>
            </a:r>
          </a:p>
          <a:p>
            <a:pPr lvl="1"/>
            <a:r>
              <a:rPr lang="el-GR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δυνατότητες και προκλήσεις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για μαθητές και εκπαιδευτικούς</a:t>
            </a:r>
            <a:r>
              <a:rPr lang="el-GR" sz="2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4991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2 - Θέση περιεχομένου">
            <a:extLst>
              <a:ext uri="{FF2B5EF4-FFF2-40B4-BE49-F238E27FC236}">
                <a16:creationId xmlns:a16="http://schemas.microsoft.com/office/drawing/2014/main" id="{4D92349F-50F0-4424-9AA2-9CC0D470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43" y="2860675"/>
            <a:ext cx="8572500" cy="399732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2800" dirty="0"/>
              <a:t>Η Κατερίνα (ψευδώνυμο) είναι καθηγήτρια των μαθηματικών που διδάσκει μαθηματικά και γεωγραφία στην Α’ Γυμνασίου. </a:t>
            </a:r>
          </a:p>
          <a:p>
            <a:pPr lvl="1"/>
            <a:r>
              <a:rPr lang="el-GR" altLang="en-US" sz="2800" dirty="0"/>
              <a:t>Η Κατερίνα σχεδίασε το πρόβλημα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7030A0"/>
                </a:solidFill>
              </a:rPr>
              <a:t>“</a:t>
            </a:r>
            <a:r>
              <a:rPr lang="el-GR" altLang="en-US" sz="2800" b="1" i="1" dirty="0">
                <a:solidFill>
                  <a:srgbClr val="7030A0"/>
                </a:solidFill>
              </a:rPr>
              <a:t>Σεισμολόγοι για μια μέρα</a:t>
            </a:r>
            <a:r>
              <a:rPr lang="en-US" altLang="en-US" sz="2800" dirty="0">
                <a:solidFill>
                  <a:srgbClr val="7030A0"/>
                </a:solidFill>
              </a:rPr>
              <a:t>” </a:t>
            </a:r>
            <a:r>
              <a:rPr lang="el-GR" altLang="en-US" sz="2800" dirty="0">
                <a:solidFill>
                  <a:srgbClr val="7030A0"/>
                </a:solidFill>
              </a:rPr>
              <a:t>με θέμα την εύρεση του επίκεντρου ενός σεισμού</a:t>
            </a:r>
          </a:p>
          <a:p>
            <a:pPr lvl="1"/>
            <a:r>
              <a:rPr lang="el-GR" altLang="en-US" sz="2800" dirty="0"/>
              <a:t>Η Κατερίνα συνεργάστηκε με ένα γεωλόγο στο σχεδιασμό της δραστηριότητας</a:t>
            </a:r>
          </a:p>
          <a:p>
            <a:pPr lvl="1"/>
            <a:endParaRPr lang="el-GR" alt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GB" altLang="en-US" sz="2500" dirty="0"/>
          </a:p>
        </p:txBody>
      </p:sp>
      <p:pic>
        <p:nvPicPr>
          <p:cNvPr id="4" name="Picture 6" descr="ANd9GcRSxp5LFzqMs4suqH3RA45aHrB6yGde-lAICP9qEwRIIkaNRf77hQ">
            <a:extLst>
              <a:ext uri="{FF2B5EF4-FFF2-40B4-BE49-F238E27FC236}">
                <a16:creationId xmlns:a16="http://schemas.microsoft.com/office/drawing/2014/main" id="{198FB456-587C-425F-8DF0-FB2DB4811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81000"/>
            <a:ext cx="2362200" cy="157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DB738537-EAE0-ED7D-3307-477594204BBF}"/>
              </a:ext>
            </a:extLst>
          </p:cNvPr>
          <p:cNvSpPr txBox="1">
            <a:spLocks/>
          </p:cNvSpPr>
          <p:nvPr/>
        </p:nvSpPr>
        <p:spPr>
          <a:xfrm>
            <a:off x="838200" y="1219199"/>
            <a:ext cx="4953000" cy="1641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dirty="0">
                <a:solidFill>
                  <a:srgbClr val="B61A95"/>
                </a:solidFill>
              </a:rPr>
              <a:t>Μελέτη ενός επιστημονικού φαινομένου</a:t>
            </a:r>
          </a:p>
          <a:p>
            <a:r>
              <a:rPr lang="el-GR" sz="3600" dirty="0" err="1">
                <a:solidFill>
                  <a:srgbClr val="B61A95"/>
                </a:solidFill>
              </a:rPr>
              <a:t>Ερευνα</a:t>
            </a:r>
            <a:r>
              <a:rPr lang="el-GR" sz="3600" dirty="0">
                <a:solidFill>
                  <a:srgbClr val="B61A95"/>
                </a:solidFill>
              </a:rPr>
              <a:t> σε μαθητές Α΄ Γυμνασίου</a:t>
            </a: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3982425A-86E4-46F2-B3AA-828BC7C2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638"/>
            <a:ext cx="6248400" cy="715962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Έρευνα σε μαθητές </a:t>
            </a:r>
            <a:r>
              <a:rPr lang="el-GR" sz="4000" b="1" dirty="0"/>
              <a:t>Α’ Γυμνασίου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13230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- Τίτλος">
            <a:extLst>
              <a:ext uri="{FF2B5EF4-FFF2-40B4-BE49-F238E27FC236}">
                <a16:creationId xmlns:a16="http://schemas.microsoft.com/office/drawing/2014/main" id="{A9B26EE8-6737-447E-B7D8-2DAD8BA3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8636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3600" dirty="0">
                <a:solidFill>
                  <a:srgbClr val="7030A0"/>
                </a:solidFill>
              </a:rPr>
              <a:t>Το πρόβλημα</a:t>
            </a:r>
          </a:p>
        </p:txBody>
      </p:sp>
      <p:sp>
        <p:nvSpPr>
          <p:cNvPr id="12291" name="1 - Θέση περιεχομένου">
            <a:extLst>
              <a:ext uri="{FF2B5EF4-FFF2-40B4-BE49-F238E27FC236}">
                <a16:creationId xmlns:a16="http://schemas.microsoft.com/office/drawing/2014/main" id="{FDF27271-5C87-4759-96E1-5BD1DF979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41438"/>
            <a:ext cx="6996112" cy="37639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/>
              <a:t>“</a:t>
            </a:r>
            <a:r>
              <a:rPr lang="el-GR" altLang="en-US" sz="2400" dirty="0"/>
              <a:t>Είσαστε Σεισμολόγοι στο </a:t>
            </a:r>
            <a:r>
              <a:rPr lang="el-GR" altLang="en-US" sz="2400" b="1" dirty="0"/>
              <a:t>Γεωδυναμικό Ινστιτούτο του Αστεροσκοπείου Αθηνών</a:t>
            </a:r>
            <a:r>
              <a:rPr lang="en-US" altLang="en-US" sz="2400" i="1" dirty="0"/>
              <a:t>.</a:t>
            </a:r>
          </a:p>
          <a:p>
            <a:pPr eaLnBrk="1" hangingPunct="1"/>
            <a:r>
              <a:rPr lang="el-GR" altLang="en-US" sz="2400" i="1" dirty="0"/>
              <a:t>Θα χρησιμοποιήσετε αυθεντικά στοιχεία για να υπολογίσετε το επίκεντρο του σεισμού που πραγματοποιήθηκε στις 05/11/2014, </a:t>
            </a:r>
            <a:r>
              <a:rPr lang="en-US" altLang="en-US" sz="2400" i="1" dirty="0"/>
              <a:t> Time</a:t>
            </a:r>
            <a:r>
              <a:rPr lang="el-GR" altLang="en-US" sz="2400" i="1" dirty="0"/>
              <a:t> 14: 22: 24(</a:t>
            </a:r>
            <a:r>
              <a:rPr lang="en-US" altLang="en-US" sz="2400" i="1" dirty="0"/>
              <a:t>GTM</a:t>
            </a:r>
            <a:r>
              <a:rPr lang="el-GR" altLang="en-US" sz="2400" i="1" dirty="0"/>
              <a:t>),</a:t>
            </a:r>
            <a:endParaRPr lang="en-US" altLang="en-US" sz="2400" i="1" dirty="0"/>
          </a:p>
          <a:p>
            <a:pPr eaLnBrk="1" hangingPunct="1"/>
            <a:r>
              <a:rPr lang="el-GR" altLang="en-US" sz="2400" i="1" dirty="0"/>
              <a:t>Είσαστε υπεύθυνοι να γράψετε ένα δελτίο τύπου στο οποίο θα αναφέρετε</a:t>
            </a:r>
          </a:p>
          <a:p>
            <a:pPr lvl="1" eaLnBrk="1" hangingPunct="1"/>
            <a:r>
              <a:rPr lang="el-GR" altLang="en-US" sz="2400" i="1" dirty="0"/>
              <a:t>Το επίκεντρο του σεισμού</a:t>
            </a:r>
          </a:p>
          <a:p>
            <a:pPr lvl="1" eaLnBrk="1" hangingPunct="1"/>
            <a:r>
              <a:rPr lang="el-GR" altLang="en-US" sz="2400" i="1" dirty="0"/>
              <a:t>Την πλησιέστερη πόλη που έχει πληγεί από το σεισμό</a:t>
            </a:r>
            <a:endParaRPr lang="el-G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41433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791200" cy="1066800"/>
          </a:xfrm>
        </p:spPr>
        <p:txBody>
          <a:bodyPr>
            <a:normAutofit fontScale="90000"/>
          </a:bodyPr>
          <a:lstStyle/>
          <a:p>
            <a:r>
              <a:rPr lang="el-GR" altLang="en-US" sz="3600" b="1" dirty="0"/>
              <a:t>Διδακτικές δράσεις </a:t>
            </a:r>
            <a:r>
              <a:rPr lang="en-US" altLang="en-US" sz="3600" b="1" dirty="0"/>
              <a:t>: </a:t>
            </a:r>
            <a:br>
              <a:rPr lang="el-GR" altLang="en-US" sz="3600" b="1" dirty="0"/>
            </a:br>
            <a:r>
              <a:rPr lang="el-GR" altLang="en-US" sz="3600" b="1" dirty="0">
                <a:solidFill>
                  <a:srgbClr val="B61A95"/>
                </a:solidFill>
              </a:rPr>
              <a:t>Χρήση </a:t>
            </a:r>
            <a:r>
              <a:rPr lang="el-GR" altLang="en-US" sz="3600" dirty="0">
                <a:solidFill>
                  <a:srgbClr val="B61A95"/>
                </a:solidFill>
              </a:rPr>
              <a:t>αυθεντικών δεδομένων</a:t>
            </a:r>
            <a:endParaRPr lang="el-GR" dirty="0">
              <a:solidFill>
                <a:srgbClr val="B61A95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285" y="2016170"/>
            <a:ext cx="4498715" cy="1855130"/>
          </a:xfrm>
        </p:spPr>
        <p:txBody>
          <a:bodyPr>
            <a:normAutofit fontScale="85000" lnSpcReduction="20000"/>
          </a:bodyPr>
          <a:lstStyle/>
          <a:p>
            <a:r>
              <a:rPr lang="el-GR" altLang="en-US" sz="2000" b="1" dirty="0"/>
              <a:t>Γεωγραφικός χάρτης που δείχνει </a:t>
            </a:r>
            <a:r>
              <a:rPr lang="en-US" altLang="en-US" sz="2000" dirty="0"/>
              <a:t>6 </a:t>
            </a:r>
            <a:r>
              <a:rPr lang="el-GR" altLang="en-US" sz="2000" dirty="0"/>
              <a:t>σεισμικούς σταθμούς στην κεντρική και δυτική Ελλάδα.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l-GR" altLang="en-US" sz="2000" b="1" dirty="0"/>
              <a:t>Μετρήσεις </a:t>
            </a:r>
            <a:r>
              <a:rPr lang="el-GR" altLang="en-US" sz="2000" dirty="0"/>
              <a:t>που κατέγραψαν οι σεισμογράφοι των έξι σεισμικών σταθμών  τη συγκεκριμένη στιγμή που γίνεται ο σεισμός</a:t>
            </a:r>
            <a:endParaRPr lang="en-US" altLang="en-US" sz="2000" dirty="0"/>
          </a:p>
          <a:p>
            <a:endParaRPr lang="el-GR" dirty="0"/>
          </a:p>
        </p:txBody>
      </p:sp>
      <p:pic>
        <p:nvPicPr>
          <p:cNvPr id="4" name="6 - Εικόνα">
            <a:extLst>
              <a:ext uri="{FF2B5EF4-FFF2-40B4-BE49-F238E27FC236}">
                <a16:creationId xmlns:a16="http://schemas.microsoft.com/office/drawing/2014/main" id="{C8CA25DE-FCCD-46D3-90A2-705F20AE5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2272853"/>
            <a:ext cx="3200401" cy="184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5 - Εικόνα">
            <a:extLst>
              <a:ext uri="{FF2B5EF4-FFF2-40B4-BE49-F238E27FC236}">
                <a16:creationId xmlns:a16="http://schemas.microsoft.com/office/drawing/2014/main" id="{305282B5-CC26-49CB-82FA-8A5A1F561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39" y="220326"/>
            <a:ext cx="216087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>
            <a:extLst>
              <a:ext uri="{FF2B5EF4-FFF2-40B4-BE49-F238E27FC236}">
                <a16:creationId xmlns:a16="http://schemas.microsoft.com/office/drawing/2014/main" id="{D1334F23-1375-230C-5761-1EFCBBAE9BF8}"/>
              </a:ext>
            </a:extLst>
          </p:cNvPr>
          <p:cNvSpPr txBox="1">
            <a:spLocks/>
          </p:cNvSpPr>
          <p:nvPr/>
        </p:nvSpPr>
        <p:spPr>
          <a:xfrm>
            <a:off x="152401" y="4343400"/>
            <a:ext cx="3352800" cy="1076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+mn-lt"/>
                <a:ea typeface="+mn-ea"/>
                <a:cs typeface="+mn-cs"/>
              </a:rPr>
              <a:t>Σχετικές μαθηματικές αναπαραστάσεις</a:t>
            </a:r>
            <a:r>
              <a:rPr lang="en-US" sz="2000" b="1" dirty="0">
                <a:latin typeface="+mn-lt"/>
                <a:ea typeface="+mn-ea"/>
                <a:cs typeface="+mn-cs"/>
              </a:rPr>
              <a:t> </a:t>
            </a:r>
            <a:endParaRPr lang="el-GR" altLang="en-US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7" name="2 - Θέση περιεχομένου">
            <a:extLst>
              <a:ext uri="{FF2B5EF4-FFF2-40B4-BE49-F238E27FC236}">
                <a16:creationId xmlns:a16="http://schemas.microsoft.com/office/drawing/2014/main" id="{25FFB38A-902C-DEB9-B506-B921DD8C0E32}"/>
              </a:ext>
            </a:extLst>
          </p:cNvPr>
          <p:cNvSpPr txBox="1">
            <a:spLocks/>
          </p:cNvSpPr>
          <p:nvPr/>
        </p:nvSpPr>
        <p:spPr>
          <a:xfrm>
            <a:off x="4191000" y="4342782"/>
            <a:ext cx="4699108" cy="2210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400" dirty="0"/>
              <a:t>Οι ταχύτητες </a:t>
            </a:r>
            <a:r>
              <a:rPr lang="en-US" altLang="en-US" sz="1400" b="1" dirty="0"/>
              <a:t> p (V</a:t>
            </a:r>
            <a:r>
              <a:rPr lang="en-US" altLang="en-US" sz="1400" b="1" baseline="-25000" dirty="0"/>
              <a:t>P</a:t>
            </a:r>
            <a:r>
              <a:rPr lang="en-US" altLang="en-US" sz="1400" b="1" dirty="0"/>
              <a:t>) </a:t>
            </a:r>
            <a:r>
              <a:rPr lang="el-GR" altLang="en-US" sz="1400" b="1" dirty="0"/>
              <a:t>και</a:t>
            </a:r>
            <a:r>
              <a:rPr lang="en-US" altLang="en-US" sz="1400" b="1" dirty="0"/>
              <a:t> s (V</a:t>
            </a:r>
            <a:r>
              <a:rPr lang="en-US" altLang="en-US" sz="1400" b="1" baseline="-25000" dirty="0"/>
              <a:t>S</a:t>
            </a:r>
            <a:r>
              <a:rPr lang="en-US" altLang="en-US" sz="1400" b="1" dirty="0"/>
              <a:t>) </a:t>
            </a:r>
            <a:r>
              <a:rPr lang="el-GR" altLang="en-US" sz="1400" b="1" dirty="0"/>
              <a:t>των σεισμικών κυμάτων</a:t>
            </a:r>
            <a:r>
              <a:rPr lang="en-US" altLang="en-US" sz="1400" i="1" dirty="0"/>
              <a:t> </a:t>
            </a:r>
            <a:r>
              <a:rPr lang="en-US" altLang="en-US" sz="1400" dirty="0"/>
              <a:t>(</a:t>
            </a:r>
            <a:r>
              <a:rPr lang="el-GR" altLang="en-US" sz="1400" dirty="0" err="1"/>
              <a:t>Vp</a:t>
            </a:r>
            <a:r>
              <a:rPr lang="el-GR" altLang="en-US" sz="1400" dirty="0"/>
              <a:t> = 6 </a:t>
            </a:r>
            <a:r>
              <a:rPr lang="el-GR" altLang="en-US" sz="1400" dirty="0" err="1"/>
              <a:t>km</a:t>
            </a:r>
            <a:r>
              <a:rPr lang="el-GR" altLang="en-US" sz="1400" dirty="0"/>
              <a:t>/s</a:t>
            </a:r>
            <a:r>
              <a:rPr lang="en-US" altLang="en-US" sz="1400" dirty="0"/>
              <a:t>; </a:t>
            </a:r>
            <a:r>
              <a:rPr lang="el-GR" altLang="en-US" sz="1400" dirty="0" err="1"/>
              <a:t>Vs</a:t>
            </a:r>
            <a:r>
              <a:rPr lang="el-GR" altLang="en-US" sz="1400" dirty="0"/>
              <a:t> = 3,4 </a:t>
            </a:r>
            <a:r>
              <a:rPr lang="el-GR" altLang="en-US" sz="1400" dirty="0" err="1"/>
              <a:t>km</a:t>
            </a:r>
            <a:r>
              <a:rPr lang="el-GR" altLang="en-US" sz="1400" dirty="0"/>
              <a:t>/s</a:t>
            </a:r>
            <a:r>
              <a:rPr lang="en-US" altLang="en-US" sz="1400" dirty="0"/>
              <a:t>) </a:t>
            </a:r>
          </a:p>
          <a:p>
            <a:r>
              <a:rPr lang="el-GR" altLang="en-US" sz="1400" b="1" dirty="0"/>
              <a:t>Ο μαθηματικός τύπος που τις συνδέει</a:t>
            </a:r>
            <a:endParaRPr lang="en-US" altLang="en-US" sz="1400" b="1" dirty="0"/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400" dirty="0"/>
              <a:t>	D = </a:t>
            </a:r>
            <a:r>
              <a:rPr lang="en-US" altLang="en-US" sz="1400" dirty="0" err="1"/>
              <a:t>Δt</a:t>
            </a:r>
            <a:r>
              <a:rPr lang="en-US" altLang="en-US" sz="1400" dirty="0"/>
              <a:t> </a:t>
            </a:r>
            <a:r>
              <a:rPr lang="en-US" altLang="en-US" sz="1400" baseline="30000" dirty="0"/>
              <a:t>.</a:t>
            </a:r>
            <a:r>
              <a:rPr lang="en-US" altLang="en-US" sz="1400" dirty="0"/>
              <a:t> (V</a:t>
            </a:r>
            <a:r>
              <a:rPr lang="en-US" altLang="en-US" sz="1400" baseline="-25000" dirty="0"/>
              <a:t>P </a:t>
            </a:r>
            <a:r>
              <a:rPr lang="en-US" altLang="en-US" sz="1400" baseline="30000" dirty="0"/>
              <a:t>. </a:t>
            </a:r>
            <a:r>
              <a:rPr lang="en-US" altLang="en-US" sz="1400" dirty="0"/>
              <a:t>V</a:t>
            </a:r>
            <a:r>
              <a:rPr lang="en-US" altLang="en-US" sz="1400" baseline="-25000" dirty="0"/>
              <a:t>S</a:t>
            </a:r>
            <a:r>
              <a:rPr lang="en-US" altLang="en-US" sz="1400" dirty="0"/>
              <a:t>) / (V</a:t>
            </a:r>
            <a:r>
              <a:rPr lang="en-US" altLang="en-US" sz="1400" baseline="-25000" dirty="0"/>
              <a:t>P</a:t>
            </a:r>
            <a:r>
              <a:rPr lang="en-US" altLang="en-US" sz="1400" dirty="0"/>
              <a:t> – V</a:t>
            </a:r>
            <a:r>
              <a:rPr lang="en-US" altLang="en-US" sz="1400" baseline="-25000" dirty="0"/>
              <a:t>S</a:t>
            </a:r>
            <a:r>
              <a:rPr lang="en-US" altLang="en-US" sz="1400" dirty="0"/>
              <a:t>) </a:t>
            </a:r>
          </a:p>
          <a:p>
            <a:pPr>
              <a:buFont typeface="Arial" pitchFamily="34" charset="0"/>
              <a:buNone/>
            </a:pPr>
            <a:r>
              <a:rPr lang="en-US" altLang="en-US" sz="1400" dirty="0"/>
              <a:t>	D </a:t>
            </a:r>
            <a:r>
              <a:rPr lang="el-GR" altLang="en-US" sz="1400" dirty="0"/>
              <a:t>(απόσταση ανάμεσα στο σεισμικό σταθμό και στο επίκεντρο του σεισμού, σε </a:t>
            </a:r>
            <a:r>
              <a:rPr lang="en-US" altLang="en-US" sz="1400" dirty="0"/>
              <a:t>Km </a:t>
            </a:r>
            <a:r>
              <a:rPr lang="el-GR" altLang="en-US" sz="1400" dirty="0"/>
              <a:t>) τα σεισμικά κύματα φτάνουν διαφορετική στιγμή στο σταθμό (Δ</a:t>
            </a:r>
            <a:r>
              <a:rPr lang="en-US" altLang="en-US" sz="1400" dirty="0"/>
              <a:t>t</a:t>
            </a:r>
            <a:r>
              <a:rPr lang="el-GR" altLang="en-US" sz="1400" dirty="0"/>
              <a:t>, σε </a:t>
            </a:r>
            <a:r>
              <a:rPr lang="en-US" altLang="en-US" sz="1600" dirty="0"/>
              <a:t>sec)</a:t>
            </a:r>
          </a:p>
        </p:txBody>
      </p:sp>
    </p:spTree>
    <p:extLst>
      <p:ext uri="{BB962C8B-B14F-4D97-AF65-F5344CB8AC3E}">
        <p14:creationId xmlns:p14="http://schemas.microsoft.com/office/powerpoint/2010/main" val="127411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- Θέση περιεχομένου">
            <a:extLst>
              <a:ext uri="{FF2B5EF4-FFF2-40B4-BE49-F238E27FC236}">
                <a16:creationId xmlns:a16="http://schemas.microsoft.com/office/drawing/2014/main" id="{740FD4E5-A0F7-4296-9058-CC478BB99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381001"/>
            <a:ext cx="4968875" cy="56403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b="1" dirty="0"/>
              <a:t>Οι εργασίες των μαθητών</a:t>
            </a:r>
            <a:endParaRPr lang="en-GB" sz="2800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l-GR" sz="2000" dirty="0"/>
              <a:t>Επέλεξαν τα δεδομένα από 3 σταθμούς  από τους 6 σταθμούς και αιτιολόγησαν γιατί αρκούν 3 μόνο σταθμοί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l-GR" sz="2000" dirty="0"/>
              <a:t>Υπολόγισαν την απόσταση του επίκεντρου από κάθε σταθμό</a:t>
            </a:r>
            <a:r>
              <a:rPr lang="en-GB" sz="2000" dirty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GB" sz="2000" dirty="0"/>
              <a:t>	</a:t>
            </a:r>
            <a:r>
              <a:rPr lang="en-US" sz="2000" dirty="0"/>
              <a:t>D = </a:t>
            </a:r>
            <a:r>
              <a:rPr lang="en-US" sz="2000" dirty="0" err="1"/>
              <a:t>Δt</a:t>
            </a:r>
            <a:r>
              <a:rPr lang="en-US" sz="2000" dirty="0"/>
              <a:t> </a:t>
            </a:r>
            <a:r>
              <a:rPr lang="en-US" sz="2000" baseline="30000" dirty="0"/>
              <a:t>.</a:t>
            </a:r>
            <a:r>
              <a:rPr lang="en-US" sz="2000" dirty="0"/>
              <a:t> (V</a:t>
            </a:r>
            <a:r>
              <a:rPr lang="en-US" sz="2000" baseline="-25000" dirty="0"/>
              <a:t>P </a:t>
            </a:r>
            <a:r>
              <a:rPr lang="en-US" sz="2000" baseline="30000" dirty="0"/>
              <a:t>. </a:t>
            </a:r>
            <a:r>
              <a:rPr lang="en-US" sz="2000" dirty="0"/>
              <a:t>V</a:t>
            </a:r>
            <a:r>
              <a:rPr lang="en-US" sz="2000" baseline="-25000" dirty="0"/>
              <a:t>S</a:t>
            </a:r>
            <a:r>
              <a:rPr lang="en-US" sz="2000" dirty="0"/>
              <a:t>) / (V</a:t>
            </a:r>
            <a:r>
              <a:rPr lang="en-US" sz="2000" baseline="-25000" dirty="0"/>
              <a:t>P</a:t>
            </a:r>
            <a:r>
              <a:rPr lang="en-US" sz="2000" dirty="0"/>
              <a:t> – V</a:t>
            </a:r>
            <a:r>
              <a:rPr lang="en-US" sz="2000" baseline="-25000" dirty="0"/>
              <a:t>S</a:t>
            </a:r>
            <a:r>
              <a:rPr lang="en-US" sz="2000" dirty="0"/>
              <a:t>)</a:t>
            </a:r>
            <a:endParaRPr lang="en-US" sz="2000" i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l-GR" sz="2000" dirty="0"/>
              <a:t>Χρησιμοποίησαν την κλίμακα του χάρτη για να σχεδιάσουν τις πιθανές θέσεις του επίκεντρου για κάθε σεισμικό σταθμό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l-GR" sz="2000" b="1" dirty="0"/>
              <a:t>Σχεδίασαν τους 3 κύκλους και βρήκαν το σημείο τομής τους (</a:t>
            </a:r>
            <a:r>
              <a:rPr lang="el-GR" sz="2000" dirty="0"/>
              <a:t>επίκεντρο)</a:t>
            </a:r>
            <a:endParaRPr lang="en-US" sz="20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l-GR" sz="2000" b="1" dirty="0"/>
              <a:t>Συντάξαν μια αναφορά ως </a:t>
            </a:r>
            <a:r>
              <a:rPr lang="el-GR" sz="2000" dirty="0"/>
              <a:t>σεισμολόγοι (επίκεντρο και πλησιέστερη πόλη)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37B4F15-E887-45F0-8AA9-13EFBEDF5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581" name="4 - Εικόνα">
            <a:extLst>
              <a:ext uri="{FF2B5EF4-FFF2-40B4-BE49-F238E27FC236}">
                <a16:creationId xmlns:a16="http://schemas.microsoft.com/office/drawing/2014/main" id="{58159A84-E9DD-4FCB-B627-B7C2C4CC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2133601"/>
            <a:ext cx="2803525" cy="20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5 - Εικόνα">
            <a:extLst>
              <a:ext uri="{FF2B5EF4-FFF2-40B4-BE49-F238E27FC236}">
                <a16:creationId xmlns:a16="http://schemas.microsoft.com/office/drawing/2014/main" id="{028CDACA-F5F9-4875-A54D-006190FD7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481513"/>
            <a:ext cx="28035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6 - Εικόνα">
            <a:extLst>
              <a:ext uri="{FF2B5EF4-FFF2-40B4-BE49-F238E27FC236}">
                <a16:creationId xmlns:a16="http://schemas.microsoft.com/office/drawing/2014/main" id="{D7AFC34B-2F10-64B0-6811-D155F3026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6" y="381002"/>
            <a:ext cx="3655152" cy="159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82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E7E5E2-626E-0940-EAC7-507F6405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Εστιάζοντας στο </a:t>
            </a:r>
            <a:r>
              <a:rPr lang="el-GR" sz="4400" b="1" u="sng" dirty="0"/>
              <a:t>πλαίσιο</a:t>
            </a:r>
            <a:r>
              <a:rPr lang="el-GR" sz="4400" dirty="0"/>
              <a:t> ενός προβλήματος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9BCAA0-F453-E08F-0EA7-C306F3D84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906962"/>
          </a:xfrm>
        </p:spPr>
        <p:txBody>
          <a:bodyPr>
            <a:noAutofit/>
          </a:bodyPr>
          <a:lstStyle/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Α)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θα παρουσιάσουμε  </a:t>
            </a:r>
            <a:r>
              <a:rPr lang="el-GR" sz="2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χαρακτηριστικά ενός αυθεντικού προβλήματο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ς και τα στοιχεία που το διαφοροποιούν </a:t>
            </a:r>
            <a:r>
              <a:rPr lang="el-G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ένα ρεαλιστικό πρόβλημα. </a:t>
            </a:r>
          </a:p>
          <a:p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β) θα παρουσιάσουμε μικρής έκτασης εμπειρικές έρευνες εφαρμογής </a:t>
            </a:r>
            <a:r>
              <a:rPr lang="el-GR" sz="2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αυθεντικών προβλημάτων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 σχολική τάξη </a:t>
            </a:r>
          </a:p>
          <a:p>
            <a:pPr lvl="1"/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σκοπό να προβάλουμε  </a:t>
            </a:r>
            <a:r>
              <a:rPr lang="el-GR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τις δυνατότητες και τις προκλήσεις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που συναντούν οι μαθητές και οι μαθήτριες κατά την εμπλοκή τους </a:t>
            </a:r>
            <a:r>
              <a:rPr lang="el-GR" sz="2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αυθεντικά προβλήματα. </a:t>
            </a:r>
          </a:p>
          <a:p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γ) θα συζητήσουμε τη σημασία της εφαρμογής </a:t>
            </a:r>
            <a:r>
              <a:rPr lang="el-GR" sz="2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αυθεντικών προβλημάτων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 σχολική τάξη των μαθηματικών.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06162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006990-DF5E-4ED3-9FA6-0D2EDBC64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7E083E-52B5-4F25-8166-BDCED12FE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209799"/>
          </a:xfrm>
        </p:spPr>
        <p:txBody>
          <a:bodyPr>
            <a:normAutofit/>
          </a:bodyPr>
          <a:lstStyle/>
          <a:p>
            <a:r>
              <a:rPr lang="el-GR" dirty="0"/>
              <a:t>Συμπεράσματα</a:t>
            </a:r>
          </a:p>
          <a:p>
            <a:pPr marL="0" indent="0">
              <a:buNone/>
            </a:pPr>
            <a:r>
              <a:rPr lang="el-GR" dirty="0">
                <a:highlight>
                  <a:srgbClr val="FFFF00"/>
                </a:highlight>
              </a:rPr>
              <a:t>για τη χ</a:t>
            </a:r>
            <a:r>
              <a:rPr lang="el-GR" sz="3200" dirty="0">
                <a:highlight>
                  <a:srgbClr val="FFFF00"/>
                </a:highlight>
              </a:rPr>
              <a:t>ρήση αυθεντικών δεδομένων</a:t>
            </a:r>
            <a:r>
              <a:rPr lang="el-GR" sz="3200" dirty="0"/>
              <a:t>/</a:t>
            </a:r>
            <a:r>
              <a:rPr lang="el-GR" sz="3200" dirty="0">
                <a:highlight>
                  <a:srgbClr val="FF00FF"/>
                </a:highlight>
              </a:rPr>
              <a:t>επίλυση αυθεντικών προβλημάτων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7123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1447800"/>
            <a:ext cx="8648700" cy="5181600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dirty="0"/>
              <a:t>Οι μαθητές συναντούν πολλές προκλήσεις και δυσκολίες στα αυθεντικά προβλήματα </a:t>
            </a:r>
          </a:p>
          <a:p>
            <a:pPr lvl="2">
              <a:spcBef>
                <a:spcPts val="0"/>
              </a:spcBef>
            </a:pPr>
            <a:r>
              <a:rPr lang="el-GR" dirty="0"/>
              <a:t>Έλλειψη κατανόησης της γλώσσας ή του πλαισίου του προβλήματος</a:t>
            </a:r>
          </a:p>
          <a:p>
            <a:pPr lvl="2">
              <a:spcBef>
                <a:spcPts val="0"/>
              </a:spcBef>
            </a:pPr>
            <a:r>
              <a:rPr lang="en-US" dirty="0"/>
              <a:t>Suspension of sense making</a:t>
            </a:r>
            <a:r>
              <a:rPr lang="el-GR" dirty="0"/>
              <a:t>…. 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/>
              <a:t>Παρόλα αυτά, η εμπλοκή τους με αυθεντικά  προβλήματα τους δίνει τη δυνατότητα</a:t>
            </a:r>
          </a:p>
          <a:p>
            <a:pPr lvl="2">
              <a:spcBef>
                <a:spcPts val="0"/>
              </a:spcBef>
            </a:pPr>
            <a:r>
              <a:rPr lang="el-GR" b="1" dirty="0">
                <a:solidFill>
                  <a:srgbClr val="00B0F0"/>
                </a:solidFill>
              </a:rPr>
              <a:t>Να ερμηνεύσουν </a:t>
            </a:r>
            <a:r>
              <a:rPr lang="el-GR" dirty="0"/>
              <a:t>τον κόσμο γύρω τους όπως αυτό είναι  μέσα από έναν ‘μαθηματικό φακό’, </a:t>
            </a:r>
          </a:p>
          <a:p>
            <a:pPr lvl="2">
              <a:spcBef>
                <a:spcPts val="0"/>
              </a:spcBef>
            </a:pPr>
            <a:r>
              <a:rPr lang="el-GR" b="1" dirty="0">
                <a:solidFill>
                  <a:srgbClr val="00B0F0"/>
                </a:solidFill>
              </a:rPr>
              <a:t>να </a:t>
            </a:r>
            <a:r>
              <a:rPr lang="el-GR" b="1" dirty="0" err="1">
                <a:solidFill>
                  <a:srgbClr val="00B0F0"/>
                </a:solidFill>
              </a:rPr>
              <a:t>επανεφεύρουν</a:t>
            </a:r>
            <a:r>
              <a:rPr lang="el-GR" b="1" dirty="0">
                <a:solidFill>
                  <a:srgbClr val="00B0F0"/>
                </a:solidFill>
              </a:rPr>
              <a:t> </a:t>
            </a:r>
            <a:r>
              <a:rPr lang="el-GR" dirty="0"/>
              <a:t>μαθηματικές έννοιες</a:t>
            </a:r>
            <a:endParaRPr lang="el-GR" b="1" dirty="0"/>
          </a:p>
          <a:p>
            <a:pPr lvl="2">
              <a:spcBef>
                <a:spcPts val="0"/>
              </a:spcBef>
            </a:pPr>
            <a:r>
              <a:rPr lang="el-GR" b="1" dirty="0">
                <a:solidFill>
                  <a:srgbClr val="00B0F0"/>
                </a:solidFill>
              </a:rPr>
              <a:t>Να αναπτύξουν/εξελίξουν </a:t>
            </a:r>
            <a:r>
              <a:rPr lang="el-GR" dirty="0"/>
              <a:t>τη μαθηματική τους σκέψη</a:t>
            </a:r>
          </a:p>
          <a:p>
            <a:pPr lvl="1">
              <a:spcBef>
                <a:spcPts val="0"/>
              </a:spcBef>
            </a:pPr>
            <a:endParaRPr lang="el-GR" dirty="0"/>
          </a:p>
          <a:p>
            <a:pPr lvl="1">
              <a:spcBef>
                <a:spcPts val="0"/>
              </a:spcBef>
            </a:pPr>
            <a:endParaRPr lang="el-GR" sz="2400" dirty="0"/>
          </a:p>
          <a:p>
            <a:pPr>
              <a:spcBef>
                <a:spcPts val="0"/>
              </a:spcBef>
            </a:pPr>
            <a:endParaRPr lang="el-GR" sz="28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189304" cy="1143000"/>
          </a:xfrm>
        </p:spPr>
        <p:txBody>
          <a:bodyPr>
            <a:noAutofit/>
          </a:bodyPr>
          <a:lstStyle/>
          <a:p>
            <a:r>
              <a:rPr lang="el-GR" sz="3600" dirty="0"/>
              <a:t>Προκλήσεις και δυνατότητες </a:t>
            </a:r>
            <a:br>
              <a:rPr lang="el-GR" sz="3600" dirty="0"/>
            </a:br>
            <a:r>
              <a:rPr lang="el-GR" sz="3600" dirty="0"/>
              <a:t>για τους μαθητές</a:t>
            </a:r>
          </a:p>
        </p:txBody>
      </p:sp>
    </p:spTree>
    <p:extLst>
      <p:ext uri="{BB962C8B-B14F-4D97-AF65-F5344CB8AC3E}">
        <p14:creationId xmlns:p14="http://schemas.microsoft.com/office/powerpoint/2010/main" val="5710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7A619D-E962-415E-9A20-8EC65A535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Προκλήσεις και για τους εκπαιδευτικούς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2115EC-8193-44C7-8C5F-F47DFF1A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8316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Να ‘ισορροπήσουν’ ανάμεσα στη μαθηματική πρόκληση και στην αυθεντικότητα του πλαισίου</a:t>
            </a:r>
          </a:p>
          <a:p>
            <a:r>
              <a:rPr lang="el-GR" dirty="0"/>
              <a:t>η διερεύνηση της αυθεντικής κατάστασης </a:t>
            </a:r>
            <a:r>
              <a:rPr lang="el-GR" sz="3200" dirty="0"/>
              <a:t>απαιτεί περισσότερο χρόνο </a:t>
            </a:r>
          </a:p>
          <a:p>
            <a:r>
              <a:rPr lang="el-GR" dirty="0"/>
              <a:t>Απαιτείται ο εκπαιδευτικός</a:t>
            </a:r>
          </a:p>
          <a:p>
            <a:pPr lvl="1"/>
            <a:r>
              <a:rPr lang="el-GR" dirty="0"/>
              <a:t> να έχει </a:t>
            </a:r>
            <a:r>
              <a:rPr lang="el-GR" dirty="0" err="1"/>
              <a:t>εξω</a:t>
            </a:r>
            <a:r>
              <a:rPr lang="el-GR" dirty="0"/>
              <a:t>-μαθηματικές γνώσεις ή κατάλληλη γνώση του πλαισίου ή της κατάστασης που αναφέρεται το πρόβλημα.</a:t>
            </a:r>
          </a:p>
          <a:p>
            <a:pPr lvl="1"/>
            <a:r>
              <a:rPr lang="el-GR" dirty="0"/>
              <a:t>Την ικανότητα διαχείρισης μιας ανοιχτής/μη προβλέψιμης κατάστασης στην τάξη. </a:t>
            </a:r>
          </a:p>
          <a:p>
            <a:r>
              <a:rPr lang="el-GR" dirty="0"/>
              <a:t>Το αυθεντικό πρόβλημα ως εργαλείο αξιολόγησης </a:t>
            </a:r>
          </a:p>
          <a:p>
            <a:pPr lvl="1"/>
            <a:r>
              <a:rPr lang="el-GR" dirty="0"/>
              <a:t>οι γραπτές εξετάσεις είναι πιο απαιτητικές για τους μαθητές και λιγότερο προβλέψιμες οι απαντήσεις των μαθητών για τους εκπαιδευτικούς.</a:t>
            </a:r>
          </a:p>
        </p:txBody>
      </p:sp>
    </p:spTree>
    <p:extLst>
      <p:ext uri="{BB962C8B-B14F-4D97-AF65-F5344CB8AC3E}">
        <p14:creationId xmlns:p14="http://schemas.microsoft.com/office/powerpoint/2010/main" val="327233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14555"/>
            <a:ext cx="8229600" cy="471755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57200"/>
            <a:ext cx="8534400" cy="6280533"/>
          </a:xfrm>
        </p:spPr>
        <p:txBody>
          <a:bodyPr>
            <a:noAutofit/>
          </a:bodyPr>
          <a:lstStyle/>
          <a:p>
            <a:pPr indent="-457200" algn="just">
              <a:spcBef>
                <a:spcPts val="0"/>
              </a:spcBef>
            </a:pP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Carotenuto, G., Di Martino, P., &amp; </a:t>
            </a:r>
            <a:r>
              <a:rPr lang="en-US" sz="1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Lemmi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(2021). Students’ suspension of sense making in problem solving. ZDM, 1-14.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de-DE" sz="1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Dierdorp</a:t>
            </a:r>
            <a:r>
              <a:rPr lang="de-DE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Bakker, A., </a:t>
            </a:r>
            <a:r>
              <a:rPr lang="de-DE" sz="1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Eijkelhof</a:t>
            </a:r>
            <a:r>
              <a:rPr lang="de-DE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H., &amp; van </a:t>
            </a:r>
            <a:r>
              <a:rPr lang="de-DE" sz="1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Maanen</a:t>
            </a:r>
            <a:r>
              <a:rPr lang="de-DE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 (2011).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Authentic Practices as Contexts for Learning to Draw Inferences beyond Correlated Data. Mathematical Thinking and Learning, 13(1–2), 132–151. 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Doorman, M., &amp; </a:t>
            </a:r>
            <a:r>
              <a:rPr lang="en-US" sz="1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Gravemeijer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K. (2009). Emergent modeling: Discrete graphs to support the understanding of change and velocity. ZDM, 199–211.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en-US" sz="1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Freudenthal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H. (1981). Major problems of mathematics education. Educational studies in mathematics, 133-150.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Girnat, B., &amp; Eichler, A. (2011). Secondary teachers’ beliefs on modelling in geometry and stochastics. </a:t>
            </a:r>
            <a:r>
              <a:rPr lang="en-US" sz="16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Trends in teaching and learning of mathematical modelling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75-84.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>
              <a:spcBef>
                <a:spcPts val="0"/>
              </a:spcBef>
            </a:pP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Kaiser, G., and </a:t>
            </a:r>
            <a:r>
              <a:rPr lang="en-US" sz="1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Sriraman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 (2006). A global survey of international perspectives on modeling in mathematics education. </a:t>
            </a:r>
            <a:r>
              <a:rPr lang="en-US" sz="1600" i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Zentralblatt</a:t>
            </a:r>
            <a:r>
              <a:rPr lang="en-US" sz="16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für </a:t>
            </a:r>
            <a:r>
              <a:rPr lang="en-US" sz="1600" i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Didaktik</a:t>
            </a:r>
            <a:r>
              <a:rPr lang="en-US" sz="16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sz="1600" i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Mathematik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38, 3, 302–312. 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Palm, T. (2008). Impact of authenticity on sense making in word problem solving. Educational studies in mathematics, 67(1), 37-58.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Schoenfeld, A. H. (1991). On mathematics as sense-making: An informal attack on the unfortunate divorce of formal and informal mathematics. In J. E. Voss, D. N. Perkins, &amp; J. W. Segal (Eds.), Informal reasoning and education (pp. 311—343). Hillsdale, NJ: Lawrence Erlbaum.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Wake, G. (2015). Preparing for workplace numeracy: a modelling perspective. ZDM, 47(4), 675-689.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Wu, M., &amp; Adams, R. (2006). Modelling mathematics problem solving item responses using a multidimensional IRT model. Mathematics </a:t>
            </a:r>
            <a:r>
              <a:rPr lang="el-GR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1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ducation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Research Journal, 18(2), 93-113.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700" dirty="0"/>
          </a:p>
        </p:txBody>
      </p:sp>
    </p:spTree>
    <p:extLst>
      <p:ext uri="{BB962C8B-B14F-4D97-AF65-F5344CB8AC3E}">
        <p14:creationId xmlns:p14="http://schemas.microsoft.com/office/powerpoint/2010/main" val="150768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οφείλουμε στην κίνηση των Ρεαλιστικών Μαθηματικών;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3400" y="1792701"/>
            <a:ext cx="8991600" cy="4800600"/>
          </a:xfrm>
        </p:spPr>
        <p:txBody>
          <a:bodyPr>
            <a:noAutofit/>
          </a:bodyPr>
          <a:lstStyle/>
          <a:p>
            <a:r>
              <a:rPr lang="el-GR" dirty="0"/>
              <a:t>Η ΕΠ έρχεται </a:t>
            </a:r>
            <a:r>
              <a:rPr lang="el-GR" b="1" dirty="0"/>
              <a:t>στο </a:t>
            </a:r>
            <a:r>
              <a:rPr lang="el-GR" b="1" dirty="0">
                <a:solidFill>
                  <a:srgbClr val="B61A95"/>
                </a:solidFill>
              </a:rPr>
              <a:t>επίκεντρο της διδασκαλίας των μαθηματικών </a:t>
            </a:r>
            <a:r>
              <a:rPr lang="el-GR" dirty="0">
                <a:solidFill>
                  <a:srgbClr val="00B050"/>
                </a:solidFill>
              </a:rPr>
              <a:t>κ</a:t>
            </a:r>
            <a:r>
              <a:rPr lang="el-GR" dirty="0"/>
              <a:t>αι συνδέεται με</a:t>
            </a:r>
          </a:p>
          <a:p>
            <a:pPr lvl="1"/>
            <a:r>
              <a:rPr lang="el-GR" dirty="0"/>
              <a:t>πρακτικές </a:t>
            </a:r>
            <a:r>
              <a:rPr lang="el-GR" sz="3200" b="1" dirty="0">
                <a:solidFill>
                  <a:srgbClr val="B61A95"/>
                </a:solidFill>
              </a:rPr>
              <a:t>προοδευτικής δημιουργίας μαθηματικών μοντέλων (</a:t>
            </a:r>
            <a:r>
              <a:rPr lang="el-GR" sz="3200" b="1" dirty="0" err="1">
                <a:solidFill>
                  <a:srgbClr val="B61A95"/>
                </a:solidFill>
              </a:rPr>
              <a:t>μαθηματικοποίησης</a:t>
            </a:r>
            <a:r>
              <a:rPr lang="el-GR" sz="3200" b="1" dirty="0">
                <a:solidFill>
                  <a:srgbClr val="B61A95"/>
                </a:solidFill>
              </a:rPr>
              <a:t>) </a:t>
            </a:r>
            <a:r>
              <a:rPr lang="el-GR" dirty="0"/>
              <a:t>από τους ίδιους τους μαθητές</a:t>
            </a:r>
            <a:endParaRPr lang="en-US" dirty="0"/>
          </a:p>
          <a:p>
            <a:pPr lvl="1"/>
            <a:r>
              <a:rPr lang="el-GR" dirty="0"/>
              <a:t>Ανάδειξη της</a:t>
            </a:r>
            <a:r>
              <a:rPr lang="el-GR" b="1" dirty="0">
                <a:solidFill>
                  <a:srgbClr val="0070C0"/>
                </a:solidFill>
              </a:rPr>
              <a:t> </a:t>
            </a:r>
            <a:r>
              <a:rPr lang="el-GR" dirty="0"/>
              <a:t>σημασίας του </a:t>
            </a:r>
            <a:r>
              <a:rPr lang="el-GR" b="1" dirty="0">
                <a:solidFill>
                  <a:srgbClr val="B61A95"/>
                </a:solidFill>
              </a:rPr>
              <a:t>πλαισίου ενός προβλήματος</a:t>
            </a:r>
          </a:p>
          <a:p>
            <a:pPr lvl="1"/>
            <a:r>
              <a:rPr lang="el-GR" dirty="0"/>
              <a:t>Στρατηγικές </a:t>
            </a:r>
            <a:r>
              <a:rPr lang="el-GR" b="1" dirty="0" err="1">
                <a:solidFill>
                  <a:srgbClr val="B61A95"/>
                </a:solidFill>
              </a:rPr>
              <a:t>επανεφεύρεσης</a:t>
            </a:r>
            <a:r>
              <a:rPr lang="el-GR" b="1" dirty="0">
                <a:solidFill>
                  <a:srgbClr val="B61A95"/>
                </a:solidFill>
              </a:rPr>
              <a:t> μαθηματικών εννοιών </a:t>
            </a:r>
            <a:r>
              <a:rPr lang="el-GR" dirty="0"/>
              <a:t>από τους μαθητές</a:t>
            </a:r>
          </a:p>
          <a:p>
            <a:pPr lvl="1"/>
            <a:endParaRPr lang="el-GR" dirty="0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8C8CBDE3-80D8-D2CC-74E1-46A209A9E0D2}"/>
              </a:ext>
            </a:extLst>
          </p:cNvPr>
          <p:cNvSpPr/>
          <p:nvPr/>
        </p:nvSpPr>
        <p:spPr>
          <a:xfrm>
            <a:off x="838200" y="4038600"/>
            <a:ext cx="75438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πλαίσιο;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400" y="1524000"/>
            <a:ext cx="8534400" cy="3581400"/>
          </a:xfrm>
        </p:spPr>
        <p:txBody>
          <a:bodyPr>
            <a:normAutofit/>
          </a:bodyPr>
          <a:lstStyle/>
          <a:p>
            <a:endParaRPr lang="el-GR" dirty="0"/>
          </a:p>
          <a:p>
            <a:pPr lvl="1"/>
            <a:r>
              <a:rPr lang="el-GR" dirty="0"/>
              <a:t>Το </a:t>
            </a:r>
            <a:r>
              <a:rPr lang="el-GR" dirty="0">
                <a:solidFill>
                  <a:srgbClr val="00B050"/>
                </a:solidFill>
              </a:rPr>
              <a:t>εννοιολογικό πλαίσιο</a:t>
            </a:r>
            <a:r>
              <a:rPr lang="el-GR" dirty="0"/>
              <a:t> ή απλά </a:t>
            </a:r>
            <a:r>
              <a:rPr lang="el-GR" dirty="0">
                <a:solidFill>
                  <a:srgbClr val="00B050"/>
                </a:solidFill>
              </a:rPr>
              <a:t>πλαίσιο</a:t>
            </a:r>
            <a:r>
              <a:rPr lang="el-GR" dirty="0"/>
              <a:t> ή </a:t>
            </a:r>
            <a:r>
              <a:rPr lang="el-GR" dirty="0">
                <a:solidFill>
                  <a:srgbClr val="00B050"/>
                </a:solidFill>
              </a:rPr>
              <a:t>συγκείμενο </a:t>
            </a:r>
            <a:r>
              <a:rPr lang="el-GR" dirty="0"/>
              <a:t>(από το </a:t>
            </a:r>
            <a:r>
              <a:rPr lang="el-GR" i="1" dirty="0" err="1"/>
              <a:t>context</a:t>
            </a:r>
            <a:r>
              <a:rPr lang="el-GR" i="1" dirty="0"/>
              <a:t>&lt;-</a:t>
            </a:r>
            <a:r>
              <a:rPr lang="el-GR" i="1" dirty="0" err="1"/>
              <a:t>contextere</a:t>
            </a:r>
            <a:r>
              <a:rPr lang="el-GR" dirty="0"/>
              <a:t>) μιας οντότητας -φυσικής ή ιδεατής- είναι το σύνολο των </a:t>
            </a:r>
            <a:r>
              <a:rPr lang="el-GR" b="1" dirty="0">
                <a:solidFill>
                  <a:srgbClr val="7030A0"/>
                </a:solidFill>
              </a:rPr>
              <a:t>παραμέτρων, συνθηκών, εννοιών και καταστάσεων που την περιβάλλουν και την καθορίζουν φυσικά ή</a:t>
            </a:r>
            <a:r>
              <a:rPr lang="en-US" b="1" dirty="0">
                <a:solidFill>
                  <a:srgbClr val="7030A0"/>
                </a:solidFill>
              </a:rPr>
              <a:t>/</a:t>
            </a:r>
            <a:r>
              <a:rPr lang="el-GR" b="1" dirty="0">
                <a:solidFill>
                  <a:srgbClr val="7030A0"/>
                </a:solidFill>
              </a:rPr>
              <a:t>και εννοιολογικά</a:t>
            </a:r>
            <a:r>
              <a:rPr lang="el-G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612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Πλαίσιο ενός μαθηματικού προβλήματος;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4572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l-GR" dirty="0">
                <a:highlight>
                  <a:srgbClr val="FFFF00"/>
                </a:highlight>
              </a:rPr>
              <a:t>1</a:t>
            </a:r>
            <a:r>
              <a:rPr lang="el-GR" baseline="30000" dirty="0">
                <a:highlight>
                  <a:srgbClr val="FFFF00"/>
                </a:highlight>
              </a:rPr>
              <a:t>η</a:t>
            </a:r>
            <a:r>
              <a:rPr lang="el-GR" dirty="0">
                <a:highlight>
                  <a:srgbClr val="FFFF00"/>
                </a:highlight>
              </a:rPr>
              <a:t> περίπτωση: </a:t>
            </a:r>
            <a:r>
              <a:rPr lang="el-GR" dirty="0"/>
              <a:t>Ένα πρόβλημα μπορεί να είναι </a:t>
            </a:r>
            <a:r>
              <a:rPr lang="el-GR" dirty="0">
                <a:highlight>
                  <a:srgbClr val="C0C0C0"/>
                </a:highlight>
              </a:rPr>
              <a:t>ελεύθερο πλαισίου </a:t>
            </a:r>
            <a:r>
              <a:rPr lang="el-GR" dirty="0"/>
              <a:t>(</a:t>
            </a:r>
            <a:r>
              <a:rPr lang="en-US" dirty="0"/>
              <a:t>context </a:t>
            </a:r>
            <a:r>
              <a:rPr lang="el-GR" dirty="0"/>
              <a:t>-</a:t>
            </a:r>
            <a:r>
              <a:rPr lang="en-US" dirty="0"/>
              <a:t>free)</a:t>
            </a:r>
            <a:r>
              <a:rPr lang="el-GR" dirty="0"/>
              <a:t> δηλ. να μην αφορά</a:t>
            </a:r>
            <a:r>
              <a:rPr lang="en-US" dirty="0"/>
              <a:t> </a:t>
            </a:r>
            <a:r>
              <a:rPr lang="el-GR" dirty="0"/>
              <a:t>ή να μην σχετίζεται με μια πραγματική κατάσταση</a:t>
            </a:r>
          </a:p>
          <a:p>
            <a:pPr marL="457200" lvl="1" indent="0">
              <a:buNone/>
            </a:pPr>
            <a:r>
              <a:rPr lang="el-GR" dirty="0">
                <a:highlight>
                  <a:srgbClr val="FFFF00"/>
                </a:highlight>
              </a:rPr>
              <a:t>2</a:t>
            </a:r>
            <a:r>
              <a:rPr lang="el-GR" baseline="30000" dirty="0">
                <a:highlight>
                  <a:srgbClr val="FFFF00"/>
                </a:highlight>
              </a:rPr>
              <a:t>η</a:t>
            </a:r>
            <a:r>
              <a:rPr lang="el-GR" dirty="0">
                <a:highlight>
                  <a:srgbClr val="FFFF00"/>
                </a:highlight>
              </a:rPr>
              <a:t> περίπτωση: </a:t>
            </a:r>
            <a:r>
              <a:rPr lang="el-GR" dirty="0"/>
              <a:t>Μπορεί να έχει ως πλαίσιο αναφοράς μια </a:t>
            </a:r>
            <a:r>
              <a:rPr lang="el-GR" b="1" dirty="0">
                <a:solidFill>
                  <a:srgbClr val="360000"/>
                </a:solidFill>
              </a:rPr>
              <a:t>πραγματική κατάσταση </a:t>
            </a:r>
            <a:r>
              <a:rPr lang="el-GR" dirty="0"/>
              <a:t>(</a:t>
            </a:r>
            <a:r>
              <a:rPr lang="el-GR" i="1" dirty="0"/>
              <a:t>π.χ. ένα περιστατικό της καθημερινότητας, ένα φυσικό φαινόμενο, μια δράση ενός επαγγελματία κλπ</a:t>
            </a:r>
            <a:r>
              <a:rPr lang="el-GR" dirty="0"/>
              <a:t>.). </a:t>
            </a:r>
          </a:p>
          <a:p>
            <a:pPr lvl="2"/>
            <a:r>
              <a:rPr lang="el-GR" dirty="0"/>
              <a:t>Στην παρουσίασή μας θα ασχοληθούμε με τη 2</a:t>
            </a:r>
            <a:r>
              <a:rPr lang="el-GR" baseline="30000" dirty="0"/>
              <a:t>η</a:t>
            </a:r>
            <a:r>
              <a:rPr lang="el-GR" dirty="0"/>
              <a:t> περίπτωση.</a:t>
            </a:r>
          </a:p>
        </p:txBody>
      </p:sp>
    </p:spTree>
    <p:extLst>
      <p:ext uri="{BB962C8B-B14F-4D97-AF65-F5344CB8AC3E}">
        <p14:creationId xmlns:p14="http://schemas.microsoft.com/office/powerpoint/2010/main" val="37309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Το πλαίσιο </a:t>
            </a:r>
            <a:r>
              <a:rPr lang="el-GR" dirty="0"/>
              <a:t>ενός προβλήματος </a:t>
            </a:r>
            <a:br>
              <a:rPr lang="el-GR" dirty="0"/>
            </a:br>
            <a:r>
              <a:rPr lang="el-GR" dirty="0"/>
              <a:t>στον κύκλο της </a:t>
            </a:r>
            <a:r>
              <a:rPr lang="el-GR" dirty="0" err="1"/>
              <a:t>Μοντελοποίησης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37931" y="2933700"/>
            <a:ext cx="3057939" cy="1524000"/>
          </a:xfrm>
        </p:spPr>
        <p:txBody>
          <a:bodyPr>
            <a:noAutofit/>
          </a:bodyPr>
          <a:lstStyle/>
          <a:p>
            <a:r>
              <a:rPr lang="el-GR" sz="2000" dirty="0"/>
              <a:t>Η </a:t>
            </a:r>
            <a:r>
              <a:rPr lang="el-GR" sz="2000" b="1" dirty="0"/>
              <a:t>συνεχής (νοητική) κίνηση </a:t>
            </a:r>
            <a:r>
              <a:rPr lang="el-GR" sz="2000" dirty="0"/>
              <a:t>από το </a:t>
            </a:r>
            <a:r>
              <a:rPr lang="el-GR" sz="2000" b="1" dirty="0">
                <a:solidFill>
                  <a:schemeClr val="accent1"/>
                </a:solidFill>
              </a:rPr>
              <a:t>πραγματικό</a:t>
            </a:r>
            <a:r>
              <a:rPr lang="el-GR" sz="2000" b="1" dirty="0"/>
              <a:t>  </a:t>
            </a:r>
            <a:r>
              <a:rPr lang="el-GR" sz="2000" dirty="0"/>
              <a:t>στο </a:t>
            </a:r>
            <a:r>
              <a:rPr lang="el-GR" sz="2000" b="1" dirty="0">
                <a:solidFill>
                  <a:srgbClr val="FF0000"/>
                </a:solidFill>
              </a:rPr>
              <a:t>μαθηματικό  πλαίσιο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603186F-BA19-4438-B537-175319A2BE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56866"/>
            <a:ext cx="5078894" cy="3524734"/>
          </a:xfrm>
          <a:prstGeom prst="rect">
            <a:avLst/>
          </a:prstGeom>
          <a:noFill/>
        </p:spPr>
      </p:pic>
      <p:sp>
        <p:nvSpPr>
          <p:cNvPr id="4" name="Οβάλ 3">
            <a:extLst>
              <a:ext uri="{FF2B5EF4-FFF2-40B4-BE49-F238E27FC236}">
                <a16:creationId xmlns:a16="http://schemas.microsoft.com/office/drawing/2014/main" id="{F8111004-A84C-517B-45A9-3FFD50A58737}"/>
              </a:ext>
            </a:extLst>
          </p:cNvPr>
          <p:cNvSpPr/>
          <p:nvPr/>
        </p:nvSpPr>
        <p:spPr>
          <a:xfrm>
            <a:off x="4267200" y="4724400"/>
            <a:ext cx="1524000" cy="6049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12C9D1-1844-4AB7-E071-FEC0F78389AE}"/>
              </a:ext>
            </a:extLst>
          </p:cNvPr>
          <p:cNvSpPr txBox="1"/>
          <p:nvPr/>
        </p:nvSpPr>
        <p:spPr>
          <a:xfrm>
            <a:off x="641074" y="5849034"/>
            <a:ext cx="64455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Times New Roman" panose="02020603050405020304" pitchFamily="18" charset="0"/>
              </a:rPr>
              <a:t>O </a:t>
            </a:r>
            <a:r>
              <a:rPr lang="el-GR" sz="1600" dirty="0">
                <a:latin typeface="Times New Roman" panose="02020603050405020304" pitchFamily="18" charset="0"/>
              </a:rPr>
              <a:t>κύκλος </a:t>
            </a:r>
            <a:r>
              <a:rPr lang="el-GR" sz="1600" dirty="0" err="1">
                <a:latin typeface="Times New Roman" panose="02020603050405020304" pitchFamily="18" charset="0"/>
              </a:rPr>
              <a:t>μοντελοποίησης</a:t>
            </a:r>
            <a:r>
              <a:rPr lang="el-GR" sz="1600" dirty="0">
                <a:latin typeface="Times New Roman" panose="02020603050405020304" pitchFamily="18" charset="0"/>
              </a:rPr>
              <a:t> (</a:t>
            </a:r>
            <a:r>
              <a:rPr lang="en-US" sz="1600" dirty="0"/>
              <a:t>Girnat &amp; Eichler</a:t>
            </a:r>
            <a:r>
              <a:rPr lang="el-GR" sz="1600" dirty="0"/>
              <a:t>, </a:t>
            </a:r>
            <a:r>
              <a:rPr lang="en-US" sz="1600" dirty="0"/>
              <a:t>2011</a:t>
            </a:r>
            <a:r>
              <a:rPr lang="el-GR" sz="1600" dirty="0"/>
              <a:t>; </a:t>
            </a:r>
            <a:r>
              <a:rPr lang="en-US" sz="1600" dirty="0">
                <a:effectLst/>
                <a:latin typeface="Times New Roman" panose="02020603050405020304" pitchFamily="18" charset="0"/>
              </a:rPr>
              <a:t>Kaiser &amp;  </a:t>
            </a:r>
            <a:r>
              <a:rPr lang="en-US" sz="1600" dirty="0" err="1">
                <a:effectLst/>
                <a:latin typeface="Times New Roman" panose="02020603050405020304" pitchFamily="18" charset="0"/>
              </a:rPr>
              <a:t>Stender</a:t>
            </a:r>
            <a:r>
              <a:rPr lang="el-GR" sz="1600" dirty="0">
                <a:effectLst/>
                <a:latin typeface="Times New Roman" panose="02020603050405020304" pitchFamily="18" charset="0"/>
              </a:rPr>
              <a:t>, </a:t>
            </a:r>
            <a:r>
              <a:rPr lang="en-US" sz="1600" dirty="0">
                <a:effectLst/>
                <a:latin typeface="Times New Roman" panose="02020603050405020304" pitchFamily="18" charset="0"/>
              </a:rPr>
              <a:t>2013</a:t>
            </a:r>
            <a:r>
              <a:rPr lang="el-GR" sz="1600" dirty="0">
                <a:effectLst/>
                <a:latin typeface="Times New Roman" panose="02020603050405020304" pitchFamily="18" charset="0"/>
              </a:rPr>
              <a:t>)</a:t>
            </a:r>
            <a:endParaRPr lang="el-GR" sz="1600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0AFC0EF0-9000-B92D-D240-67B1112CB428}"/>
              </a:ext>
            </a:extLst>
          </p:cNvPr>
          <p:cNvSpPr/>
          <p:nvPr/>
        </p:nvSpPr>
        <p:spPr>
          <a:xfrm>
            <a:off x="6541604" y="4650513"/>
            <a:ext cx="1524000" cy="604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4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200401"/>
            <a:ext cx="8229600" cy="1447800"/>
          </a:xfrm>
        </p:spPr>
        <p:txBody>
          <a:bodyPr>
            <a:normAutofit fontScale="92500" lnSpcReduction="10000"/>
          </a:bodyPr>
          <a:lstStyle/>
          <a:p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Α) </a:t>
            </a:r>
            <a:r>
              <a:rPr lang="el-GR" sz="3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χαρακτηριστικά ενός αυθεντικού προβλήματο</a:t>
            </a:r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ς και τα στοιχεία που το διαφοροποιούν </a:t>
            </a:r>
            <a:r>
              <a:rPr lang="el-GR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ένα ρεαλιστικό πρόβλημα </a:t>
            </a:r>
          </a:p>
        </p:txBody>
      </p:sp>
    </p:spTree>
    <p:extLst>
      <p:ext uri="{BB962C8B-B14F-4D97-AF65-F5344CB8AC3E}">
        <p14:creationId xmlns:p14="http://schemas.microsoft.com/office/powerpoint/2010/main" val="89972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4934" y="221079"/>
            <a:ext cx="3657600" cy="944562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B050"/>
                </a:solidFill>
              </a:rPr>
              <a:t>Ρεαλιστικά προβλήματα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4189951"/>
            <a:ext cx="3657600" cy="257495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737" y="3001617"/>
            <a:ext cx="4152698" cy="3638550"/>
          </a:xfrm>
          <a:prstGeom prst="rect">
            <a:avLst/>
          </a:prstGeom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4938294" y="1858617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rgbClr val="7030A0"/>
                </a:solidFill>
              </a:rPr>
              <a:t>Αυθεντικά προβλήματα</a:t>
            </a:r>
          </a:p>
        </p:txBody>
      </p:sp>
      <p:sp>
        <p:nvSpPr>
          <p:cNvPr id="3" name="1 - Τίτλος">
            <a:extLst>
              <a:ext uri="{FF2B5EF4-FFF2-40B4-BE49-F238E27FC236}">
                <a16:creationId xmlns:a16="http://schemas.microsoft.com/office/drawing/2014/main" id="{EC380A53-54AF-433A-1BF4-2B8051267613}"/>
              </a:ext>
            </a:extLst>
          </p:cNvPr>
          <p:cNvSpPr txBox="1">
            <a:spLocks/>
          </p:cNvSpPr>
          <p:nvPr/>
        </p:nvSpPr>
        <p:spPr>
          <a:xfrm>
            <a:off x="3581400" y="274638"/>
            <a:ext cx="52578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rgbClr val="4C0000"/>
                </a:solidFill>
              </a:rPr>
              <a:t>Μέσα από το</a:t>
            </a:r>
            <a:r>
              <a:rPr lang="en-US" sz="2800" dirty="0">
                <a:solidFill>
                  <a:srgbClr val="4C0000"/>
                </a:solidFill>
              </a:rPr>
              <a:t> </a:t>
            </a:r>
            <a:r>
              <a:rPr lang="el-GR" sz="2800" dirty="0">
                <a:solidFill>
                  <a:srgbClr val="4C0000"/>
                </a:solidFill>
              </a:rPr>
              <a:t> </a:t>
            </a:r>
            <a:endParaRPr lang="en-US" sz="2800" dirty="0">
              <a:solidFill>
                <a:srgbClr val="4C0000"/>
              </a:solidFill>
            </a:endParaRPr>
          </a:p>
          <a:p>
            <a:r>
              <a:rPr lang="el-GR" sz="2800" dirty="0">
                <a:solidFill>
                  <a:srgbClr val="4C0000"/>
                </a:solidFill>
              </a:rPr>
              <a:t>του </a:t>
            </a:r>
            <a:r>
              <a:rPr lang="el-GR" sz="2800" b="1" dirty="0">
                <a:solidFill>
                  <a:srgbClr val="4C0000"/>
                </a:solidFill>
              </a:rPr>
              <a:t>κύκλου  </a:t>
            </a:r>
            <a:r>
              <a:rPr lang="el-GR" sz="2800" b="1" dirty="0" err="1">
                <a:solidFill>
                  <a:srgbClr val="4C0000"/>
                </a:solidFill>
              </a:rPr>
              <a:t>Μοντελοποίησης</a:t>
            </a:r>
            <a:endParaRPr lang="el-GR" sz="2800" b="1" dirty="0">
              <a:solidFill>
                <a:srgbClr val="4C0000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14CBD371-5464-164A-48BA-778EE16D2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247" y="241508"/>
            <a:ext cx="733594" cy="72015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0EC5BED-BC64-8494-66AD-F11E5F4EC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5" y="1295401"/>
            <a:ext cx="3994338" cy="298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1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dirty="0"/>
              <a:t>Ως επέκταση των </a:t>
            </a:r>
            <a:r>
              <a:rPr lang="el-GR" dirty="0">
                <a:solidFill>
                  <a:srgbClr val="00B050"/>
                </a:solidFill>
              </a:rPr>
              <a:t>ρεαλιστικών προβλημάτων </a:t>
            </a:r>
            <a:r>
              <a:rPr lang="el-GR" dirty="0"/>
              <a:t>διαμορφώθηκε το ερευνητικό ενδιαφέρον εφαρμογής </a:t>
            </a:r>
            <a:r>
              <a:rPr lang="el-GR" b="1" dirty="0">
                <a:solidFill>
                  <a:srgbClr val="7030A0"/>
                </a:solidFill>
              </a:rPr>
              <a:t>αυθεντικών προβλημάτων </a:t>
            </a:r>
            <a:r>
              <a:rPr lang="el-GR" dirty="0"/>
              <a:t>της καθημερινότητας και του χώρου εργασίας στη σχολική τάξη (</a:t>
            </a:r>
            <a:r>
              <a:rPr lang="en-US" dirty="0"/>
              <a:t>e</a:t>
            </a:r>
            <a:r>
              <a:rPr lang="el-GR" dirty="0"/>
              <a:t>.</a:t>
            </a:r>
            <a:r>
              <a:rPr lang="en-US" dirty="0"/>
              <a:t>g</a:t>
            </a:r>
            <a:r>
              <a:rPr lang="el-GR" dirty="0"/>
              <a:t>., </a:t>
            </a:r>
            <a:r>
              <a:rPr lang="en-US" dirty="0"/>
              <a:t>Wake</a:t>
            </a:r>
            <a:r>
              <a:rPr lang="el-GR" dirty="0"/>
              <a:t>, 2015; </a:t>
            </a:r>
            <a:r>
              <a:rPr lang="en-US" dirty="0"/>
              <a:t>Williams</a:t>
            </a:r>
            <a:r>
              <a:rPr lang="el-GR" dirty="0"/>
              <a:t> &amp; </a:t>
            </a:r>
            <a:r>
              <a:rPr lang="en-US" dirty="0"/>
              <a:t>Wake</a:t>
            </a:r>
            <a:r>
              <a:rPr lang="el-GR" dirty="0"/>
              <a:t>, 2007). </a:t>
            </a:r>
          </a:p>
          <a:p>
            <a:pPr algn="just"/>
            <a:r>
              <a:rPr lang="el-GR" dirty="0"/>
              <a:t>Ως </a:t>
            </a:r>
            <a:r>
              <a:rPr lang="el-GR" b="1" dirty="0">
                <a:solidFill>
                  <a:srgbClr val="7030A0"/>
                </a:solidFill>
              </a:rPr>
              <a:t>αυθεντικά προβλήματα </a:t>
            </a:r>
            <a:r>
              <a:rPr lang="el-GR" dirty="0"/>
              <a:t>ορίζονται καταστάσεις που </a:t>
            </a:r>
          </a:p>
          <a:p>
            <a:pPr lvl="1" algn="just"/>
            <a:r>
              <a:rPr lang="el-GR" dirty="0"/>
              <a:t>Αφορούν </a:t>
            </a:r>
            <a:r>
              <a:rPr lang="el-GR" b="1" dirty="0">
                <a:solidFill>
                  <a:srgbClr val="7030A0"/>
                </a:solidFill>
              </a:rPr>
              <a:t>αυθεντικές υπάρχουσες πρακτικές</a:t>
            </a:r>
            <a:r>
              <a:rPr lang="el-GR" dirty="0">
                <a:solidFill>
                  <a:srgbClr val="00B050"/>
                </a:solidFill>
              </a:rPr>
              <a:t> </a:t>
            </a:r>
          </a:p>
          <a:p>
            <a:pPr lvl="1" algn="just"/>
            <a:r>
              <a:rPr lang="el-GR" dirty="0"/>
              <a:t>Που βασίζονται σε</a:t>
            </a:r>
          </a:p>
          <a:p>
            <a:pPr lvl="2" algn="just"/>
            <a:r>
              <a:rPr lang="el-GR" b="1" dirty="0">
                <a:solidFill>
                  <a:srgbClr val="7030A0"/>
                </a:solidFill>
              </a:rPr>
              <a:t>πρωτότυπα αντικείμενα, </a:t>
            </a:r>
          </a:p>
          <a:p>
            <a:pPr lvl="2" algn="just"/>
            <a:r>
              <a:rPr lang="el-GR" b="1" dirty="0">
                <a:solidFill>
                  <a:srgbClr val="7030A0"/>
                </a:solidFill>
              </a:rPr>
              <a:t>φαινόμενα </a:t>
            </a:r>
          </a:p>
          <a:p>
            <a:pPr lvl="2" algn="just"/>
            <a:r>
              <a:rPr lang="el-GR" b="1" dirty="0">
                <a:solidFill>
                  <a:srgbClr val="7030A0"/>
                </a:solidFill>
              </a:rPr>
              <a:t>γεγονότα</a:t>
            </a:r>
            <a:r>
              <a:rPr lang="el-GR" dirty="0">
                <a:solidFill>
                  <a:srgbClr val="7030A0"/>
                </a:solidFill>
              </a:rPr>
              <a:t> </a:t>
            </a:r>
            <a:r>
              <a:rPr lang="el-GR" dirty="0"/>
              <a:t>(</a:t>
            </a:r>
            <a:r>
              <a:rPr lang="en-US" dirty="0"/>
              <a:t>Palm</a:t>
            </a:r>
            <a:r>
              <a:rPr lang="el-GR" dirty="0"/>
              <a:t>, 2008).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5761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3717</TotalTime>
  <Words>1572</Words>
  <Application>Microsoft Office PowerPoint</Application>
  <PresentationFormat>Προβολή στην οθόνη (4:3)</PresentationFormat>
  <Paragraphs>116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 3</vt:lpstr>
      <vt:lpstr>Office Theme</vt:lpstr>
      <vt:lpstr>Αυθεντικά προβλήματα</vt:lpstr>
      <vt:lpstr>Εστιάζοντας στο πλαίσιο ενός προβλήματος </vt:lpstr>
      <vt:lpstr>Τι οφείλουμε στην κίνηση των Ρεαλιστικών Μαθηματικών;</vt:lpstr>
      <vt:lpstr>Τι είναι το πλαίσιο;</vt:lpstr>
      <vt:lpstr>Πλαίσιο ενός μαθηματικού προβλήματος;</vt:lpstr>
      <vt:lpstr>Το πλαίσιο ενός προβλήματος  στον κύκλο της Μοντελοποίησης</vt:lpstr>
      <vt:lpstr>Παρουσίαση του PowerPoint</vt:lpstr>
      <vt:lpstr>Ρεαλιστικά προβλήματα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Ρεαλιστικό – Αυθεντικό (βιωματικό )</vt:lpstr>
      <vt:lpstr>Ρεαλιστικό – Αυθεντικό (βιωματικό )</vt:lpstr>
      <vt:lpstr>Παρουσίαση του PowerPoint</vt:lpstr>
      <vt:lpstr>Έρευνα σε μαθητές Α’ Γυμνασίου</vt:lpstr>
      <vt:lpstr>Το πρόβλημα</vt:lpstr>
      <vt:lpstr>Διδακτικές δράσεις :  Χρήση αυθεντικών δεδομένων</vt:lpstr>
      <vt:lpstr>Παρουσίαση του PowerPoint</vt:lpstr>
      <vt:lpstr>Παρουσίαση του PowerPoint</vt:lpstr>
      <vt:lpstr>Προκλήσεις και δυνατότητες  για τους μαθητές</vt:lpstr>
      <vt:lpstr>Προκλήσεις και για τους εκπαιδευτικούς</vt:lpstr>
      <vt:lpstr>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6: Pedagogical approaches to mathematics and science teaching in multicultural classrooms</dc:title>
  <dc:creator>Despoina</dc:creator>
  <cp:lastModifiedBy>Chrissavgi Triantafillou</cp:lastModifiedBy>
  <cp:revision>481</cp:revision>
  <dcterms:created xsi:type="dcterms:W3CDTF">2016-12-02T10:45:38Z</dcterms:created>
  <dcterms:modified xsi:type="dcterms:W3CDTF">2025-10-27T20:01:09Z</dcterms:modified>
</cp:coreProperties>
</file>