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1"/>
  </p:notesMasterIdLst>
  <p:handoutMasterIdLst>
    <p:handoutMasterId r:id="rId22"/>
  </p:handoutMasterIdLst>
  <p:sldIdLst>
    <p:sldId id="256" r:id="rId3"/>
    <p:sldId id="538" r:id="rId4"/>
    <p:sldId id="596" r:id="rId5"/>
    <p:sldId id="540" r:id="rId6"/>
    <p:sldId id="585" r:id="rId7"/>
    <p:sldId id="564" r:id="rId8"/>
    <p:sldId id="589" r:id="rId9"/>
    <p:sldId id="583" r:id="rId10"/>
    <p:sldId id="566" r:id="rId11"/>
    <p:sldId id="570" r:id="rId12"/>
    <p:sldId id="556" r:id="rId13"/>
    <p:sldId id="567" r:id="rId14"/>
    <p:sldId id="582" r:id="rId15"/>
    <p:sldId id="599" r:id="rId16"/>
    <p:sldId id="574" r:id="rId17"/>
    <p:sldId id="573" r:id="rId18"/>
    <p:sldId id="598" r:id="rId19"/>
    <p:sldId id="488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22439"/>
    <p:restoredTop sz="90920" autoAdjust="0"/>
  </p:normalViewPr>
  <p:slideViewPr>
    <p:cSldViewPr>
      <p:cViewPr varScale="1">
        <p:scale>
          <a:sx n="100" d="100"/>
          <a:sy n="100" d="100"/>
        </p:scale>
        <p:origin x="1512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15DE98-67C1-4B26-A280-ABDB793E853A}" type="datetimeFigureOut">
              <a:rPr lang="el-GR" smtClean="0"/>
              <a:pPr/>
              <a:t>24/11/2025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98DB8E-8E88-4153-900B-AAC8CBE9319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687863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A82DF4-CAD2-7A4D-8A5D-9E2862810594}" type="datetimeFigureOut">
              <a:rPr lang="en-US" smtClean="0"/>
              <a:pPr/>
              <a:t>11/24/2025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771B65-F0CE-094F-A75B-68E5B9CE89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7751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0582F-FFD4-4210-803F-2A205DB0647B}" type="datetime1">
              <a:rPr lang="en-US" smtClean="0"/>
              <a:pPr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7E7AA-34A4-4C56-B845-9D69A9C4B5FC}" type="datetime1">
              <a:rPr lang="en-US" smtClean="0"/>
              <a:pPr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648D0-85E1-4474-9528-EEB59C983D21}" type="datetime1">
              <a:rPr lang="en-US" smtClean="0"/>
              <a:pPr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5" name="Rounded Rectangle 12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6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Rectangle 9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ctangle 10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478BC5-82CF-4392-9A90-9ACF9B982F87}" type="datetimeFigureOut">
              <a:rPr lang="el-GR">
                <a:solidFill>
                  <a:srgbClr val="696464"/>
                </a:solidFill>
              </a:rPr>
              <a:pPr>
                <a:defRPr/>
              </a:pPr>
              <a:t>24/11/2025</a:t>
            </a:fld>
            <a:endParaRPr lang="el-GR">
              <a:solidFill>
                <a:srgbClr val="696464"/>
              </a:solidFill>
            </a:endParaRPr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>
              <a:solidFill>
                <a:srgbClr val="696464"/>
              </a:solidFill>
            </a:endParaRPr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57517AA6-93D1-4741-936A-550BE55FD448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2153890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641313-8DF6-4A7B-B7C3-751756B5D614}" type="datetimeFigureOut">
              <a:rPr lang="el-GR">
                <a:solidFill>
                  <a:srgbClr val="696464"/>
                </a:solidFill>
              </a:rPr>
              <a:pPr>
                <a:defRPr/>
              </a:pPr>
              <a:t>24/11/2025</a:t>
            </a:fld>
            <a:endParaRPr lang="el-GR">
              <a:solidFill>
                <a:srgbClr val="696464"/>
              </a:solidFill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>
              <a:solidFill>
                <a:srgbClr val="696464"/>
              </a:solidFill>
            </a:endParaRP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F3E923-5C55-4F1A-8122-9F8CF69B8757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786600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5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6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Rectangle 7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8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173011-0F6E-4A99-AB2B-144162CD761D}" type="datetimeFigureOut">
              <a:rPr lang="el-GR">
                <a:solidFill>
                  <a:srgbClr val="696464"/>
                </a:solidFill>
              </a:rPr>
              <a:pPr>
                <a:defRPr/>
              </a:pPr>
              <a:t>24/11/2025</a:t>
            </a:fld>
            <a:endParaRPr lang="el-GR">
              <a:solidFill>
                <a:srgbClr val="696464"/>
              </a:solidFill>
            </a:endParaRP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>
              <a:solidFill>
                <a:srgbClr val="696464"/>
              </a:solidFill>
            </a:endParaRP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1C8BA6-13DF-4DCB-925B-02BB268F4B42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497557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63B664-552F-49C2-96A5-945D8DD2684F}" type="datetimeFigureOut">
              <a:rPr lang="el-GR">
                <a:solidFill>
                  <a:srgbClr val="696464"/>
                </a:solidFill>
              </a:rPr>
              <a:pPr>
                <a:defRPr/>
              </a:pPr>
              <a:t>24/11/2025</a:t>
            </a:fld>
            <a:endParaRPr lang="el-GR">
              <a:solidFill>
                <a:srgbClr val="696464"/>
              </a:solidFill>
            </a:endParaRPr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>
              <a:solidFill>
                <a:srgbClr val="696464"/>
              </a:solidFill>
            </a:endParaRP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9A7E95-9959-4093-A6DF-406A6E0060F3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48318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3F6783-6ADC-4B45-945C-325BEEE37CC0}" type="datetimeFigureOut">
              <a:rPr lang="el-GR">
                <a:solidFill>
                  <a:srgbClr val="696464"/>
                </a:solidFill>
              </a:rPr>
              <a:pPr>
                <a:defRPr/>
              </a:pPr>
              <a:t>24/11/2025</a:t>
            </a:fld>
            <a:endParaRPr lang="el-GR">
              <a:solidFill>
                <a:srgbClr val="696464"/>
              </a:solidFill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>
              <a:solidFill>
                <a:srgbClr val="696464"/>
              </a:solidFill>
            </a:endParaRPr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B98CF9-FF4C-41A1-8C39-9944B55AD6B1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759871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56F2F3-25F4-4AB3-92E2-DB705A66E114}" type="datetimeFigureOut">
              <a:rPr lang="el-GR">
                <a:solidFill>
                  <a:srgbClr val="696464"/>
                </a:solidFill>
              </a:rPr>
              <a:pPr>
                <a:defRPr/>
              </a:pPr>
              <a:t>24/11/2025</a:t>
            </a:fld>
            <a:endParaRPr lang="el-GR">
              <a:solidFill>
                <a:srgbClr val="696464"/>
              </a:solidFill>
            </a:endParaRP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>
              <a:solidFill>
                <a:srgbClr val="696464"/>
              </a:solidFill>
            </a:endParaRPr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D45693-177E-469D-95A5-40959F363F43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5463423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3F6E64-1186-47F0-A2A1-406AC7E3BF4E}" type="datetimeFigureOut">
              <a:rPr lang="el-GR">
                <a:solidFill>
                  <a:srgbClr val="696464"/>
                </a:solidFill>
              </a:rPr>
              <a:pPr>
                <a:defRPr/>
              </a:pPr>
              <a:t>24/11/2025</a:t>
            </a:fld>
            <a:endParaRPr lang="el-GR">
              <a:solidFill>
                <a:srgbClr val="696464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>
              <a:solidFill>
                <a:srgbClr val="696464"/>
              </a:solidFill>
            </a:endParaRPr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8441B9-3900-4D24-9B1B-59DB6AFFEFC8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9332714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6" name="Rounded Rectangle 8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F8820B-49A7-473C-8987-9F05454AEADC}" type="datetimeFigureOut">
              <a:rPr lang="el-GR">
                <a:solidFill>
                  <a:srgbClr val="696464"/>
                </a:solidFill>
              </a:rPr>
              <a:pPr>
                <a:defRPr/>
              </a:pPr>
              <a:t>24/11/2025</a:t>
            </a:fld>
            <a:endParaRPr lang="el-GR">
              <a:solidFill>
                <a:srgbClr val="696464"/>
              </a:solidFill>
            </a:endParaRPr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>
              <a:solidFill>
                <a:srgbClr val="696464"/>
              </a:solidFill>
            </a:endParaRP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0508FF-86F0-46FE-BB2D-91F2DD9296BA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793816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BA794-3172-4C7F-9C3F-C151699B86B4}" type="datetime1">
              <a:rPr lang="en-US" smtClean="0"/>
              <a:pPr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11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Rectangle 12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C7DFA3-3BE6-4970-A471-3176313BA5F4}" type="datetimeFigureOut">
              <a:rPr lang="el-GR">
                <a:solidFill>
                  <a:srgbClr val="696464"/>
                </a:solidFill>
              </a:rPr>
              <a:pPr>
                <a:defRPr/>
              </a:pPr>
              <a:t>24/11/2025</a:t>
            </a:fld>
            <a:endParaRPr lang="el-GR">
              <a:solidFill>
                <a:srgbClr val="696464"/>
              </a:solidFill>
            </a:endParaRPr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>
              <a:solidFill>
                <a:srgbClr val="696464"/>
              </a:solidFill>
            </a:endParaRPr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F11EFB-4E56-4822-99D0-B8C11B26B390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115538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AF0668-87AA-4141-9243-4876B0FF7305}" type="datetimeFigureOut">
              <a:rPr lang="el-GR">
                <a:solidFill>
                  <a:srgbClr val="696464"/>
                </a:solidFill>
              </a:rPr>
              <a:pPr>
                <a:defRPr/>
              </a:pPr>
              <a:t>24/11/2025</a:t>
            </a:fld>
            <a:endParaRPr lang="el-GR">
              <a:solidFill>
                <a:srgbClr val="696464"/>
              </a:solidFill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>
              <a:solidFill>
                <a:srgbClr val="696464"/>
              </a:solidFill>
            </a:endParaRP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42BEA6-E72F-4E13-A254-20612A9179DC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1908393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D82AAF-0AD3-4F2E-88B8-FFD747D996FA}" type="datetimeFigureOut">
              <a:rPr lang="el-GR">
                <a:solidFill>
                  <a:srgbClr val="696464"/>
                </a:solidFill>
              </a:rPr>
              <a:pPr>
                <a:defRPr/>
              </a:pPr>
              <a:t>24/11/2025</a:t>
            </a:fld>
            <a:endParaRPr lang="el-GR">
              <a:solidFill>
                <a:srgbClr val="696464"/>
              </a:solidFill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>
              <a:solidFill>
                <a:srgbClr val="696464"/>
              </a:solidFill>
            </a:endParaRP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0AB89F-EEAD-4676-B25C-50E3DF93B8EE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6772641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Τίτλος και 4 Αντικεί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sz="quarter"/>
          </p:nvPr>
        </p:nvSpPr>
        <p:spPr>
          <a:xfrm>
            <a:off x="914400" y="274638"/>
            <a:ext cx="7772400" cy="1143000"/>
          </a:xfrm>
        </p:spPr>
        <p:txBody>
          <a:bodyPr/>
          <a:lstStyle/>
          <a:p>
            <a:r>
              <a:rPr lang="en-US"/>
              <a:t>Kλικ για επεξεργασία του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810000" cy="2209800"/>
          </a:xfrm>
        </p:spPr>
        <p:txBody>
          <a:bodyPr/>
          <a:lstStyle/>
          <a:p>
            <a:pPr lvl="0"/>
            <a:r>
              <a:rPr lang="en-US"/>
              <a:t>Kλικ για επεξεργασία των στυλ του υποδείγματος</a:t>
            </a:r>
          </a:p>
          <a:p>
            <a:pPr lvl="1"/>
            <a:r>
              <a:rPr lang="en-US"/>
              <a:t>Δεύτερου επιπέδου</a:t>
            </a:r>
          </a:p>
          <a:p>
            <a:pPr lvl="2"/>
            <a:r>
              <a:rPr lang="en-US"/>
              <a:t>Τρίτου επιπέδου</a:t>
            </a:r>
          </a:p>
          <a:p>
            <a:pPr lvl="3"/>
            <a:r>
              <a:rPr lang="en-US"/>
              <a:t>Τέταρτου επιπέδου</a:t>
            </a:r>
          </a:p>
          <a:p>
            <a:pPr lvl="4"/>
            <a:r>
              <a:rPr lang="en-US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quarter" idx="2"/>
          </p:nvPr>
        </p:nvSpPr>
        <p:spPr>
          <a:xfrm>
            <a:off x="4876800" y="1447800"/>
            <a:ext cx="3810000" cy="2209800"/>
          </a:xfrm>
        </p:spPr>
        <p:txBody>
          <a:bodyPr/>
          <a:lstStyle/>
          <a:p>
            <a:pPr lvl="0"/>
            <a:r>
              <a:rPr lang="en-US"/>
              <a:t>Kλικ για επεξεργασία των στυλ του υποδείγματος</a:t>
            </a:r>
          </a:p>
          <a:p>
            <a:pPr lvl="1"/>
            <a:r>
              <a:rPr lang="en-US"/>
              <a:t>Δεύτερου επιπέδου</a:t>
            </a:r>
          </a:p>
          <a:p>
            <a:pPr lvl="2"/>
            <a:r>
              <a:rPr lang="en-US"/>
              <a:t>Τρίτου επιπέδου</a:t>
            </a:r>
          </a:p>
          <a:p>
            <a:pPr lvl="3"/>
            <a:r>
              <a:rPr lang="en-US"/>
              <a:t>Τέταρτου επιπέδου</a:t>
            </a:r>
          </a:p>
          <a:p>
            <a:pPr lvl="4"/>
            <a:r>
              <a:rPr lang="en-US"/>
              <a:t>Πέμπτου επιπέδου</a:t>
            </a:r>
            <a:endParaRPr lang="el-GR"/>
          </a:p>
        </p:txBody>
      </p:sp>
      <p:sp>
        <p:nvSpPr>
          <p:cNvPr id="5" name="Θέση περιεχομένου 4"/>
          <p:cNvSpPr>
            <a:spLocks noGrp="1"/>
          </p:cNvSpPr>
          <p:nvPr>
            <p:ph sz="quarter" idx="3"/>
          </p:nvPr>
        </p:nvSpPr>
        <p:spPr>
          <a:xfrm>
            <a:off x="914400" y="3810000"/>
            <a:ext cx="3810000" cy="2209800"/>
          </a:xfrm>
        </p:spPr>
        <p:txBody>
          <a:bodyPr/>
          <a:lstStyle/>
          <a:p>
            <a:pPr lvl="0"/>
            <a:r>
              <a:rPr lang="en-US"/>
              <a:t>Kλικ για επεξεργασία των στυλ του υποδείγματος</a:t>
            </a:r>
          </a:p>
          <a:p>
            <a:pPr lvl="1"/>
            <a:r>
              <a:rPr lang="en-US"/>
              <a:t>Δεύτερου επιπέδου</a:t>
            </a:r>
          </a:p>
          <a:p>
            <a:pPr lvl="2"/>
            <a:r>
              <a:rPr lang="en-US"/>
              <a:t>Τρίτου επιπέδου</a:t>
            </a:r>
          </a:p>
          <a:p>
            <a:pPr lvl="3"/>
            <a:r>
              <a:rPr lang="en-US"/>
              <a:t>Τέταρτου επιπέδου</a:t>
            </a:r>
          </a:p>
          <a:p>
            <a:pPr lvl="4"/>
            <a:r>
              <a:rPr lang="en-US"/>
              <a:t>Πέμπτου επιπέδου</a:t>
            </a:r>
            <a:endParaRPr lang="el-GR"/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876800" y="3810000"/>
            <a:ext cx="3810000" cy="2209800"/>
          </a:xfrm>
        </p:spPr>
        <p:txBody>
          <a:bodyPr/>
          <a:lstStyle/>
          <a:p>
            <a:pPr lvl="0"/>
            <a:r>
              <a:rPr lang="en-US"/>
              <a:t>Kλικ για επεξεργασία των στυλ του υποδείγματος</a:t>
            </a:r>
          </a:p>
          <a:p>
            <a:pPr lvl="1"/>
            <a:r>
              <a:rPr lang="en-US"/>
              <a:t>Δεύτερου επιπέδου</a:t>
            </a:r>
          </a:p>
          <a:p>
            <a:pPr lvl="2"/>
            <a:r>
              <a:rPr lang="en-US"/>
              <a:t>Τρίτου επιπέδου</a:t>
            </a:r>
          </a:p>
          <a:p>
            <a:pPr lvl="3"/>
            <a:r>
              <a:rPr lang="en-US"/>
              <a:t>Τέταρτου επιπέδου</a:t>
            </a:r>
          </a:p>
          <a:p>
            <a:pPr lvl="4"/>
            <a:r>
              <a:rPr lang="en-US"/>
              <a:t>Πέμπτου επιπέδου</a:t>
            </a:r>
            <a:endParaRPr lang="el-GR"/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72E28A-34C8-4F60-8F38-F77B9F290CAE}" type="datetimeFigureOut">
              <a:rPr lang="el-GR">
                <a:solidFill>
                  <a:srgbClr val="696464"/>
                </a:solidFill>
              </a:rPr>
              <a:pPr>
                <a:defRPr/>
              </a:pPr>
              <a:t>24/11/2025</a:t>
            </a:fld>
            <a:endParaRPr lang="el-GR">
              <a:solidFill>
                <a:srgbClr val="696464"/>
              </a:solidFill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>
              <a:solidFill>
                <a:srgbClr val="696464"/>
              </a:solidFill>
            </a:endParaRPr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858961-CB15-4426-B619-90137A54FFDE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67322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7F7AC-98EF-436F-A371-BB94B54F3B8B}" type="datetime1">
              <a:rPr lang="en-US" smtClean="0"/>
              <a:pPr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25178-47C0-4155-8220-78AF8FFE9132}" type="datetime1">
              <a:rPr lang="en-US" smtClean="0"/>
              <a:pPr/>
              <a:t>11/24/2025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12A45-3E0A-4320-8ECF-E94FAB6FF302}" type="datetime1">
              <a:rPr lang="en-US" smtClean="0"/>
              <a:pPr/>
              <a:t>11/24/2025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B6521-5878-4C18-92B6-C97F1724825C}" type="datetime1">
              <a:rPr lang="en-US" smtClean="0"/>
              <a:pPr/>
              <a:t>11/24/2025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CA819-0868-4CC4-A201-DFDA61085492}" type="datetime1">
              <a:rPr lang="en-US" smtClean="0"/>
              <a:pPr/>
              <a:t>11/24/2025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71E24-9124-428E-A4FC-E453CEA8C7F1}" type="datetime1">
              <a:rPr lang="en-US" smtClean="0"/>
              <a:pPr/>
              <a:t>11/24/2025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8B246-470E-4BB7-ADBC-6ABB37FDE6A4}" type="datetime1">
              <a:rPr lang="en-US" smtClean="0"/>
              <a:pPr/>
              <a:t>11/24/2025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EF294-C517-4B0F-92A2-2EB268C8B824}" type="datetime1">
              <a:rPr lang="en-US" smtClean="0"/>
              <a:pPr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8" name="Rounded Rectangle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F657CA0-D2F1-4D45-8490-81ED6E0455E5}" type="datetimeFigureOut">
              <a:rPr lang="el-GR">
                <a:solidFill>
                  <a:srgbClr val="696464"/>
                </a:solidFill>
              </a:rPr>
              <a:pPr>
                <a:defRPr/>
              </a:pPr>
              <a:t>24/11/2025</a:t>
            </a:fld>
            <a:endParaRPr lang="el-GR">
              <a:solidFill>
                <a:srgbClr val="696464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l-GR">
              <a:solidFill>
                <a:srgbClr val="696464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fld id="{052B077E-2BF0-4AA5-B21A-552A28C9E0ED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3589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0" fontAlgn="base" hangingPunct="0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2667000"/>
            <a:ext cx="7772400" cy="1676400"/>
          </a:xfrm>
        </p:spPr>
        <p:txBody>
          <a:bodyPr>
            <a:normAutofit/>
          </a:bodyPr>
          <a:lstStyle/>
          <a:p>
            <a:r>
              <a:rPr lang="el-GR" sz="3200" dirty="0"/>
              <a:t> </a:t>
            </a:r>
            <a:endParaRPr lang="en-US" sz="3200" dirty="0"/>
          </a:p>
        </p:txBody>
      </p:sp>
      <p:sp>
        <p:nvSpPr>
          <p:cNvPr id="4" name="3 - Υπότιτλος"/>
          <p:cNvSpPr>
            <a:spLocks noGrp="1"/>
          </p:cNvSpPr>
          <p:nvPr>
            <p:ph type="subTitle" idx="1"/>
          </p:nvPr>
        </p:nvSpPr>
        <p:spPr>
          <a:xfrm>
            <a:off x="837424" y="4514782"/>
            <a:ext cx="7695016" cy="1752600"/>
          </a:xfrm>
        </p:spPr>
        <p:txBody>
          <a:bodyPr>
            <a:normAutofit/>
          </a:bodyPr>
          <a:lstStyle/>
          <a:p>
            <a:endParaRPr lang="el-GR" dirty="0"/>
          </a:p>
          <a:p>
            <a:r>
              <a:rPr lang="el-GR" dirty="0"/>
              <a:t> </a:t>
            </a:r>
            <a:r>
              <a:rPr lang="el-GR" dirty="0">
                <a:solidFill>
                  <a:srgbClr val="00B0F0"/>
                </a:solidFill>
              </a:rPr>
              <a:t>6</a:t>
            </a:r>
            <a:r>
              <a:rPr lang="el-GR" baseline="30000" dirty="0">
                <a:solidFill>
                  <a:srgbClr val="00B0F0"/>
                </a:solidFill>
              </a:rPr>
              <a:t>η</a:t>
            </a:r>
            <a:r>
              <a:rPr lang="el-GR" dirty="0">
                <a:solidFill>
                  <a:srgbClr val="00B0F0"/>
                </a:solidFill>
              </a:rPr>
              <a:t> ενότητα: </a:t>
            </a:r>
            <a:r>
              <a:rPr lang="el-GR" b="1" dirty="0">
                <a:solidFill>
                  <a:srgbClr val="00B0F0"/>
                </a:solidFill>
              </a:rPr>
              <a:t>Διαλογικές πρακτικές στη σχολική τάξη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2743200"/>
            <a:ext cx="845820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3200"/>
              <a:t> </a:t>
            </a:r>
            <a:endParaRPr lang="en-US" sz="3200" dirty="0"/>
          </a:p>
        </p:txBody>
      </p:sp>
      <p:pic>
        <p:nvPicPr>
          <p:cNvPr id="7" name="Εικόνα 6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417" y="592078"/>
            <a:ext cx="2253615" cy="1982153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9672" y="404664"/>
            <a:ext cx="1879359" cy="1656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1143000"/>
          </a:xfrm>
        </p:spPr>
        <p:txBody>
          <a:bodyPr/>
          <a:lstStyle/>
          <a:p>
            <a:r>
              <a:rPr lang="el-GR" dirty="0">
                <a:solidFill>
                  <a:srgbClr val="C00000"/>
                </a:solidFill>
              </a:rPr>
              <a:t>Μη παραγωγικές μορφές </a:t>
            </a:r>
            <a:r>
              <a:rPr lang="el-GR" dirty="0"/>
              <a:t>διαλόγου στη σχολική τάξη (2/2)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>
          <a:xfrm>
            <a:off x="323528" y="1628800"/>
            <a:ext cx="8363272" cy="4391000"/>
          </a:xfrm>
        </p:spPr>
        <p:txBody>
          <a:bodyPr/>
          <a:lstStyle/>
          <a:p>
            <a:r>
              <a:rPr lang="el-GR" dirty="0"/>
              <a:t>Απλή απόρριψη της </a:t>
            </a:r>
            <a:r>
              <a:rPr lang="el-GR" dirty="0" err="1"/>
              <a:t>λανθασµένης</a:t>
            </a:r>
            <a:r>
              <a:rPr lang="el-GR" dirty="0"/>
              <a:t> απάντησης των μαθητών,</a:t>
            </a:r>
          </a:p>
          <a:p>
            <a:r>
              <a:rPr lang="el-GR" dirty="0"/>
              <a:t>ερωτήσεις ανάκλησης πληροφοριών </a:t>
            </a:r>
          </a:p>
          <a:p>
            <a:r>
              <a:rPr lang="el-GR" dirty="0"/>
              <a:t>κλειστές ερωτήσεις</a:t>
            </a:r>
          </a:p>
          <a:p>
            <a:r>
              <a:rPr lang="el-GR" dirty="0"/>
              <a:t>ερωτήσεις που προσπαθούν να </a:t>
            </a:r>
            <a:r>
              <a:rPr lang="el-GR" dirty="0" err="1"/>
              <a:t>εκµαιεύσουν</a:t>
            </a:r>
            <a:r>
              <a:rPr lang="el-GR" dirty="0"/>
              <a:t> τη µία και σωστή απάντηση </a:t>
            </a:r>
          </a:p>
          <a:p>
            <a:r>
              <a:rPr lang="el-GR" dirty="0"/>
              <a:t>Δεν παρέχει χρόνο </a:t>
            </a:r>
            <a:r>
              <a:rPr lang="el-GR" dirty="0" err="1"/>
              <a:t>αναµονής</a:t>
            </a:r>
            <a:r>
              <a:rPr lang="el-GR" dirty="0"/>
              <a:t> της απάντησης του μαθητή</a:t>
            </a:r>
          </a:p>
        </p:txBody>
      </p:sp>
    </p:spTree>
    <p:extLst>
      <p:ext uri="{BB962C8B-B14F-4D97-AF65-F5344CB8AC3E}">
        <p14:creationId xmlns:p14="http://schemas.microsoft.com/office/powerpoint/2010/main" val="32892407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7772400" cy="1143000"/>
          </a:xfrm>
        </p:spPr>
        <p:txBody>
          <a:bodyPr/>
          <a:lstStyle/>
          <a:p>
            <a:r>
              <a:rPr lang="el-GR" sz="3200" dirty="0">
                <a:solidFill>
                  <a:srgbClr val="7030A0"/>
                </a:solidFill>
              </a:rPr>
              <a:t>Παραγωγικές μορφές διαλόγου </a:t>
            </a:r>
            <a:r>
              <a:rPr lang="el-GR" sz="3200" dirty="0"/>
              <a:t>στη σχολική τάξη (1/2)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>
          <a:xfrm>
            <a:off x="107504" y="1417638"/>
            <a:ext cx="9036496" cy="5107706"/>
          </a:xfrm>
        </p:spPr>
        <p:txBody>
          <a:bodyPr/>
          <a:lstStyle/>
          <a:p>
            <a:r>
              <a:rPr lang="el-GR" sz="2400" dirty="0"/>
              <a:t>1)  </a:t>
            </a:r>
            <a:r>
              <a:rPr lang="el-GR" sz="2400" b="1" dirty="0">
                <a:solidFill>
                  <a:srgbClr val="002060"/>
                </a:solidFill>
              </a:rPr>
              <a:t>ο εκπαιδευτικός  </a:t>
            </a:r>
            <a:r>
              <a:rPr lang="el-GR" sz="2400" b="1" dirty="0">
                <a:solidFill>
                  <a:srgbClr val="7030A0"/>
                </a:solidFill>
              </a:rPr>
              <a:t>απευθύνει κυρίως ερωτήσεις ανοιχτού τύπου</a:t>
            </a:r>
            <a:r>
              <a:rPr lang="el-GR" sz="2400" b="1" dirty="0">
                <a:solidFill>
                  <a:srgbClr val="00B050"/>
                </a:solidFill>
              </a:rPr>
              <a:t> </a:t>
            </a:r>
            <a:r>
              <a:rPr lang="el-GR" sz="2400" dirty="0"/>
              <a:t>που αποσκοπούν να αποκαλύψουν τις ιδέες και τις απόψεις ενός μαθητή</a:t>
            </a:r>
          </a:p>
          <a:p>
            <a:r>
              <a:rPr lang="el-GR" sz="2400" dirty="0"/>
              <a:t>2)</a:t>
            </a:r>
            <a:r>
              <a:rPr lang="el-GR" sz="2400" b="1" dirty="0">
                <a:solidFill>
                  <a:srgbClr val="002060"/>
                </a:solidFill>
              </a:rPr>
              <a:t> ο εκπαιδευτικός</a:t>
            </a:r>
            <a:r>
              <a:rPr lang="el-GR" sz="2400" dirty="0"/>
              <a:t> </a:t>
            </a:r>
            <a:r>
              <a:rPr lang="el-GR" sz="2400" b="1" dirty="0">
                <a:solidFill>
                  <a:srgbClr val="7030A0"/>
                </a:solidFill>
              </a:rPr>
              <a:t>υποστηρίζει τη συνοχή της συζήτησης </a:t>
            </a:r>
            <a:r>
              <a:rPr lang="el-GR" sz="2400" dirty="0"/>
              <a:t>(ανακεφαλαιώνει τι έχει ειπωθεί και θέτει νέα ερωτήματα)</a:t>
            </a:r>
          </a:p>
          <a:p>
            <a:r>
              <a:rPr lang="el-GR" sz="2400" dirty="0"/>
              <a:t>3) </a:t>
            </a:r>
            <a:r>
              <a:rPr lang="el-GR" sz="2400" b="1" dirty="0">
                <a:solidFill>
                  <a:srgbClr val="002060"/>
                </a:solidFill>
              </a:rPr>
              <a:t>ο εκπαιδευτικός </a:t>
            </a:r>
            <a:r>
              <a:rPr lang="el-GR" sz="2400" b="1" dirty="0">
                <a:solidFill>
                  <a:srgbClr val="7030A0"/>
                </a:solidFill>
              </a:rPr>
              <a:t>προκαλεί ανοιχτή συζήτηση που περιλαμβάνει τουλάχιστον τρεις συμμετέχοντες</a:t>
            </a:r>
            <a:r>
              <a:rPr lang="el-GR" sz="2400" dirty="0">
                <a:solidFill>
                  <a:srgbClr val="7030A0"/>
                </a:solidFill>
              </a:rPr>
              <a:t> </a:t>
            </a:r>
            <a:r>
              <a:rPr lang="el-GR" sz="2400" dirty="0"/>
              <a:t>που ανταποκρίνονται ο ένας στον άλλο για περισσότερο από 30 δευτερόλεπτα</a:t>
            </a:r>
          </a:p>
          <a:p>
            <a:r>
              <a:rPr lang="el-GR" sz="2400" dirty="0"/>
              <a:t>4) </a:t>
            </a:r>
            <a:r>
              <a:rPr lang="el-GR" sz="2400" b="1" dirty="0">
                <a:solidFill>
                  <a:srgbClr val="002060"/>
                </a:solidFill>
              </a:rPr>
              <a:t>οι μαθητές </a:t>
            </a:r>
            <a:r>
              <a:rPr lang="el-GR" sz="2400" dirty="0"/>
              <a:t>συμμετέχουν στη συζήτηση </a:t>
            </a:r>
            <a:r>
              <a:rPr lang="el-GR" sz="2400" b="1" dirty="0">
                <a:solidFill>
                  <a:srgbClr val="7030A0"/>
                </a:solidFill>
              </a:rPr>
              <a:t>αναπτύσσοντας  επιχειρήματα,  τεκμηριώνοντας τους ισχυρισμούς τους ή/και ανασκευάζοντας τους ισχυρισμούς και τα επιχειρήματα των συμμαθητών τους.</a:t>
            </a:r>
          </a:p>
        </p:txBody>
      </p:sp>
    </p:spTree>
    <p:extLst>
      <p:ext uri="{BB962C8B-B14F-4D97-AF65-F5344CB8AC3E}">
        <p14:creationId xmlns:p14="http://schemas.microsoft.com/office/powerpoint/2010/main" val="31459683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90972" y="476672"/>
            <a:ext cx="7772400" cy="1143000"/>
          </a:xfrm>
        </p:spPr>
        <p:txBody>
          <a:bodyPr/>
          <a:lstStyle/>
          <a:p>
            <a:r>
              <a:rPr lang="el-GR" dirty="0">
                <a:solidFill>
                  <a:srgbClr val="7030A0"/>
                </a:solidFill>
              </a:rPr>
              <a:t>Παραγωγικές μορφές </a:t>
            </a:r>
            <a:r>
              <a:rPr lang="el-GR" dirty="0"/>
              <a:t>διαλόγου στη σχολική τάξη (2/2)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>
          <a:xfrm>
            <a:off x="467544" y="1916832"/>
            <a:ext cx="8219256" cy="4102968"/>
          </a:xfrm>
        </p:spPr>
        <p:txBody>
          <a:bodyPr/>
          <a:lstStyle/>
          <a:p>
            <a:r>
              <a:rPr lang="el-GR" dirty="0"/>
              <a:t>Γενικότερα οι εκπαιδευτικοί,</a:t>
            </a:r>
          </a:p>
          <a:p>
            <a:pPr lvl="1"/>
            <a:r>
              <a:rPr lang="el-GR" dirty="0"/>
              <a:t> αντιλαμβάνονται τον διάλογο ως µία </a:t>
            </a:r>
            <a:r>
              <a:rPr lang="el-GR" dirty="0" err="1"/>
              <a:t>δηµοκρατική</a:t>
            </a:r>
            <a:r>
              <a:rPr lang="el-GR" dirty="0"/>
              <a:t> και συµµ</a:t>
            </a:r>
            <a:r>
              <a:rPr lang="el-GR" dirty="0" err="1"/>
              <a:t>ετοχική</a:t>
            </a:r>
            <a:r>
              <a:rPr lang="el-GR" dirty="0"/>
              <a:t> διαδικασία, </a:t>
            </a:r>
          </a:p>
          <a:p>
            <a:pPr lvl="1"/>
            <a:r>
              <a:rPr lang="el-GR" dirty="0"/>
              <a:t>Αναγνωρίζουν τόσο το </a:t>
            </a:r>
            <a:r>
              <a:rPr lang="el-GR" dirty="0" err="1"/>
              <a:t>δικαίωµα</a:t>
            </a:r>
            <a:r>
              <a:rPr lang="el-GR" dirty="0"/>
              <a:t> όσο και την ικανότητα συµµ</a:t>
            </a:r>
            <a:r>
              <a:rPr lang="el-GR" dirty="0" err="1"/>
              <a:t>ετοχής</a:t>
            </a:r>
            <a:r>
              <a:rPr lang="el-GR" dirty="0"/>
              <a:t> των μαθητών στη </a:t>
            </a:r>
            <a:r>
              <a:rPr lang="el-GR" dirty="0" err="1"/>
              <a:t>συν-διαµόρφωση</a:t>
            </a:r>
            <a:r>
              <a:rPr lang="el-GR" dirty="0"/>
              <a:t> της µ</a:t>
            </a:r>
            <a:r>
              <a:rPr lang="el-GR" dirty="0" err="1"/>
              <a:t>αθησιακής</a:t>
            </a:r>
            <a:r>
              <a:rPr lang="el-GR" dirty="0"/>
              <a:t> διαδικασίας. </a:t>
            </a:r>
          </a:p>
        </p:txBody>
      </p:sp>
    </p:spTree>
    <p:extLst>
      <p:ext uri="{BB962C8B-B14F-4D97-AF65-F5344CB8AC3E}">
        <p14:creationId xmlns:p14="http://schemas.microsoft.com/office/powerpoint/2010/main" val="9901991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DDD2709-2C67-1C6E-2655-F9D6D5F84B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Θεωρητικά πλαίσια ανάλυσης της λεκτικής </a:t>
            </a:r>
            <a:r>
              <a:rPr lang="el-GR" dirty="0">
                <a:solidFill>
                  <a:srgbClr val="7030A0"/>
                </a:solidFill>
              </a:rPr>
              <a:t>αλληλεπίδρασης εκπαιδευτικού-μαθητών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0F3D624D-805C-8C4E-CB57-73B6FB806F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99592" y="2708920"/>
            <a:ext cx="7772400" cy="2664296"/>
          </a:xfrm>
        </p:spPr>
        <p:txBody>
          <a:bodyPr/>
          <a:lstStyle/>
          <a:p>
            <a:r>
              <a:rPr lang="el-GR" sz="2400" b="1" dirty="0"/>
              <a:t>Α</a:t>
            </a:r>
            <a:r>
              <a:rPr lang="el-GR" sz="2400" b="1" dirty="0">
                <a:solidFill>
                  <a:schemeClr val="tx1"/>
                </a:solidFill>
              </a:rPr>
              <a:t>) </a:t>
            </a:r>
            <a:r>
              <a:rPr lang="el-GR" b="1" dirty="0">
                <a:solidFill>
                  <a:schemeClr val="tx1"/>
                </a:solidFill>
              </a:rPr>
              <a:t>Θεωρητικό πλαίσιο που αφορά </a:t>
            </a:r>
            <a:r>
              <a:rPr lang="el-GR" dirty="0">
                <a:solidFill>
                  <a:schemeClr val="tx1"/>
                </a:solidFill>
              </a:rPr>
              <a:t>το πως ο </a:t>
            </a:r>
            <a:r>
              <a:rPr lang="el-GR" dirty="0" err="1">
                <a:solidFill>
                  <a:schemeClr val="tx1"/>
                </a:solidFill>
              </a:rPr>
              <a:t>εκπ</a:t>
            </a:r>
            <a:r>
              <a:rPr lang="el-GR" dirty="0">
                <a:solidFill>
                  <a:schemeClr val="tx1"/>
                </a:solidFill>
              </a:rPr>
              <a:t>. διαπραγματεύεται τον μαθηματικό συλλογισμό που αναπτύσσουν ή καλούνται να αναπτύξουν οι μαθητές (Ε</a:t>
            </a:r>
            <a:r>
              <a:rPr lang="en-US" dirty="0" err="1">
                <a:solidFill>
                  <a:schemeClr val="tx1"/>
                </a:solidFill>
              </a:rPr>
              <a:t>llis</a:t>
            </a:r>
            <a:r>
              <a:rPr lang="en-US" dirty="0">
                <a:solidFill>
                  <a:schemeClr val="tx1"/>
                </a:solidFill>
              </a:rPr>
              <a:t> et al., 2019)</a:t>
            </a:r>
            <a:endParaRPr lang="el-GR" i="1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l-GR" b="1" dirty="0">
                <a:solidFill>
                  <a:schemeClr val="tx1"/>
                </a:solidFill>
              </a:rPr>
              <a:t>Β) </a:t>
            </a:r>
            <a:r>
              <a:rPr lang="el-GR" sz="2400" b="1" dirty="0">
                <a:solidFill>
                  <a:schemeClr val="tx1"/>
                </a:solidFill>
              </a:rPr>
              <a:t>Θεωρητικό πλαίσιο </a:t>
            </a:r>
            <a:r>
              <a:rPr lang="el-GR" sz="2400" dirty="0">
                <a:solidFill>
                  <a:schemeClr val="tx1"/>
                </a:solidFill>
              </a:rPr>
              <a:t>των </a:t>
            </a:r>
            <a:r>
              <a:rPr lang="en-US" sz="2400" dirty="0">
                <a:solidFill>
                  <a:schemeClr val="tx1"/>
                </a:solidFill>
              </a:rPr>
              <a:t>da Ponte &amp; Quaresma (2016)</a:t>
            </a:r>
            <a:endParaRPr lang="el-GR" sz="2400" b="1" dirty="0">
              <a:solidFill>
                <a:schemeClr val="tx1"/>
              </a:solidFill>
            </a:endParaRPr>
          </a:p>
          <a:p>
            <a:r>
              <a:rPr lang="el-GR" i="1" dirty="0">
                <a:solidFill>
                  <a:schemeClr val="tx1"/>
                </a:solidFill>
                <a:latin typeface="Times New Roman" panose="02020603050405020304" pitchFamily="18" charset="0"/>
              </a:rPr>
              <a:t>Γ) </a:t>
            </a:r>
            <a:r>
              <a:rPr lang="el-GR" b="1" dirty="0">
                <a:solidFill>
                  <a:schemeClr val="tx1"/>
                </a:solidFill>
                <a:latin typeface="Times New Roman" panose="02020603050405020304" pitchFamily="18" charset="0"/>
              </a:rPr>
              <a:t>Τρόποι λεκτικής αλληλεπίδρασης </a:t>
            </a:r>
            <a:r>
              <a:rPr lang="el-GR" i="1" dirty="0">
                <a:solidFill>
                  <a:schemeClr val="tx1"/>
                </a:solidFill>
                <a:latin typeface="Times New Roman" panose="02020603050405020304" pitchFamily="18" charset="0"/>
              </a:rPr>
              <a:t>(</a:t>
            </a:r>
            <a:r>
              <a:rPr lang="en-US" i="1" dirty="0">
                <a:solidFill>
                  <a:schemeClr val="tx1"/>
                </a:solidFill>
                <a:latin typeface="Times New Roman" panose="02020603050405020304" pitchFamily="18" charset="0"/>
              </a:rPr>
              <a:t>Chapin et al., 2009)</a:t>
            </a:r>
            <a:endParaRPr lang="el-G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12438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Θέση περιεχομένου 9">
            <a:extLst>
              <a:ext uri="{FF2B5EF4-FFF2-40B4-BE49-F238E27FC236}">
                <a16:creationId xmlns:a16="http://schemas.microsoft.com/office/drawing/2014/main" id="{F532CC50-2DA0-0825-469B-023A777CAF79}"/>
              </a:ext>
            </a:extLst>
          </p:cNvPr>
          <p:cNvPicPr>
            <a:picLocks noGrp="1" noChangeAspect="1"/>
          </p:cNvPicPr>
          <p:nvPr>
            <p:ph sz="quarter" idx="1"/>
          </p:nvPr>
        </p:nvPicPr>
        <p:blipFill>
          <a:blip r:embed="rId2"/>
          <a:srcRect l="5556" t="6172" r="4445" b="3060"/>
          <a:stretch/>
        </p:blipFill>
        <p:spPr>
          <a:xfrm>
            <a:off x="179512" y="188640"/>
            <a:ext cx="6120680" cy="6480720"/>
          </a:xfrm>
        </p:spPr>
      </p:pic>
      <p:sp>
        <p:nvSpPr>
          <p:cNvPr id="11" name="Τίτλος 1">
            <a:extLst>
              <a:ext uri="{FF2B5EF4-FFF2-40B4-BE49-F238E27FC236}">
                <a16:creationId xmlns:a16="http://schemas.microsoft.com/office/drawing/2014/main" id="{1E0AFB3F-D4F5-8377-9641-878BB2D1AE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60232" y="1196752"/>
            <a:ext cx="2088232" cy="3096344"/>
          </a:xfrm>
        </p:spPr>
        <p:txBody>
          <a:bodyPr/>
          <a:lstStyle/>
          <a:p>
            <a:r>
              <a:rPr lang="en-US" sz="2400" b="1" dirty="0"/>
              <a:t>A</a:t>
            </a:r>
            <a:r>
              <a:rPr lang="el-GR" sz="2400" b="1" dirty="0"/>
              <a:t>) Πλαίσιο </a:t>
            </a:r>
            <a:r>
              <a:rPr lang="el-GR" sz="2400" b="1" dirty="0">
                <a:highlight>
                  <a:srgbClr val="FFFF00"/>
                </a:highlight>
              </a:rPr>
              <a:t>υψηλής ή χαμηλής </a:t>
            </a:r>
            <a:r>
              <a:rPr lang="el-GR" sz="2400" b="1" dirty="0"/>
              <a:t>υποστήριξης του μαθηματικού συλλογισμού των μαθητών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40947384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579296" cy="562074"/>
          </a:xfrm>
        </p:spPr>
        <p:txBody>
          <a:bodyPr/>
          <a:lstStyle/>
          <a:p>
            <a:r>
              <a:rPr lang="en-US" sz="2800" b="1" dirty="0"/>
              <a:t>B</a:t>
            </a:r>
            <a:r>
              <a:rPr lang="el-GR" sz="2800" b="1" dirty="0"/>
              <a:t>) Θεωρητικό πλαίσιο </a:t>
            </a:r>
            <a:r>
              <a:rPr lang="el-GR" sz="2800" dirty="0"/>
              <a:t>των </a:t>
            </a:r>
            <a:r>
              <a:rPr lang="en-US" sz="2800" dirty="0"/>
              <a:t>da Ponte &amp; Quaresma (2016)</a:t>
            </a:r>
            <a:endParaRPr lang="el-GR" sz="2800" dirty="0"/>
          </a:p>
        </p:txBody>
      </p:sp>
      <p:pic>
        <p:nvPicPr>
          <p:cNvPr id="5" name="Θέση περιεχομένου 4"/>
          <p:cNvPicPr>
            <a:picLocks noGrp="1" noChangeAspect="1"/>
          </p:cNvPicPr>
          <p:nvPr>
            <p:ph sz="quarter" idx="1"/>
          </p:nvPr>
        </p:nvPicPr>
        <p:blipFill rotWithShape="1">
          <a:blip r:embed="rId2"/>
          <a:srcRect b="15238"/>
          <a:stretch/>
        </p:blipFill>
        <p:spPr>
          <a:xfrm>
            <a:off x="251520" y="1011298"/>
            <a:ext cx="6120680" cy="287144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A5AC580-7F2C-3EFD-A185-FF1B9953E06F}"/>
              </a:ext>
            </a:extLst>
          </p:cNvPr>
          <p:cNvSpPr txBox="1"/>
          <p:nvPr/>
        </p:nvSpPr>
        <p:spPr>
          <a:xfrm>
            <a:off x="611560" y="4259465"/>
            <a:ext cx="8424935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Οι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erpetua"/>
                <a:ea typeface="+mn-ea"/>
                <a:cs typeface="+mn-cs"/>
              </a:rPr>
              <a:t>da </a:t>
            </a:r>
            <a:r>
              <a:rPr kumimoji="0" lang="el-GR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Ponte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 και </a:t>
            </a:r>
            <a:r>
              <a:rPr kumimoji="0" lang="el-GR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Quaresma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 (2016) ανέπτυξαν ένα πλαίσιο για την ανάλυση των δράσεων/ερωτήσεων των εκπαιδευτικών κατά τη διάρκεια της συζήτησης στην ολομέλεια της τάξης όταν στους μαθητές έχει δοθεί ένα έργο (</a:t>
            </a:r>
            <a:r>
              <a:rPr kumimoji="0" lang="el-GR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π.χ. πρόβλημα, άσκηση, ερώτημα) </a:t>
            </a:r>
          </a:p>
        </p:txBody>
      </p:sp>
    </p:spTree>
    <p:extLst>
      <p:ext uri="{BB962C8B-B14F-4D97-AF65-F5344CB8AC3E}">
        <p14:creationId xmlns:p14="http://schemas.microsoft.com/office/powerpoint/2010/main" val="3773175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850106"/>
          </a:xfrm>
        </p:spPr>
        <p:txBody>
          <a:bodyPr/>
          <a:lstStyle/>
          <a:p>
            <a:r>
              <a:rPr lang="el-GR" sz="2400" b="1" dirty="0"/>
              <a:t>Δράσεις/ερωτήσεις εκπαιδευτικών κατά τη συζήτηση στην ολομέλεια της τάξης (</a:t>
            </a:r>
            <a:r>
              <a:rPr lang="en-US" sz="2400" b="1" dirty="0"/>
              <a:t>Ponte &amp;</a:t>
            </a:r>
            <a:r>
              <a:rPr lang="el-GR" sz="2400" b="1" dirty="0"/>
              <a:t> </a:t>
            </a:r>
            <a:r>
              <a:rPr lang="el-GR" sz="2400" b="1" dirty="0" err="1"/>
              <a:t>Quaresma</a:t>
            </a:r>
            <a:r>
              <a:rPr lang="el-GR" sz="2400" b="1" dirty="0"/>
              <a:t>, 2016)</a:t>
            </a:r>
            <a:r>
              <a:rPr lang="en-US" sz="2400" b="1" dirty="0"/>
              <a:t>  </a:t>
            </a:r>
            <a:endParaRPr lang="el-GR" sz="2400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>
          <a:xfrm>
            <a:off x="323528" y="1215189"/>
            <a:ext cx="8363272" cy="5220617"/>
          </a:xfrm>
        </p:spPr>
        <p:txBody>
          <a:bodyPr/>
          <a:lstStyle/>
          <a:p>
            <a:r>
              <a:rPr lang="el-GR" sz="2400" dirty="0"/>
              <a:t>Οι ερευνητές διακρίνουν τέσσερες κατηγορίες δράσεων: </a:t>
            </a:r>
          </a:p>
          <a:p>
            <a:pPr lvl="1"/>
            <a:r>
              <a:rPr lang="el-GR" dirty="0"/>
              <a:t>α) </a:t>
            </a:r>
            <a:r>
              <a:rPr lang="el-GR" dirty="0">
                <a:solidFill>
                  <a:srgbClr val="7030A0"/>
                </a:solidFill>
              </a:rPr>
              <a:t>δράσεις που αφορούν την πρόσκληση </a:t>
            </a:r>
            <a:r>
              <a:rPr lang="el-GR" dirty="0"/>
              <a:t>που απευθύνει ο </a:t>
            </a:r>
            <a:r>
              <a:rPr lang="el-GR" dirty="0" err="1"/>
              <a:t>εκπ</a:t>
            </a:r>
            <a:r>
              <a:rPr lang="el-GR" dirty="0"/>
              <a:t>. προς τους μαθητές, η οποία στοχεύει στην έναρξη μιας συζήτησης (</a:t>
            </a:r>
            <a:r>
              <a:rPr lang="el-GR" i="1" dirty="0"/>
              <a:t>π.χ. πες μας Δ. τι γνωρίζεις για την έννοια της παραγώγου;) </a:t>
            </a:r>
          </a:p>
          <a:p>
            <a:pPr lvl="1"/>
            <a:r>
              <a:rPr lang="el-GR" dirty="0"/>
              <a:t>β) </a:t>
            </a:r>
            <a:r>
              <a:rPr lang="el-GR" dirty="0">
                <a:solidFill>
                  <a:srgbClr val="7030A0"/>
                </a:solidFill>
              </a:rPr>
              <a:t>δράσεις που αφορούν την υποστήριξη </a:t>
            </a:r>
            <a:r>
              <a:rPr lang="el-GR" dirty="0"/>
              <a:t>που παρέχει  ή την καθοδήγηση προς τους μαθητές (</a:t>
            </a:r>
            <a:r>
              <a:rPr lang="el-GR" i="1" dirty="0"/>
              <a:t>π.χ. θα πρότεινα να χρησιμοποιήσετε τον τύπο της διακρίνουσας)</a:t>
            </a:r>
          </a:p>
          <a:p>
            <a:pPr lvl="1"/>
            <a:r>
              <a:rPr lang="el-GR" dirty="0"/>
              <a:t>γ) </a:t>
            </a:r>
            <a:r>
              <a:rPr lang="el-GR" dirty="0">
                <a:solidFill>
                  <a:srgbClr val="7030A0"/>
                </a:solidFill>
              </a:rPr>
              <a:t>δράσεις ενημέρωσης και πληροφόρησης (</a:t>
            </a:r>
            <a:r>
              <a:rPr lang="el-GR" i="1" dirty="0"/>
              <a:t>π.χ.  </a:t>
            </a:r>
            <a:r>
              <a:rPr lang="en-US" i="1" dirty="0"/>
              <a:t>O </a:t>
            </a:r>
            <a:r>
              <a:rPr lang="el-GR" i="1" dirty="0"/>
              <a:t>τριγωνομετρικός αριθμός του ημιτόνου γωνίας είναι... </a:t>
            </a:r>
            <a:r>
              <a:rPr lang="el-GR" dirty="0">
                <a:solidFill>
                  <a:srgbClr val="7030A0"/>
                </a:solidFill>
              </a:rPr>
              <a:t>)</a:t>
            </a:r>
          </a:p>
          <a:p>
            <a:pPr lvl="1"/>
            <a:r>
              <a:rPr lang="el-GR" dirty="0"/>
              <a:t>δ) </a:t>
            </a:r>
            <a:r>
              <a:rPr lang="el-GR" dirty="0">
                <a:solidFill>
                  <a:srgbClr val="7030A0"/>
                </a:solidFill>
              </a:rPr>
              <a:t>δράσεις μαθηματικής πρόκλησης </a:t>
            </a:r>
          </a:p>
          <a:p>
            <a:pPr lvl="2"/>
            <a:r>
              <a:rPr lang="el-GR" dirty="0"/>
              <a:t>δηλ. ερωτήσεις που ζητά από τους μαθητές να αναπτύξουν τη μαθηματική τους σκέψη (π.χ. μπορείς να εξηγήσεις γιατί να χρησιμοποιήσουμε το ολοκλήρωμα;)</a:t>
            </a:r>
          </a:p>
        </p:txBody>
      </p:sp>
    </p:spTree>
    <p:extLst>
      <p:ext uri="{BB962C8B-B14F-4D97-AF65-F5344CB8AC3E}">
        <p14:creationId xmlns:p14="http://schemas.microsoft.com/office/powerpoint/2010/main" val="20457916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C8A63A1-4D81-869B-58DB-258BA6F31C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563562"/>
          </a:xfrm>
        </p:spPr>
        <p:txBody>
          <a:bodyPr/>
          <a:lstStyle/>
          <a:p>
            <a:r>
              <a:rPr lang="el-GR" sz="2400" b="1" dirty="0"/>
              <a:t>Γ</a:t>
            </a:r>
            <a:r>
              <a:rPr lang="en-US" sz="2400" b="1" dirty="0"/>
              <a:t>) </a:t>
            </a:r>
            <a:r>
              <a:rPr lang="el-GR" sz="2400" b="1" dirty="0"/>
              <a:t>Τρόποι λεκτικής αλληλεπίδρασης</a:t>
            </a:r>
            <a:endParaRPr lang="en-US" sz="2400" b="1" dirty="0"/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E77B2487-AA09-576E-AF6B-867A0B1072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696" y="838200"/>
            <a:ext cx="8215104" cy="5444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0217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/>
          </p:cNvSpPr>
          <p:nvPr>
            <p:ph type="title"/>
          </p:nvPr>
        </p:nvSpPr>
        <p:spPr>
          <a:xfrm>
            <a:off x="611560" y="188640"/>
            <a:ext cx="4737720" cy="778098"/>
          </a:xfrm>
        </p:spPr>
        <p:txBody>
          <a:bodyPr/>
          <a:lstStyle/>
          <a:p>
            <a:r>
              <a:rPr lang="el-GR" sz="3200" dirty="0">
                <a:latin typeface="Arial" charset="0"/>
              </a:rPr>
              <a:t>Ενδεικτική βιβλιογραφία</a:t>
            </a:r>
          </a:p>
        </p:txBody>
      </p:sp>
      <p:sp>
        <p:nvSpPr>
          <p:cNvPr id="26626" name="Rectangle 3"/>
          <p:cNvSpPr>
            <a:spLocks noGrp="1"/>
          </p:cNvSpPr>
          <p:nvPr>
            <p:ph type="body" idx="1"/>
          </p:nvPr>
        </p:nvSpPr>
        <p:spPr>
          <a:xfrm>
            <a:off x="251520" y="1052736"/>
            <a:ext cx="8712968" cy="5328593"/>
          </a:xfrm>
        </p:spPr>
        <p:txBody>
          <a:bodyPr/>
          <a:lstStyle/>
          <a:p>
            <a:r>
              <a:rPr lang="en-US" sz="1800" dirty="0" err="1">
                <a:latin typeface="Arial Narrow" panose="020B0606020202030204" pitchFamily="34" charset="0"/>
              </a:rPr>
              <a:t>Akkus</a:t>
            </a:r>
            <a:r>
              <a:rPr lang="en-US" sz="1800" dirty="0">
                <a:latin typeface="Arial Narrow" panose="020B0606020202030204" pitchFamily="34" charset="0"/>
              </a:rPr>
              <a:t>, R., &amp; Hand, B. (2011). Examining teachers’ struggles as they attempt to implement dialogical interaction as part of promoting mathematical reasoning within their classrooms. </a:t>
            </a:r>
            <a:r>
              <a:rPr lang="en-US" sz="1800" i="1" dirty="0">
                <a:latin typeface="Arial Narrow" panose="020B0606020202030204" pitchFamily="34" charset="0"/>
              </a:rPr>
              <a:t>International Journal of Science and Mathematics Education</a:t>
            </a:r>
            <a:r>
              <a:rPr lang="en-US" sz="1800" dirty="0">
                <a:latin typeface="Arial Narrow" panose="020B0606020202030204" pitchFamily="34" charset="0"/>
              </a:rPr>
              <a:t>, 9(4), 975-998</a:t>
            </a:r>
            <a:r>
              <a:rPr lang="el-GR" sz="1800" dirty="0">
                <a:latin typeface="Arial Narrow" panose="020B0606020202030204" pitchFamily="34" charset="0"/>
              </a:rPr>
              <a:t>.</a:t>
            </a:r>
          </a:p>
          <a:p>
            <a:r>
              <a:rPr lang="en-US" sz="1800" dirty="0">
                <a:latin typeface="Arial Narrow" panose="020B0606020202030204" pitchFamily="34" charset="0"/>
              </a:rPr>
              <a:t>Chapin, S. H., O’Connor, C., &amp; Anderson, N. C. (2009). Classroom discussions: Using math talk to help students learn (2nd ed.). Sausalito, CA: Math Solutions. </a:t>
            </a:r>
          </a:p>
          <a:p>
            <a:r>
              <a:rPr lang="en-GB" sz="1800" dirty="0">
                <a:solidFill>
                  <a:srgbClr val="222222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Ellis, A., Özgür, Z., &amp; </a:t>
            </a:r>
            <a:r>
              <a:rPr lang="en-GB" sz="1800" dirty="0" err="1">
                <a:solidFill>
                  <a:srgbClr val="222222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Reiten</a:t>
            </a:r>
            <a:r>
              <a:rPr lang="en-GB" sz="1800" dirty="0">
                <a:solidFill>
                  <a:srgbClr val="222222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, L. (2019). Teacher moves for supporting student reasoning.</a:t>
            </a:r>
            <a:r>
              <a:rPr lang="en-GB" sz="1800" dirty="0">
                <a:latin typeface="Arial Narrow" panose="020B0606020202030204" pitchFamily="34" charset="0"/>
                <a:ea typeface="Times New Roman" panose="02020603050405020304" pitchFamily="18" charset="0"/>
              </a:rPr>
              <a:t> </a:t>
            </a:r>
            <a:r>
              <a:rPr lang="en-GB" sz="1800" i="1" dirty="0">
                <a:solidFill>
                  <a:srgbClr val="222222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Mathematics Education Research Journal,</a:t>
            </a:r>
            <a:r>
              <a:rPr lang="en-GB" sz="1800" i="1" dirty="0">
                <a:latin typeface="Arial Narrow" panose="020B0606020202030204" pitchFamily="34" charset="0"/>
                <a:ea typeface="Times New Roman" panose="02020603050405020304" pitchFamily="18" charset="0"/>
              </a:rPr>
              <a:t> </a:t>
            </a:r>
            <a:r>
              <a:rPr lang="en-GB" sz="1800" i="1" dirty="0">
                <a:solidFill>
                  <a:srgbClr val="222222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31</a:t>
            </a:r>
            <a:r>
              <a:rPr lang="en-GB" sz="1800" dirty="0">
                <a:solidFill>
                  <a:srgbClr val="222222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, 107-132. </a:t>
            </a:r>
            <a:endParaRPr lang="el-GR" sz="1800" dirty="0">
              <a:solidFill>
                <a:srgbClr val="222222"/>
              </a:solidFill>
              <a:latin typeface="Arial Narrow" panose="020B0606020202030204" pitchFamily="34" charset="0"/>
              <a:ea typeface="Times New Roman" panose="02020603050405020304" pitchFamily="18" charset="0"/>
            </a:endParaRPr>
          </a:p>
          <a:p>
            <a:r>
              <a:rPr lang="en-US" sz="1800" dirty="0" err="1">
                <a:latin typeface="Arial Narrow" panose="020B0606020202030204" pitchFamily="34" charset="0"/>
              </a:rPr>
              <a:t>Nystrand</a:t>
            </a:r>
            <a:r>
              <a:rPr lang="en-US" sz="1800" dirty="0">
                <a:latin typeface="Arial Narrow" panose="020B0606020202030204" pitchFamily="34" charset="0"/>
              </a:rPr>
              <a:t>, M. (1997). </a:t>
            </a:r>
            <a:r>
              <a:rPr lang="en-US" sz="1800" i="1" dirty="0">
                <a:latin typeface="Arial Narrow" panose="020B0606020202030204" pitchFamily="34" charset="0"/>
              </a:rPr>
              <a:t>Open dialogue: Understanding the dynamics of language and</a:t>
            </a:r>
            <a:r>
              <a:rPr lang="el-GR" sz="1800" i="1" dirty="0">
                <a:latin typeface="Arial Narrow" panose="020B0606020202030204" pitchFamily="34" charset="0"/>
              </a:rPr>
              <a:t> </a:t>
            </a:r>
            <a:r>
              <a:rPr lang="en-US" sz="1800" i="1" dirty="0">
                <a:latin typeface="Arial Narrow" panose="020B0606020202030204" pitchFamily="34" charset="0"/>
              </a:rPr>
              <a:t>learning in English classrooms. </a:t>
            </a:r>
            <a:r>
              <a:rPr lang="en-US" sz="1800" dirty="0">
                <a:latin typeface="Arial Narrow" panose="020B0606020202030204" pitchFamily="34" charset="0"/>
              </a:rPr>
              <a:t>New York: Teachers College Press.</a:t>
            </a:r>
            <a:endParaRPr lang="el-GR" sz="1800" dirty="0">
              <a:latin typeface="Arial Narrow" panose="020B0606020202030204" pitchFamily="34" charset="0"/>
            </a:endParaRPr>
          </a:p>
          <a:p>
            <a:r>
              <a:rPr lang="de-DE" sz="18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Van </a:t>
            </a:r>
            <a:r>
              <a:rPr lang="de-DE" sz="1800" dirty="0" err="1"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Zoest</a:t>
            </a:r>
            <a:r>
              <a:rPr lang="de-DE" sz="18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, L. R., Peterson, B. E., </a:t>
            </a:r>
            <a:r>
              <a:rPr lang="de-DE" sz="1800" dirty="0" err="1"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Rougée</a:t>
            </a:r>
            <a:r>
              <a:rPr lang="de-DE" sz="18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, A. O., </a:t>
            </a:r>
            <a:r>
              <a:rPr lang="de-DE" sz="1800" dirty="0" err="1"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Stockero</a:t>
            </a:r>
            <a:r>
              <a:rPr lang="de-DE" sz="18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, S. L., </a:t>
            </a:r>
            <a:r>
              <a:rPr lang="de-DE" sz="1800" dirty="0" err="1"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Leatham</a:t>
            </a:r>
            <a:r>
              <a:rPr lang="de-DE" sz="18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, K. R., &amp; </a:t>
            </a:r>
            <a:r>
              <a:rPr lang="de-DE" sz="1800" dirty="0" err="1"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Freeburn</a:t>
            </a:r>
            <a:r>
              <a:rPr lang="de-DE" sz="18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, B. (2022). </a:t>
            </a:r>
            <a:r>
              <a:rPr lang="de-DE" sz="1800" dirty="0" err="1"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Conceptualizing</a:t>
            </a:r>
            <a:r>
              <a:rPr lang="de-DE" sz="18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 </a:t>
            </a:r>
            <a:r>
              <a:rPr lang="de-DE" sz="1800" dirty="0" err="1"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important</a:t>
            </a:r>
            <a:r>
              <a:rPr lang="de-DE" sz="18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 </a:t>
            </a:r>
            <a:r>
              <a:rPr lang="de-DE" sz="1800" dirty="0" err="1"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facets</a:t>
            </a:r>
            <a:r>
              <a:rPr lang="de-DE" sz="18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 </a:t>
            </a:r>
            <a:r>
              <a:rPr lang="de-DE" sz="1800" dirty="0" err="1"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of</a:t>
            </a:r>
            <a:r>
              <a:rPr lang="de-DE" sz="18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 </a:t>
            </a:r>
            <a:r>
              <a:rPr lang="de-DE" sz="1800" dirty="0" err="1"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teacher</a:t>
            </a:r>
            <a:r>
              <a:rPr lang="de-DE" sz="18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 </a:t>
            </a:r>
            <a:r>
              <a:rPr lang="de-DE" sz="1800" dirty="0" err="1"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responses</a:t>
            </a:r>
            <a:r>
              <a:rPr lang="de-DE" sz="18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 </a:t>
            </a:r>
            <a:r>
              <a:rPr lang="de-DE" sz="1800" dirty="0" err="1"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to</a:t>
            </a:r>
            <a:r>
              <a:rPr lang="de-DE" sz="18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 </a:t>
            </a:r>
            <a:r>
              <a:rPr lang="de-DE" sz="1800" dirty="0" err="1"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student</a:t>
            </a:r>
            <a:r>
              <a:rPr lang="de-DE" sz="18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 </a:t>
            </a:r>
            <a:r>
              <a:rPr lang="de-DE" sz="1800" dirty="0" err="1"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mathematical</a:t>
            </a:r>
            <a:r>
              <a:rPr lang="de-DE" sz="18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 </a:t>
            </a:r>
            <a:r>
              <a:rPr lang="de-DE" sz="1800" dirty="0" err="1"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thinking</a:t>
            </a:r>
            <a:r>
              <a:rPr lang="de-DE" sz="18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. </a:t>
            </a:r>
            <a:r>
              <a:rPr lang="de-DE" sz="1800" i="1" dirty="0"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International Journal </a:t>
            </a:r>
            <a:r>
              <a:rPr lang="de-DE" sz="1800" i="1" dirty="0" err="1"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of</a:t>
            </a:r>
            <a:r>
              <a:rPr lang="de-DE" sz="1800" i="1" dirty="0"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 </a:t>
            </a:r>
            <a:r>
              <a:rPr lang="de-DE" sz="1800" i="1" dirty="0" err="1"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Mathematical</a:t>
            </a:r>
            <a:r>
              <a:rPr lang="de-DE" sz="1800" i="1" dirty="0"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 Education in Science and Technology, 53</a:t>
            </a:r>
            <a:r>
              <a:rPr lang="de-DE" sz="18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(10), 2583-2608</a:t>
            </a:r>
            <a:endParaRPr lang="el-GR" sz="1800" dirty="0">
              <a:effectLst/>
              <a:latin typeface="Arial Narrow" panose="020B0606020202030204" pitchFamily="34" charset="0"/>
              <a:ea typeface="Times New Roman" panose="02020603050405020304" pitchFamily="18" charset="0"/>
            </a:endParaRPr>
          </a:p>
          <a:p>
            <a:endParaRPr lang="el-GR" sz="1800" dirty="0"/>
          </a:p>
        </p:txBody>
      </p:sp>
    </p:spTree>
    <p:extLst>
      <p:ext uri="{BB962C8B-B14F-4D97-AF65-F5344CB8AC3E}">
        <p14:creationId xmlns:p14="http://schemas.microsoft.com/office/powerpoint/2010/main" val="35204023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06388" y="764704"/>
            <a:ext cx="8219256" cy="5245338"/>
          </a:xfrm>
        </p:spPr>
        <p:txBody>
          <a:bodyPr/>
          <a:lstStyle/>
          <a:p>
            <a:endParaRPr lang="el-GR" dirty="0"/>
          </a:p>
          <a:p>
            <a:endParaRPr lang="el-GR" dirty="0"/>
          </a:p>
          <a:p>
            <a:pPr marL="0" indent="0" eaLnBrk="0" fontAlgn="base" hangingPunct="0">
              <a:spcBef>
                <a:spcPts val="575"/>
              </a:spcBef>
              <a:spcAft>
                <a:spcPct val="0"/>
              </a:spcAft>
              <a:buClr>
                <a:schemeClr val="accent1"/>
              </a:buClr>
              <a:buSzPct val="85000"/>
              <a:buNone/>
            </a:pPr>
            <a:r>
              <a:rPr lang="el-GR" sz="2800" b="1" dirty="0">
                <a:solidFill>
                  <a:srgbClr val="7030A0"/>
                </a:solidFill>
              </a:rPr>
              <a:t>Ο διάλογος ως διδακτική πρακτική (</a:t>
            </a:r>
            <a:r>
              <a:rPr lang="en-US" sz="2800" b="1" dirty="0">
                <a:solidFill>
                  <a:srgbClr val="7030A0"/>
                </a:solidFill>
              </a:rPr>
              <a:t>dialogic teaching)</a:t>
            </a:r>
            <a:endParaRPr lang="el-GR" sz="2800" b="1" dirty="0">
              <a:solidFill>
                <a:srgbClr val="7030A0"/>
              </a:solidFill>
            </a:endParaRPr>
          </a:p>
        </p:txBody>
      </p:sp>
      <p:sp>
        <p:nvSpPr>
          <p:cNvPr id="4" name="Ορθογώνιο 3"/>
          <p:cNvSpPr/>
          <p:nvPr/>
        </p:nvSpPr>
        <p:spPr>
          <a:xfrm>
            <a:off x="606388" y="3573016"/>
            <a:ext cx="396044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“</a:t>
            </a:r>
            <a:r>
              <a:rPr lang="en-US" dirty="0">
                <a:solidFill>
                  <a:srgbClr val="00B050"/>
                </a:solidFill>
              </a:rPr>
              <a:t>A</a:t>
            </a:r>
            <a:r>
              <a:rPr lang="el-GR" dirty="0">
                <a:solidFill>
                  <a:srgbClr val="00B050"/>
                </a:solidFill>
              </a:rPr>
              <a:t>ν η απάντηση δεν αποτελεί τη βάση για μια νέα ερώτηση, τότε δεν υπάρχει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l-GR" dirty="0">
                <a:solidFill>
                  <a:srgbClr val="00B050"/>
                </a:solidFill>
              </a:rPr>
              <a:t> διάλογος</a:t>
            </a:r>
            <a:r>
              <a:rPr lang="en-US" dirty="0">
                <a:solidFill>
                  <a:srgbClr val="00B050"/>
                </a:solidFill>
              </a:rPr>
              <a:t>”</a:t>
            </a:r>
            <a:r>
              <a:rPr lang="el-GR" dirty="0">
                <a:solidFill>
                  <a:srgbClr val="00B050"/>
                </a:solidFill>
              </a:rPr>
              <a:t>  (</a:t>
            </a:r>
            <a:r>
              <a:rPr lang="en-US" dirty="0" err="1">
                <a:solidFill>
                  <a:srgbClr val="00B050"/>
                </a:solidFill>
              </a:rPr>
              <a:t>Bakhtin</a:t>
            </a:r>
            <a:r>
              <a:rPr lang="en-US" dirty="0">
                <a:solidFill>
                  <a:srgbClr val="00B050"/>
                </a:solidFill>
              </a:rPr>
              <a:t>, 1986</a:t>
            </a:r>
            <a:r>
              <a:rPr lang="el-GR" dirty="0">
                <a:solidFill>
                  <a:srgbClr val="00B050"/>
                </a:solidFill>
              </a:rPr>
              <a:t>)</a:t>
            </a:r>
          </a:p>
          <a:p>
            <a:endParaRPr lang="el-GR" dirty="0"/>
          </a:p>
        </p:txBody>
      </p:sp>
      <p:sp>
        <p:nvSpPr>
          <p:cNvPr id="5" name="Ορθογώνιο 4"/>
          <p:cNvSpPr/>
          <p:nvPr/>
        </p:nvSpPr>
        <p:spPr>
          <a:xfrm>
            <a:off x="2771800" y="4901428"/>
            <a:ext cx="583264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>
                <a:solidFill>
                  <a:srgbClr val="00B050"/>
                </a:solidFill>
              </a:rPr>
              <a:t>«η ποιότητα της μάθησης των μαθητών συνδέεται στενά με την ποιότητα της ομιλίας στην τάξη»  (</a:t>
            </a:r>
            <a:r>
              <a:rPr lang="el-GR" dirty="0" err="1">
                <a:solidFill>
                  <a:srgbClr val="00B050"/>
                </a:solidFill>
              </a:rPr>
              <a:t>Nystrand</a:t>
            </a:r>
            <a:r>
              <a:rPr lang="el-GR" dirty="0">
                <a:solidFill>
                  <a:srgbClr val="00B050"/>
                </a:solidFill>
              </a:rPr>
              <a:t>, 1997) </a:t>
            </a:r>
          </a:p>
        </p:txBody>
      </p:sp>
    </p:spTree>
    <p:extLst>
      <p:ext uri="{BB962C8B-B14F-4D97-AF65-F5344CB8AC3E}">
        <p14:creationId xmlns:p14="http://schemas.microsoft.com/office/powerpoint/2010/main" val="3291433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l-GR" dirty="0"/>
              <a:t>Η επικοινωνία στην τάξη των μαθηματικών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>
          <a:xfrm>
            <a:off x="381000" y="1417638"/>
            <a:ext cx="8305800" cy="4891682"/>
          </a:xfrm>
        </p:spPr>
        <p:txBody>
          <a:bodyPr/>
          <a:lstStyle/>
          <a:p>
            <a:r>
              <a:rPr lang="el-GR" sz="2000" b="1" dirty="0">
                <a:solidFill>
                  <a:srgbClr val="00B050"/>
                </a:solidFill>
              </a:rPr>
              <a:t>Μονοσήμαντη επικοινωνία</a:t>
            </a:r>
            <a:r>
              <a:rPr lang="el-GR" sz="2000" b="1" dirty="0"/>
              <a:t>: </a:t>
            </a:r>
            <a:r>
              <a:rPr lang="el-GR" sz="2000" dirty="0"/>
              <a:t>Για παράδειγμα, ο εκπαιδευτικός περιορίζεται στο να µ</a:t>
            </a:r>
            <a:r>
              <a:rPr lang="el-GR" sz="2000" dirty="0" err="1"/>
              <a:t>ιλάει</a:t>
            </a:r>
            <a:r>
              <a:rPr lang="el-GR" sz="2000" dirty="0"/>
              <a:t>, να εξηγεί, να αξιολογεί τις απαντήσεις των μαθητών του δηλ.  ακούει τις ιδέες των µ</a:t>
            </a:r>
            <a:r>
              <a:rPr lang="el-GR" sz="2000" dirty="0" err="1"/>
              <a:t>αθητών</a:t>
            </a:r>
            <a:r>
              <a:rPr lang="el-GR" sz="2000" dirty="0"/>
              <a:t> του με σκοπό - συνήθως </a:t>
            </a:r>
            <a:r>
              <a:rPr lang="el-GR" sz="2000" dirty="0" err="1"/>
              <a:t>άµεσα</a:t>
            </a:r>
            <a:r>
              <a:rPr lang="el-GR" sz="2000" dirty="0"/>
              <a:t> και καθοδηγητικά</a:t>
            </a:r>
            <a:r>
              <a:rPr lang="en-US" sz="2000" dirty="0"/>
              <a:t> </a:t>
            </a:r>
            <a:r>
              <a:rPr lang="el-GR" sz="2000" dirty="0"/>
              <a:t>να διορθώσει τα λάθη τους. </a:t>
            </a:r>
          </a:p>
          <a:p>
            <a:pPr marL="273050" lvl="1" indent="-273050">
              <a:spcBef>
                <a:spcPts val="575"/>
              </a:spcBef>
              <a:buClr>
                <a:schemeClr val="accent1"/>
              </a:buClr>
            </a:pPr>
            <a:r>
              <a:rPr lang="el-GR" sz="2000" dirty="0">
                <a:solidFill>
                  <a:srgbClr val="7030A0"/>
                </a:solidFill>
              </a:rPr>
              <a:t>Η </a:t>
            </a:r>
            <a:r>
              <a:rPr lang="el-GR" sz="2000" b="1" dirty="0">
                <a:solidFill>
                  <a:srgbClr val="7030A0"/>
                </a:solidFill>
              </a:rPr>
              <a:t>διαλεκτική επικοινωνία</a:t>
            </a:r>
            <a:r>
              <a:rPr lang="el-GR" sz="2000" b="1" dirty="0">
                <a:solidFill>
                  <a:srgbClr val="00B050"/>
                </a:solidFill>
              </a:rPr>
              <a:t>, </a:t>
            </a:r>
            <a:r>
              <a:rPr lang="el-GR" sz="2000" dirty="0"/>
              <a:t>αφορά </a:t>
            </a:r>
            <a:r>
              <a:rPr lang="el-GR" sz="2000" b="1" dirty="0">
                <a:solidFill>
                  <a:srgbClr val="7030A0"/>
                </a:solidFill>
              </a:rPr>
              <a:t>περιβάλλοντα όπου οι μαθητές ενθαρρύνονται να μιλήσουν, να εκφράσουν την άποψή τους και να αιτιολογήσουν τη σκέψη τους </a:t>
            </a:r>
          </a:p>
          <a:p>
            <a:pPr marL="547687" lvl="2" indent="-273050">
              <a:spcBef>
                <a:spcPts val="575"/>
              </a:spcBef>
              <a:buClr>
                <a:schemeClr val="accent1"/>
              </a:buClr>
            </a:pPr>
            <a:r>
              <a:rPr lang="el-GR" dirty="0"/>
              <a:t>Είναι περιβάλλοντα όπου οι μαθητές</a:t>
            </a:r>
          </a:p>
          <a:p>
            <a:pPr marL="822325" lvl="3" indent="-273050">
              <a:spcBef>
                <a:spcPts val="575"/>
              </a:spcBef>
              <a:buClr>
                <a:schemeClr val="accent1"/>
              </a:buClr>
            </a:pPr>
            <a:r>
              <a:rPr lang="el-GR" dirty="0"/>
              <a:t>κατασκευάζουν </a:t>
            </a:r>
            <a:r>
              <a:rPr lang="el-GR" dirty="0">
                <a:solidFill>
                  <a:srgbClr val="7030A0"/>
                </a:solidFill>
              </a:rPr>
              <a:t>κοινές ερμηνείες </a:t>
            </a:r>
            <a:r>
              <a:rPr lang="el-GR" dirty="0"/>
              <a:t>στηριζόμενοι στις μεταξύ τους εξηγήσεις </a:t>
            </a:r>
          </a:p>
          <a:p>
            <a:pPr marL="822325" lvl="3" indent="-273050">
              <a:spcBef>
                <a:spcPts val="575"/>
              </a:spcBef>
              <a:buClr>
                <a:schemeClr val="accent1"/>
              </a:buClr>
            </a:pPr>
            <a:r>
              <a:rPr lang="el-GR" dirty="0"/>
              <a:t>και </a:t>
            </a:r>
            <a:r>
              <a:rPr lang="el-GR" b="1" dirty="0">
                <a:solidFill>
                  <a:srgbClr val="00B050"/>
                </a:solidFill>
              </a:rPr>
              <a:t>συνεργατικές συζητήσεις </a:t>
            </a:r>
            <a:r>
              <a:rPr lang="el-GR" dirty="0"/>
              <a:t>στις οποίες οι μαθητές βοηθούν ο ένας τον άλλο, είναι ενεργητικοί ακροατές που προσπαθούν να κατανοήσουν, να αναρωτηθούν, </a:t>
            </a:r>
            <a:r>
              <a:rPr lang="el-GR" dirty="0">
                <a:solidFill>
                  <a:srgbClr val="7030A0"/>
                </a:solidFill>
              </a:rPr>
              <a:t>να επιχειρηματολογήσουν ή να επικυρώσουν </a:t>
            </a:r>
            <a:r>
              <a:rPr lang="el-GR" dirty="0"/>
              <a:t>και να βασιστούν στην συνεισφορά ο ένας του άλλου.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376858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Ο διάλογος ως διδακτική πρακτική στον 20</a:t>
            </a:r>
            <a:r>
              <a:rPr lang="el-GR" baseline="30000" dirty="0"/>
              <a:t>ο</a:t>
            </a:r>
            <a:r>
              <a:rPr lang="el-GR" dirty="0"/>
              <a:t> αιώνα</a:t>
            </a:r>
          </a:p>
        </p:txBody>
      </p:sp>
      <p:pic>
        <p:nvPicPr>
          <p:cNvPr id="5" name="Θέση περιεχομένου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95536" y="2073177"/>
            <a:ext cx="8064896" cy="3104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8153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4E81021-A277-2A9D-C52D-12240EB4D4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6F8F90C-9A8B-6776-106B-88900A571B2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914400" y="2636912"/>
            <a:ext cx="7772400" cy="3382888"/>
          </a:xfrm>
        </p:spPr>
        <p:txBody>
          <a:bodyPr/>
          <a:lstStyle/>
          <a:p>
            <a:r>
              <a:rPr lang="el-GR" sz="3200" dirty="0"/>
              <a:t>Ο διάλογος ως διδακτική πρακτική</a:t>
            </a:r>
            <a:r>
              <a:rPr lang="en-US" sz="3200" dirty="0"/>
              <a:t> </a:t>
            </a:r>
            <a:r>
              <a:rPr lang="el-GR" sz="3200" dirty="0"/>
              <a:t>στη σύγχρονη τάξη των μαθηματικών</a:t>
            </a:r>
          </a:p>
        </p:txBody>
      </p:sp>
    </p:spTree>
    <p:extLst>
      <p:ext uri="{BB962C8B-B14F-4D97-AF65-F5344CB8AC3E}">
        <p14:creationId xmlns:p14="http://schemas.microsoft.com/office/powerpoint/2010/main" val="37758132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BE5D86-5214-4F3D-8854-5494EEB0E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560" y="274638"/>
            <a:ext cx="8075240" cy="1143000"/>
          </a:xfrm>
        </p:spPr>
        <p:txBody>
          <a:bodyPr/>
          <a:lstStyle/>
          <a:p>
            <a:r>
              <a:rPr lang="el-GR" dirty="0"/>
              <a:t>Ο διάλογος ως διδακτική πρακτική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B324CE-E995-4F0C-9154-103D6C71761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51520" y="1772816"/>
            <a:ext cx="8712968" cy="4810546"/>
          </a:xfrm>
        </p:spPr>
        <p:txBody>
          <a:bodyPr/>
          <a:lstStyle/>
          <a:p>
            <a:r>
              <a:rPr lang="el-GR" sz="2400" dirty="0"/>
              <a:t>Με τον όρο «</a:t>
            </a:r>
            <a:r>
              <a:rPr lang="el-GR" sz="2400" i="1" dirty="0"/>
              <a:t>διάλογος ως διδακτική πρακτική</a:t>
            </a:r>
            <a:r>
              <a:rPr lang="el-GR" sz="2400" dirty="0"/>
              <a:t>» αναφερόμαστε στις λεκτικές κυρίως αλληλεπιδράσεις </a:t>
            </a:r>
          </a:p>
          <a:p>
            <a:pPr lvl="1"/>
            <a:r>
              <a:rPr lang="el-GR" sz="2200" dirty="0"/>
              <a:t>Α) </a:t>
            </a:r>
            <a:r>
              <a:rPr lang="el-GR" sz="2200" b="1" dirty="0">
                <a:solidFill>
                  <a:srgbClr val="7030A0"/>
                </a:solidFill>
              </a:rPr>
              <a:t>μεταξύ του εκπαιδευτικού και των μαθητών </a:t>
            </a:r>
          </a:p>
          <a:p>
            <a:pPr lvl="1"/>
            <a:r>
              <a:rPr lang="el-GR" sz="2200" dirty="0"/>
              <a:t>Β) </a:t>
            </a:r>
            <a:r>
              <a:rPr lang="el-GR" sz="2200" b="1" dirty="0">
                <a:solidFill>
                  <a:srgbClr val="00B050"/>
                </a:solidFill>
              </a:rPr>
              <a:t>των μαθητών  μεταξύ τους</a:t>
            </a:r>
            <a:r>
              <a:rPr lang="el-GR" sz="2200" dirty="0">
                <a:solidFill>
                  <a:srgbClr val="00B050"/>
                </a:solidFill>
              </a:rPr>
              <a:t>, </a:t>
            </a:r>
            <a:r>
              <a:rPr lang="el-GR" sz="2200" dirty="0"/>
              <a:t>καθώς μοιράζονται εμπειρίες, γνώσεις, ιδέες και συν-κατασκευάζουν νοήματα κατά την εκπαιδευτική διαδικασία.</a:t>
            </a:r>
          </a:p>
          <a:p>
            <a:pPr lvl="2"/>
            <a:r>
              <a:rPr lang="el-GR" sz="1800" b="1" dirty="0"/>
              <a:t>Οι συμμετέχοντες </a:t>
            </a:r>
            <a:r>
              <a:rPr lang="el-GR" sz="1800" dirty="0">
                <a:solidFill>
                  <a:srgbClr val="00B050"/>
                </a:solidFill>
              </a:rPr>
              <a:t>εκφράζονται, επιχειρηματολογούν, διερευνούν </a:t>
            </a:r>
            <a:r>
              <a:rPr lang="el-GR" sz="1800" dirty="0"/>
              <a:t>τις δικές τους παραδοχές και τις παραδοχές των άλλων και </a:t>
            </a:r>
            <a:r>
              <a:rPr lang="el-GR" sz="1800" dirty="0">
                <a:solidFill>
                  <a:srgbClr val="00B050"/>
                </a:solidFill>
              </a:rPr>
              <a:t>οικοδομούν ένα κοινό πλαίσιο </a:t>
            </a:r>
            <a:r>
              <a:rPr lang="el-GR" sz="1800" dirty="0"/>
              <a:t>μέσα στο οποίο αναπτύσσεται η συλλογική σκέψη, </a:t>
            </a:r>
            <a:r>
              <a:rPr lang="el-GR" sz="1800" b="1" dirty="0"/>
              <a:t>με στόχο </a:t>
            </a:r>
            <a:r>
              <a:rPr lang="el-GR" sz="1800" dirty="0">
                <a:solidFill>
                  <a:srgbClr val="00B050"/>
                </a:solidFill>
              </a:rPr>
              <a:t>την κοινή κατανόηση</a:t>
            </a:r>
            <a:r>
              <a:rPr lang="el-GR" sz="1800" dirty="0"/>
              <a:t>, τη </a:t>
            </a:r>
            <a:r>
              <a:rPr lang="el-GR" sz="1800" dirty="0">
                <a:solidFill>
                  <a:srgbClr val="00B050"/>
                </a:solidFill>
              </a:rPr>
              <a:t>συντονισμένη δράση</a:t>
            </a:r>
            <a:r>
              <a:rPr lang="el-GR" sz="1800" dirty="0">
                <a:solidFill>
                  <a:srgbClr val="FF0000"/>
                </a:solidFill>
              </a:rPr>
              <a:t> </a:t>
            </a:r>
            <a:r>
              <a:rPr lang="el-GR" sz="1800" dirty="0"/>
              <a:t>και τη </a:t>
            </a:r>
            <a:r>
              <a:rPr lang="el-GR" sz="1800" dirty="0">
                <a:solidFill>
                  <a:srgbClr val="00B050"/>
                </a:solidFill>
              </a:rPr>
              <a:t>διαμόρφωση ή την αλλαγή των απόψεων </a:t>
            </a:r>
            <a:r>
              <a:rPr lang="el-GR" sz="1800" dirty="0"/>
              <a:t>των συμμετεχόντων προς το συμφέρον της ομάδας ή της κοινότητας.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61323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C7A9EAF-CA13-DB56-1F3B-8BB2EC78D0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AE8CC6E-E9C4-82A8-43C0-9A5463DBDAE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914400" y="2636912"/>
            <a:ext cx="7772400" cy="3382888"/>
          </a:xfrm>
        </p:spPr>
        <p:txBody>
          <a:bodyPr/>
          <a:lstStyle/>
          <a:p>
            <a:r>
              <a:rPr lang="el-GR" sz="2800" i="1" dirty="0"/>
              <a:t>Ο διάλογος ως διδακτική πρακτική με τη μορφή λεκτικής </a:t>
            </a:r>
            <a:r>
              <a:rPr lang="el-GR" sz="2800" dirty="0"/>
              <a:t>αλληλεπίδρασης </a:t>
            </a:r>
            <a:r>
              <a:rPr lang="el-GR" sz="2800" b="1" dirty="0">
                <a:solidFill>
                  <a:srgbClr val="7030A0"/>
                </a:solidFill>
              </a:rPr>
              <a:t>μεταξύ του εκπαιδευτικού και των μαθητών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0195627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74BAFA4-673E-97EE-B2E6-CFB75494D4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4BA04CE-154A-46E5-47A2-1B87F36E653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914400" y="2852936"/>
            <a:ext cx="7772400" cy="1296144"/>
          </a:xfrm>
        </p:spPr>
        <p:txBody>
          <a:bodyPr/>
          <a:lstStyle/>
          <a:p>
            <a:r>
              <a:rPr lang="el-GR" b="1" dirty="0"/>
              <a:t>Παραγωγικές</a:t>
            </a:r>
            <a:r>
              <a:rPr lang="el-GR" dirty="0"/>
              <a:t> και </a:t>
            </a:r>
            <a:r>
              <a:rPr lang="el-GR" b="1" dirty="0"/>
              <a:t>μη παραγωγικές </a:t>
            </a:r>
            <a:r>
              <a:rPr lang="el-GR" dirty="0"/>
              <a:t>μορφές διαλόγου ανάμεσα στον εκπαιδευτικό και τους μαθητές</a:t>
            </a:r>
          </a:p>
        </p:txBody>
      </p:sp>
    </p:spTree>
    <p:extLst>
      <p:ext uri="{BB962C8B-B14F-4D97-AF65-F5344CB8AC3E}">
        <p14:creationId xmlns:p14="http://schemas.microsoft.com/office/powerpoint/2010/main" val="30332756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srgbClr val="C00000"/>
                </a:solidFill>
              </a:rPr>
              <a:t>Μη παραγωγικές μορφές </a:t>
            </a:r>
            <a:r>
              <a:rPr lang="el-GR" dirty="0"/>
              <a:t>διαλόγου στη σχολική τάξη (1/2)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>
          <a:xfrm>
            <a:off x="179512" y="1447800"/>
            <a:ext cx="8964488" cy="5077544"/>
          </a:xfrm>
        </p:spPr>
        <p:txBody>
          <a:bodyPr/>
          <a:lstStyle/>
          <a:p>
            <a:r>
              <a:rPr lang="el-GR" sz="2400" dirty="0"/>
              <a:t>Οι κυρίαρχες διαλογικές πρακτικές  που </a:t>
            </a:r>
            <a:r>
              <a:rPr lang="el-GR" sz="2400" dirty="0" err="1"/>
              <a:t>συναντούµε</a:t>
            </a:r>
            <a:r>
              <a:rPr lang="el-GR" sz="2400" dirty="0"/>
              <a:t> µ</a:t>
            </a:r>
            <a:r>
              <a:rPr lang="el-GR" sz="2400" dirty="0" err="1"/>
              <a:t>έσα</a:t>
            </a:r>
            <a:r>
              <a:rPr lang="el-GR" sz="2400" dirty="0"/>
              <a:t> στις τάξεις τείνουν να περιορίζονται στη λεκτική </a:t>
            </a:r>
            <a:r>
              <a:rPr lang="el-GR" sz="2400" dirty="0" err="1"/>
              <a:t>δοµή</a:t>
            </a:r>
            <a:r>
              <a:rPr lang="el-GR" sz="2400" dirty="0"/>
              <a:t> ενός τριαδικού διαλόγου (</a:t>
            </a:r>
            <a:r>
              <a:rPr lang="el-GR" sz="2400" dirty="0" err="1"/>
              <a:t>Lemke</a:t>
            </a:r>
            <a:r>
              <a:rPr lang="el-GR" sz="2400" dirty="0"/>
              <a:t>, 1990) με χαρακτηριστικά από τρεις ενέργειες: </a:t>
            </a:r>
          </a:p>
          <a:p>
            <a:pPr lvl="1"/>
            <a:r>
              <a:rPr lang="el-GR" sz="2200" dirty="0"/>
              <a:t>(α) την ερώτηση από τον εκπαιδευτικό , </a:t>
            </a:r>
          </a:p>
          <a:p>
            <a:pPr lvl="1"/>
            <a:r>
              <a:rPr lang="el-GR" sz="2200" dirty="0"/>
              <a:t>(β) την απάντηση του µ</a:t>
            </a:r>
            <a:r>
              <a:rPr lang="el-GR" sz="2200" dirty="0" err="1"/>
              <a:t>αθητή</a:t>
            </a:r>
            <a:r>
              <a:rPr lang="el-GR" sz="2200" dirty="0"/>
              <a:t> και </a:t>
            </a:r>
          </a:p>
          <a:p>
            <a:pPr lvl="1"/>
            <a:r>
              <a:rPr lang="el-GR" sz="2200" dirty="0"/>
              <a:t>(γ) την απάντηση του εκπαιδευτικού, είτε µε στόχο την ανατροφοδότηση του µ</a:t>
            </a:r>
            <a:r>
              <a:rPr lang="el-GR" sz="2200" dirty="0" err="1"/>
              <a:t>αθητή</a:t>
            </a:r>
            <a:r>
              <a:rPr lang="el-GR" sz="2200" dirty="0"/>
              <a:t>,  είτε µε στόχο την αξιολόγησή του.</a:t>
            </a:r>
          </a:p>
          <a:p>
            <a:r>
              <a:rPr lang="el-GR" sz="2400" dirty="0"/>
              <a:t> </a:t>
            </a:r>
            <a:r>
              <a:rPr lang="el-GR" sz="2400" dirty="0" err="1"/>
              <a:t>Ενας</a:t>
            </a:r>
            <a:r>
              <a:rPr lang="el-GR" sz="2400" dirty="0"/>
              <a:t> τέτοιος τύπος </a:t>
            </a:r>
            <a:r>
              <a:rPr lang="el-GR" sz="2400" dirty="0" err="1"/>
              <a:t>οµιλίας</a:t>
            </a:r>
            <a:r>
              <a:rPr lang="el-GR" sz="2400" dirty="0"/>
              <a:t>, ο τριαδικός διάλογος, δεν υποστηρίζει σε </a:t>
            </a:r>
            <a:r>
              <a:rPr lang="el-GR" sz="2400" dirty="0" err="1"/>
              <a:t>καµία</a:t>
            </a:r>
            <a:r>
              <a:rPr lang="el-GR" sz="2400" dirty="0"/>
              <a:t> περίπτωση τη συγκρότηση του </a:t>
            </a:r>
            <a:r>
              <a:rPr lang="el-GR" sz="2400" dirty="0" err="1"/>
              <a:t>νοήµατος</a:t>
            </a:r>
            <a:r>
              <a:rPr lang="el-GR" sz="2400" dirty="0"/>
              <a:t> µ</a:t>
            </a:r>
            <a:r>
              <a:rPr lang="el-GR" sz="2400" dirty="0" err="1"/>
              <a:t>έσα</a:t>
            </a:r>
            <a:r>
              <a:rPr lang="el-GR" sz="2400" dirty="0"/>
              <a:t> από την αλληλεπίδραση, καθώς αποτελεί µ</a:t>
            </a:r>
            <a:r>
              <a:rPr lang="el-GR" sz="2400" dirty="0" err="1"/>
              <a:t>ια</a:t>
            </a:r>
            <a:r>
              <a:rPr lang="el-GR" sz="2400" dirty="0"/>
              <a:t> ανταλλαγή από </a:t>
            </a:r>
            <a:r>
              <a:rPr lang="el-GR" sz="2400" dirty="0" err="1"/>
              <a:t>τµηµατικούς</a:t>
            </a:r>
            <a:r>
              <a:rPr lang="el-GR" sz="2400" dirty="0"/>
              <a:t> µ</a:t>
            </a:r>
            <a:r>
              <a:rPr lang="el-GR" sz="2400" dirty="0" err="1"/>
              <a:t>ονολόγους</a:t>
            </a:r>
            <a:r>
              <a:rPr lang="el-GR" sz="2400" dirty="0"/>
              <a:t> και ερωταποκρίσεις που γίνονται εκ περιτροπής.  </a:t>
            </a:r>
          </a:p>
        </p:txBody>
      </p:sp>
    </p:spTree>
    <p:extLst>
      <p:ext uri="{BB962C8B-B14F-4D97-AF65-F5344CB8AC3E}">
        <p14:creationId xmlns:p14="http://schemas.microsoft.com/office/powerpoint/2010/main" val="1291440697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5408</TotalTime>
  <Words>1137</Words>
  <Application>Microsoft Office PowerPoint</Application>
  <PresentationFormat>Προβολή στην οθόνη (4:3)</PresentationFormat>
  <Paragraphs>66</Paragraphs>
  <Slides>18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8</vt:i4>
      </vt:variant>
      <vt:variant>
        <vt:lpstr>Θέμα</vt:lpstr>
      </vt:variant>
      <vt:variant>
        <vt:i4>2</vt:i4>
      </vt:variant>
      <vt:variant>
        <vt:lpstr>Τίτλοι διαφανειών</vt:lpstr>
      </vt:variant>
      <vt:variant>
        <vt:i4>18</vt:i4>
      </vt:variant>
    </vt:vector>
  </HeadingPairs>
  <TitlesOfParts>
    <vt:vector size="28" baseType="lpstr">
      <vt:lpstr>Arial</vt:lpstr>
      <vt:lpstr>Arial Narrow</vt:lpstr>
      <vt:lpstr>Calibri</vt:lpstr>
      <vt:lpstr>Cambria</vt:lpstr>
      <vt:lpstr>Franklin Gothic Book</vt:lpstr>
      <vt:lpstr>Perpetua</vt:lpstr>
      <vt:lpstr>Times New Roman</vt:lpstr>
      <vt:lpstr>Wingdings 2</vt:lpstr>
      <vt:lpstr>Office Theme</vt:lpstr>
      <vt:lpstr>Equity</vt:lpstr>
      <vt:lpstr> </vt:lpstr>
      <vt:lpstr>Παρουσίαση του PowerPoint</vt:lpstr>
      <vt:lpstr>Η επικοινωνία στην τάξη των μαθηματικών</vt:lpstr>
      <vt:lpstr>Ο διάλογος ως διδακτική πρακτική στον 20ο αιώνα</vt:lpstr>
      <vt:lpstr>Παρουσίαση του PowerPoint</vt:lpstr>
      <vt:lpstr>Ο διάλογος ως διδακτική πρακτική</vt:lpstr>
      <vt:lpstr>Παρουσίαση του PowerPoint</vt:lpstr>
      <vt:lpstr>Παρουσίαση του PowerPoint</vt:lpstr>
      <vt:lpstr>Μη παραγωγικές μορφές διαλόγου στη σχολική τάξη (1/2)</vt:lpstr>
      <vt:lpstr>Μη παραγωγικές μορφές διαλόγου στη σχολική τάξη (2/2)</vt:lpstr>
      <vt:lpstr>Παραγωγικές μορφές διαλόγου στη σχολική τάξη (1/2)</vt:lpstr>
      <vt:lpstr>Παραγωγικές μορφές διαλόγου στη σχολική τάξη (2/2)</vt:lpstr>
      <vt:lpstr>Θεωρητικά πλαίσια ανάλυσης της λεκτικής αλληλεπίδρασης εκπαιδευτικού-μαθητών</vt:lpstr>
      <vt:lpstr>A) Πλαίσιο υψηλής ή χαμηλής υποστήριξης του μαθηματικού συλλογισμού των μαθητών</vt:lpstr>
      <vt:lpstr>B) Θεωρητικό πλαίσιο των da Ponte &amp; Quaresma (2016)</vt:lpstr>
      <vt:lpstr>Δράσεις/ερωτήσεις εκπαιδευτικών κατά τη συζήτηση στην ολομέλεια της τάξης (Ponte &amp; Quaresma, 2016)  </vt:lpstr>
      <vt:lpstr>Γ) Τρόποι λεκτικής αλληλεπίδρασης</vt:lpstr>
      <vt:lpstr>Ενδεικτική βιβλιογραφία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IO 6: Pedagogical approaches to mathematics and science teaching in multicultural classrooms</dc:title>
  <dc:creator>Despoina</dc:creator>
  <cp:lastModifiedBy>Chrissavgi Triantafillou</cp:lastModifiedBy>
  <cp:revision>662</cp:revision>
  <dcterms:created xsi:type="dcterms:W3CDTF">2016-12-02T10:45:38Z</dcterms:created>
  <dcterms:modified xsi:type="dcterms:W3CDTF">2025-11-24T07:59:23Z</dcterms:modified>
</cp:coreProperties>
</file>