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handoutMasterIdLst>
    <p:handoutMasterId r:id="rId30"/>
  </p:handoutMasterIdLst>
  <p:sldIdLst>
    <p:sldId id="256" r:id="rId3"/>
    <p:sldId id="626" r:id="rId4"/>
    <p:sldId id="627" r:id="rId5"/>
    <p:sldId id="628" r:id="rId6"/>
    <p:sldId id="629" r:id="rId7"/>
    <p:sldId id="630" r:id="rId8"/>
    <p:sldId id="631" r:id="rId9"/>
    <p:sldId id="601" r:id="rId10"/>
    <p:sldId id="541" r:id="rId11"/>
    <p:sldId id="600" r:id="rId12"/>
    <p:sldId id="518" r:id="rId13"/>
    <p:sldId id="542" r:id="rId14"/>
    <p:sldId id="634" r:id="rId15"/>
    <p:sldId id="548" r:id="rId16"/>
    <p:sldId id="602" r:id="rId17"/>
    <p:sldId id="603" r:id="rId18"/>
    <p:sldId id="604" r:id="rId19"/>
    <p:sldId id="605" r:id="rId20"/>
    <p:sldId id="606" r:id="rId21"/>
    <p:sldId id="635" r:id="rId22"/>
    <p:sldId id="636" r:id="rId23"/>
    <p:sldId id="637" r:id="rId24"/>
    <p:sldId id="639" r:id="rId25"/>
    <p:sldId id="640" r:id="rId26"/>
    <p:sldId id="641" r:id="rId27"/>
    <p:sldId id="64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2439"/>
    <p:restoredTop sz="90920" autoAdjust="0"/>
  </p:normalViewPr>
  <p:slideViewPr>
    <p:cSldViewPr>
      <p:cViewPr varScale="1">
        <p:scale>
          <a:sx n="75" d="100"/>
          <a:sy n="75" d="100"/>
        </p:scale>
        <p:origin x="1085"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15/11/2025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11/15/2025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11/15/2025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11/15/2025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11/15/2025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pPr>
              <a:defRPr/>
            </a:pPr>
            <a:fld id="{6B478BC5-82CF-4392-9A90-9ACF9B982F87}" type="datetimeFigureOut">
              <a:rPr lang="el-GR">
                <a:solidFill>
                  <a:srgbClr val="696464"/>
                </a:solidFill>
              </a:rPr>
              <a:pPr>
                <a:defRPr/>
              </a:pPr>
              <a:t>15/11/2025</a:t>
            </a:fld>
            <a:endParaRPr lang="el-GR">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57517AA6-93D1-4741-936A-550BE55FD448}" type="slidenum">
              <a:rPr lang="el-GR"/>
              <a:pPr>
                <a:defRPr/>
              </a:pPr>
              <a:t>‹#›</a:t>
            </a:fld>
            <a:endParaRPr lang="el-GR"/>
          </a:p>
        </p:txBody>
      </p:sp>
    </p:spTree>
    <p:extLst>
      <p:ext uri="{BB962C8B-B14F-4D97-AF65-F5344CB8AC3E}">
        <p14:creationId xmlns:p14="http://schemas.microsoft.com/office/powerpoint/2010/main" val="372153890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91641313-8DF6-4A7B-B7C3-751756B5D614}" type="datetimeFigureOut">
              <a:rPr lang="el-GR">
                <a:solidFill>
                  <a:srgbClr val="696464"/>
                </a:solidFill>
              </a:rPr>
              <a:pPr>
                <a:defRPr/>
              </a:pPr>
              <a:t>15/11/2025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3F3E923-5C55-4F1A-8122-9F8CF69B8757}" type="slidenum">
              <a:rPr lang="el-GR"/>
              <a:pPr>
                <a:defRPr/>
              </a:pPr>
              <a:t>‹#›</a:t>
            </a:fld>
            <a:endParaRPr lang="el-GR"/>
          </a:p>
        </p:txBody>
      </p:sp>
    </p:spTree>
    <p:extLst>
      <p:ext uri="{BB962C8B-B14F-4D97-AF65-F5344CB8AC3E}">
        <p14:creationId xmlns:p14="http://schemas.microsoft.com/office/powerpoint/2010/main" val="1878660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fld id="{C1173011-0F6E-4A99-AB2B-144162CD761D}" type="datetimeFigureOut">
              <a:rPr lang="el-GR">
                <a:solidFill>
                  <a:srgbClr val="696464"/>
                </a:solidFill>
              </a:rPr>
              <a:pPr>
                <a:defRPr/>
              </a:pPr>
              <a:t>15/11/2025</a:t>
            </a:fld>
            <a:endParaRPr lang="el-GR">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l-GR">
              <a:solidFill>
                <a:srgbClr val="696464"/>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31C8BA6-13DF-4DCB-925B-02BB268F4B42}" type="slidenum">
              <a:rPr lang="el-GR"/>
              <a:pPr>
                <a:defRPr/>
              </a:pPr>
              <a:t>‹#›</a:t>
            </a:fld>
            <a:endParaRPr lang="el-GR"/>
          </a:p>
        </p:txBody>
      </p:sp>
    </p:spTree>
    <p:extLst>
      <p:ext uri="{BB962C8B-B14F-4D97-AF65-F5344CB8AC3E}">
        <p14:creationId xmlns:p14="http://schemas.microsoft.com/office/powerpoint/2010/main" val="134975573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3C63B664-552F-49C2-96A5-945D8DD2684F}" type="datetimeFigureOut">
              <a:rPr lang="el-GR">
                <a:solidFill>
                  <a:srgbClr val="696464"/>
                </a:solidFill>
              </a:rPr>
              <a:pPr>
                <a:defRPr/>
              </a:pPr>
              <a:t>15/11/2025</a:t>
            </a:fld>
            <a:endParaRPr lang="el-GR">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7" name="Slide Number Placeholder 22"/>
          <p:cNvSpPr>
            <a:spLocks noGrp="1"/>
          </p:cNvSpPr>
          <p:nvPr>
            <p:ph type="sldNum" sz="quarter" idx="12"/>
          </p:nvPr>
        </p:nvSpPr>
        <p:spPr/>
        <p:txBody>
          <a:bodyPr/>
          <a:lstStyle>
            <a:lvl1pPr>
              <a:defRPr/>
            </a:lvl1pPr>
          </a:lstStyle>
          <a:p>
            <a:pPr>
              <a:defRPr/>
            </a:pPr>
            <a:fld id="{129A7E95-9959-4093-A6DF-406A6E0060F3}" type="slidenum">
              <a:rPr lang="el-GR"/>
              <a:pPr>
                <a:defRPr/>
              </a:pPr>
              <a:t>‹#›</a:t>
            </a:fld>
            <a:endParaRPr lang="el-GR"/>
          </a:p>
        </p:txBody>
      </p:sp>
    </p:spTree>
    <p:extLst>
      <p:ext uri="{BB962C8B-B14F-4D97-AF65-F5344CB8AC3E}">
        <p14:creationId xmlns:p14="http://schemas.microsoft.com/office/powerpoint/2010/main" val="134831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fld id="{4A3F6783-6ADC-4B45-945C-325BEEE37CC0}" type="datetimeFigureOut">
              <a:rPr lang="el-GR">
                <a:solidFill>
                  <a:srgbClr val="696464"/>
                </a:solidFill>
              </a:rPr>
              <a:pPr>
                <a:defRPr/>
              </a:pPr>
              <a:t>15/11/2025</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ACB98CF9-FF4C-41A1-8C39-9944B55AD6B1}" type="slidenum">
              <a:rPr lang="el-GR"/>
              <a:pPr>
                <a:defRPr/>
              </a:pPr>
              <a:t>‹#›</a:t>
            </a:fld>
            <a:endParaRPr lang="el-GR"/>
          </a:p>
        </p:txBody>
      </p:sp>
    </p:spTree>
    <p:extLst>
      <p:ext uri="{BB962C8B-B14F-4D97-AF65-F5344CB8AC3E}">
        <p14:creationId xmlns:p14="http://schemas.microsoft.com/office/powerpoint/2010/main" val="3175987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FF56F2F3-25F4-4AB3-92E2-DB705A66E114}" type="datetimeFigureOut">
              <a:rPr lang="el-GR">
                <a:solidFill>
                  <a:srgbClr val="696464"/>
                </a:solidFill>
              </a:rPr>
              <a:pPr>
                <a:defRPr/>
              </a:pPr>
              <a:t>15/11/2025</a:t>
            </a:fld>
            <a:endParaRPr lang="el-GR">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5" name="Slide Number Placeholder 22"/>
          <p:cNvSpPr>
            <a:spLocks noGrp="1"/>
          </p:cNvSpPr>
          <p:nvPr>
            <p:ph type="sldNum" sz="quarter" idx="12"/>
          </p:nvPr>
        </p:nvSpPr>
        <p:spPr/>
        <p:txBody>
          <a:bodyPr/>
          <a:lstStyle>
            <a:lvl1pPr>
              <a:defRPr/>
            </a:lvl1pPr>
          </a:lstStyle>
          <a:p>
            <a:pPr>
              <a:defRPr/>
            </a:pPr>
            <a:fld id="{2AD45693-177E-469D-95A5-40959F363F43}" type="slidenum">
              <a:rPr lang="el-GR"/>
              <a:pPr>
                <a:defRPr/>
              </a:pPr>
              <a:t>‹#›</a:t>
            </a:fld>
            <a:endParaRPr lang="el-GR"/>
          </a:p>
        </p:txBody>
      </p:sp>
    </p:spTree>
    <p:extLst>
      <p:ext uri="{BB962C8B-B14F-4D97-AF65-F5344CB8AC3E}">
        <p14:creationId xmlns:p14="http://schemas.microsoft.com/office/powerpoint/2010/main" val="15546342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A93F6E64-1186-47F0-A2A1-406AC7E3BF4E}" type="datetimeFigureOut">
              <a:rPr lang="el-GR">
                <a:solidFill>
                  <a:srgbClr val="696464"/>
                </a:solidFill>
              </a:rPr>
              <a:pPr>
                <a:defRPr/>
              </a:pPr>
              <a:t>15/11/2025</a:t>
            </a:fld>
            <a:endParaRPr lang="el-GR">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4" name="Slide Number Placeholder 22"/>
          <p:cNvSpPr>
            <a:spLocks noGrp="1"/>
          </p:cNvSpPr>
          <p:nvPr>
            <p:ph type="sldNum" sz="quarter" idx="12"/>
          </p:nvPr>
        </p:nvSpPr>
        <p:spPr/>
        <p:txBody>
          <a:bodyPr/>
          <a:lstStyle>
            <a:lvl1pPr>
              <a:defRPr/>
            </a:lvl1pPr>
          </a:lstStyle>
          <a:p>
            <a:pPr>
              <a:defRPr/>
            </a:pPr>
            <a:fld id="{F18441B9-3900-4D24-9B1B-59DB6AFFEFC8}" type="slidenum">
              <a:rPr lang="el-GR"/>
              <a:pPr>
                <a:defRPr/>
              </a:pPr>
              <a:t>‹#›</a:t>
            </a:fld>
            <a:endParaRPr lang="el-GR"/>
          </a:p>
        </p:txBody>
      </p:sp>
    </p:spTree>
    <p:extLst>
      <p:ext uri="{BB962C8B-B14F-4D97-AF65-F5344CB8AC3E}">
        <p14:creationId xmlns:p14="http://schemas.microsoft.com/office/powerpoint/2010/main" val="6933271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pPr>
              <a:defRPr/>
            </a:pPr>
            <a:fld id="{82F8820B-49A7-473C-8987-9F05454AEADC}" type="datetimeFigureOut">
              <a:rPr lang="el-GR">
                <a:solidFill>
                  <a:srgbClr val="696464"/>
                </a:solidFill>
              </a:rPr>
              <a:pPr>
                <a:defRPr/>
              </a:pPr>
              <a:t>15/11/2025</a:t>
            </a:fld>
            <a:endParaRPr lang="el-GR">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6"/>
          <p:cNvSpPr>
            <a:spLocks noGrp="1"/>
          </p:cNvSpPr>
          <p:nvPr>
            <p:ph type="sldNum" sz="quarter" idx="12"/>
          </p:nvPr>
        </p:nvSpPr>
        <p:spPr/>
        <p:txBody>
          <a:bodyPr/>
          <a:lstStyle>
            <a:lvl1pPr>
              <a:defRPr/>
            </a:lvl1pPr>
          </a:lstStyle>
          <a:p>
            <a:pPr>
              <a:defRPr/>
            </a:pPr>
            <a:fld id="{D00508FF-86F0-46FE-BB2D-91F2DD9296BA}" type="slidenum">
              <a:rPr lang="el-GR"/>
              <a:pPr>
                <a:defRPr/>
              </a:pPr>
              <a:t>‹#›</a:t>
            </a:fld>
            <a:endParaRPr lang="el-GR"/>
          </a:p>
        </p:txBody>
      </p:sp>
    </p:spTree>
    <p:extLst>
      <p:ext uri="{BB962C8B-B14F-4D97-AF65-F5344CB8AC3E}">
        <p14:creationId xmlns:p14="http://schemas.microsoft.com/office/powerpoint/2010/main" val="4279381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11/15/2025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26C7DFA3-3BE6-4970-A471-3176313BA5F4}" type="datetimeFigureOut">
              <a:rPr lang="el-GR">
                <a:solidFill>
                  <a:srgbClr val="696464"/>
                </a:solidFill>
              </a:rPr>
              <a:pPr>
                <a:defRPr/>
              </a:pPr>
              <a:t>15/11/2025</a:t>
            </a:fld>
            <a:endParaRPr lang="el-GR">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l-GR">
              <a:solidFill>
                <a:srgbClr val="696464"/>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63F11EFB-4E56-4822-99D0-B8C11B26B390}" type="slidenum">
              <a:rPr lang="el-GR"/>
              <a:pPr>
                <a:defRPr/>
              </a:pPr>
              <a:t>‹#›</a:t>
            </a:fld>
            <a:endParaRPr lang="el-GR"/>
          </a:p>
        </p:txBody>
      </p:sp>
    </p:spTree>
    <p:extLst>
      <p:ext uri="{BB962C8B-B14F-4D97-AF65-F5344CB8AC3E}">
        <p14:creationId xmlns:p14="http://schemas.microsoft.com/office/powerpoint/2010/main" val="2711553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0AF0668-87AA-4141-9243-4876B0FF7305}" type="datetimeFigureOut">
              <a:rPr lang="el-GR">
                <a:solidFill>
                  <a:srgbClr val="696464"/>
                </a:solidFill>
              </a:rPr>
              <a:pPr>
                <a:defRPr/>
              </a:pPr>
              <a:t>15/11/2025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842BEA6-E72F-4E13-A254-20612A9179DC}" type="slidenum">
              <a:rPr lang="el-GR"/>
              <a:pPr>
                <a:defRPr/>
              </a:pPr>
              <a:t>‹#›</a:t>
            </a:fld>
            <a:endParaRPr lang="el-GR"/>
          </a:p>
        </p:txBody>
      </p:sp>
    </p:spTree>
    <p:extLst>
      <p:ext uri="{BB962C8B-B14F-4D97-AF65-F5344CB8AC3E}">
        <p14:creationId xmlns:p14="http://schemas.microsoft.com/office/powerpoint/2010/main" val="4119083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87D82AAF-0AD3-4F2E-88B8-FFD747D996FA}" type="datetimeFigureOut">
              <a:rPr lang="el-GR">
                <a:solidFill>
                  <a:srgbClr val="696464"/>
                </a:solidFill>
              </a:rPr>
              <a:pPr>
                <a:defRPr/>
              </a:pPr>
              <a:t>15/11/2025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220AB89F-EEAD-4676-B25C-50E3DF93B8EE}" type="slidenum">
              <a:rPr lang="el-GR"/>
              <a:pPr>
                <a:defRPr/>
              </a:pPr>
              <a:t>‹#›</a:t>
            </a:fld>
            <a:endParaRPr lang="el-GR"/>
          </a:p>
        </p:txBody>
      </p:sp>
    </p:spTree>
    <p:extLst>
      <p:ext uri="{BB962C8B-B14F-4D97-AF65-F5344CB8AC3E}">
        <p14:creationId xmlns:p14="http://schemas.microsoft.com/office/powerpoint/2010/main" val="16677264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Τίτλος και 4 Αντικείμενα">
    <p:spTree>
      <p:nvGrpSpPr>
        <p:cNvPr id="1" name=""/>
        <p:cNvGrpSpPr/>
        <p:nvPr/>
      </p:nvGrpSpPr>
      <p:grpSpPr>
        <a:xfrm>
          <a:off x="0" y="0"/>
          <a:ext cx="0" cy="0"/>
          <a:chOff x="0" y="0"/>
          <a:chExt cx="0" cy="0"/>
        </a:xfrm>
      </p:grpSpPr>
      <p:sp>
        <p:nvSpPr>
          <p:cNvPr id="2" name="Τίτλος 1"/>
          <p:cNvSpPr>
            <a:spLocks noGrp="1"/>
          </p:cNvSpPr>
          <p:nvPr>
            <p:ph type="title" sz="quarter"/>
          </p:nvPr>
        </p:nvSpPr>
        <p:spPr>
          <a:xfrm>
            <a:off x="914400" y="274638"/>
            <a:ext cx="7772400" cy="1143000"/>
          </a:xfrm>
        </p:spPr>
        <p:txBody>
          <a:bodyPr/>
          <a:lstStyle/>
          <a:p>
            <a:r>
              <a:rPr lang="en-US"/>
              <a:t>Kλικ για επεξεργασία του τίτλου</a:t>
            </a:r>
            <a:endParaRPr lang="el-GR"/>
          </a:p>
        </p:txBody>
      </p:sp>
      <p:sp>
        <p:nvSpPr>
          <p:cNvPr id="3" name="Θέση περιεχομένου 2"/>
          <p:cNvSpPr>
            <a:spLocks noGrp="1"/>
          </p:cNvSpPr>
          <p:nvPr>
            <p:ph sz="quarter" idx="1"/>
          </p:nvPr>
        </p:nvSpPr>
        <p:spPr>
          <a:xfrm>
            <a:off x="9144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4" name="Θέση περιεχομένου 3"/>
          <p:cNvSpPr>
            <a:spLocks noGrp="1"/>
          </p:cNvSpPr>
          <p:nvPr>
            <p:ph sz="quarter" idx="2"/>
          </p:nvPr>
        </p:nvSpPr>
        <p:spPr>
          <a:xfrm>
            <a:off x="48768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5" name="Θέση περιεχομένου 4"/>
          <p:cNvSpPr>
            <a:spLocks noGrp="1"/>
          </p:cNvSpPr>
          <p:nvPr>
            <p:ph sz="quarter" idx="3"/>
          </p:nvPr>
        </p:nvSpPr>
        <p:spPr>
          <a:xfrm>
            <a:off x="9144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6" name="Θέση περιεχομένου 5"/>
          <p:cNvSpPr>
            <a:spLocks noGrp="1"/>
          </p:cNvSpPr>
          <p:nvPr>
            <p:ph sz="quarter" idx="4"/>
          </p:nvPr>
        </p:nvSpPr>
        <p:spPr>
          <a:xfrm>
            <a:off x="48768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7" name="Date Placeholder 13"/>
          <p:cNvSpPr>
            <a:spLocks noGrp="1"/>
          </p:cNvSpPr>
          <p:nvPr>
            <p:ph type="dt" sz="half" idx="10"/>
          </p:nvPr>
        </p:nvSpPr>
        <p:spPr/>
        <p:txBody>
          <a:bodyPr/>
          <a:lstStyle>
            <a:lvl1pPr>
              <a:defRPr/>
            </a:lvl1pPr>
          </a:lstStyle>
          <a:p>
            <a:pPr>
              <a:defRPr/>
            </a:pPr>
            <a:fld id="{6572E28A-34C8-4F60-8F38-F77B9F290CAE}" type="datetimeFigureOut">
              <a:rPr lang="el-GR">
                <a:solidFill>
                  <a:srgbClr val="696464"/>
                </a:solidFill>
              </a:rPr>
              <a:pPr>
                <a:defRPr/>
              </a:pPr>
              <a:t>15/11/2025</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9D858961-CB15-4426-B619-90137A54FFDE}" type="slidenum">
              <a:rPr lang="el-GR"/>
              <a:pPr>
                <a:defRPr/>
              </a:pPr>
              <a:t>‹#›</a:t>
            </a:fld>
            <a:endParaRPr lang="el-GR"/>
          </a:p>
        </p:txBody>
      </p:sp>
    </p:spTree>
    <p:extLst>
      <p:ext uri="{BB962C8B-B14F-4D97-AF65-F5344CB8AC3E}">
        <p14:creationId xmlns:p14="http://schemas.microsoft.com/office/powerpoint/2010/main" val="406732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11/15/2025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11/15/2025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11/15/2025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11/15/2025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11/15/2025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11/15/2025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11/15/2025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11/15/2025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fld id="{1F657CA0-D2F1-4D45-8490-81ED6E0455E5}" type="datetimeFigureOut">
              <a:rPr lang="el-GR">
                <a:solidFill>
                  <a:srgbClr val="696464"/>
                </a:solidFill>
              </a:rPr>
              <a:pPr>
                <a:defRPr/>
              </a:pPr>
              <a:t>15/11/2025</a:t>
            </a:fld>
            <a:endParaRPr lang="el-GR">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l-GR">
              <a:solidFill>
                <a:srgbClr val="696464"/>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52B077E-2BF0-4AA5-B21A-552A28C9E0ED}" type="slidenum">
              <a:rPr lang="el-GR"/>
              <a:pPr>
                <a:defRPr/>
              </a:pPr>
              <a:t>‹#›</a:t>
            </a:fld>
            <a:endParaRPr lang="el-GR"/>
          </a:p>
        </p:txBody>
      </p:sp>
    </p:spTree>
    <p:extLst>
      <p:ext uri="{BB962C8B-B14F-4D97-AF65-F5344CB8AC3E}">
        <p14:creationId xmlns:p14="http://schemas.microsoft.com/office/powerpoint/2010/main" val="27358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90800"/>
            <a:ext cx="7772400" cy="1676400"/>
          </a:xfrm>
        </p:spPr>
        <p:txBody>
          <a:bodyPr>
            <a:normAutofit/>
          </a:bodyPr>
          <a:lstStyle/>
          <a:p>
            <a:r>
              <a:rPr lang="el-GR" sz="3200" dirty="0"/>
              <a:t> </a:t>
            </a:r>
            <a:endParaRPr lang="en-US" sz="3200" dirty="0"/>
          </a:p>
        </p:txBody>
      </p:sp>
      <p:sp>
        <p:nvSpPr>
          <p:cNvPr id="4" name="3 - Υπότιτλος"/>
          <p:cNvSpPr>
            <a:spLocks noGrp="1"/>
          </p:cNvSpPr>
          <p:nvPr>
            <p:ph type="subTitle" idx="1"/>
          </p:nvPr>
        </p:nvSpPr>
        <p:spPr>
          <a:xfrm>
            <a:off x="611560" y="3356992"/>
            <a:ext cx="8075240" cy="1596008"/>
          </a:xfrm>
        </p:spPr>
        <p:txBody>
          <a:bodyPr>
            <a:normAutofit/>
          </a:bodyPr>
          <a:lstStyle/>
          <a:p>
            <a:endParaRPr lang="el-GR" dirty="0"/>
          </a:p>
          <a:p>
            <a:r>
              <a:rPr lang="en-US" sz="4000" dirty="0">
                <a:solidFill>
                  <a:srgbClr val="00B0F0"/>
                </a:solidFill>
              </a:rPr>
              <a:t>5</a:t>
            </a:r>
            <a:r>
              <a:rPr lang="el-GR" sz="4000" baseline="30000" dirty="0">
                <a:solidFill>
                  <a:srgbClr val="00B0F0"/>
                </a:solidFill>
              </a:rPr>
              <a:t>η</a:t>
            </a:r>
            <a:r>
              <a:rPr lang="el-GR" sz="4000" dirty="0">
                <a:solidFill>
                  <a:srgbClr val="00B0F0"/>
                </a:solidFill>
              </a:rPr>
              <a:t> ενότητα: </a:t>
            </a:r>
            <a:r>
              <a:rPr lang="el-GR" sz="4000" b="1" dirty="0">
                <a:solidFill>
                  <a:srgbClr val="00B0F0"/>
                </a:solidFill>
              </a:rPr>
              <a:t>Η ΕΠ στη σχολική τάξη</a:t>
            </a:r>
          </a:p>
          <a:p>
            <a:endParaRPr lang="el-GR" b="1" dirty="0">
              <a:solidFill>
                <a:srgbClr val="00B0F0"/>
              </a:solidFill>
            </a:endParaRPr>
          </a:p>
        </p:txBody>
      </p:sp>
      <p:pic>
        <p:nvPicPr>
          <p:cNvPr id="31746" name="Picture 2" descr="Math Stack Exchange"/>
          <p:cNvPicPr>
            <a:picLocks noChangeAspect="1" noChangeArrowheads="1"/>
          </p:cNvPicPr>
          <p:nvPr/>
        </p:nvPicPr>
        <p:blipFill>
          <a:blip r:embed="rId2" cstate="print"/>
          <a:srcRect/>
          <a:stretch>
            <a:fillRect/>
          </a:stretch>
        </p:blipFill>
        <p:spPr bwMode="auto">
          <a:xfrm>
            <a:off x="457200" y="263487"/>
            <a:ext cx="2362200" cy="2362200"/>
          </a:xfrm>
          <a:prstGeom prst="rect">
            <a:avLst/>
          </a:prstGeom>
          <a:noFill/>
        </p:spPr>
      </p:pic>
      <p:sp>
        <p:nvSpPr>
          <p:cNvPr id="7" name="Title 1"/>
          <p:cNvSpPr txBox="1">
            <a:spLocks/>
          </p:cNvSpPr>
          <p:nvPr/>
        </p:nvSpPr>
        <p:spPr>
          <a:xfrm>
            <a:off x="1259632" y="2625687"/>
            <a:ext cx="7543800" cy="2372818"/>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600"/>
              </a:spcAft>
            </a:pPr>
            <a:endParaRPr lang="en-US"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0000"/>
                </a:solidFill>
              </a:rPr>
              <a:t>Συζήτηση</a:t>
            </a:r>
          </a:p>
        </p:txBody>
      </p:sp>
      <p:sp>
        <p:nvSpPr>
          <p:cNvPr id="3" name="Θέση περιεχομένου 2"/>
          <p:cNvSpPr>
            <a:spLocks noGrp="1"/>
          </p:cNvSpPr>
          <p:nvPr>
            <p:ph sz="quarter" idx="1"/>
          </p:nvPr>
        </p:nvSpPr>
        <p:spPr/>
        <p:txBody>
          <a:bodyPr/>
          <a:lstStyle/>
          <a:p>
            <a:endParaRPr lang="el-GR" dirty="0"/>
          </a:p>
          <a:p>
            <a:endParaRPr lang="el-GR" dirty="0"/>
          </a:p>
          <a:p>
            <a:endParaRPr lang="el-GR" dirty="0"/>
          </a:p>
          <a:p>
            <a:r>
              <a:rPr lang="el-GR" dirty="0"/>
              <a:t>Ποιες είναι οι συνηθισμένες σας πρακτικές όταν εισάγεται ένα πρόβλημα στην τάξη;</a:t>
            </a:r>
          </a:p>
          <a:p>
            <a:r>
              <a:rPr lang="el-GR" dirty="0"/>
              <a:t>Με ποιο τρόπο υποστηρίζετε τους μαθητές σας</a:t>
            </a:r>
            <a:r>
              <a:rPr lang="en-US" dirty="0"/>
              <a:t> </a:t>
            </a:r>
            <a:r>
              <a:rPr lang="el-GR" dirty="0"/>
              <a:t>να κατανοήσουν τα δεδομένα και τα ζητούμενα του προβλήματος; </a:t>
            </a:r>
          </a:p>
        </p:txBody>
      </p:sp>
    </p:spTree>
    <p:extLst>
      <p:ext uri="{BB962C8B-B14F-4D97-AF65-F5344CB8AC3E}">
        <p14:creationId xmlns:p14="http://schemas.microsoft.com/office/powerpoint/2010/main" val="4098130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Ποιος είναι ο ρόλος του εκπαιδευτικού;</a:t>
            </a:r>
          </a:p>
        </p:txBody>
      </p:sp>
      <p:sp>
        <p:nvSpPr>
          <p:cNvPr id="3" name="Θέση περιεχομένου 2"/>
          <p:cNvSpPr>
            <a:spLocks noGrp="1"/>
          </p:cNvSpPr>
          <p:nvPr>
            <p:ph sz="quarter" idx="1"/>
          </p:nvPr>
        </p:nvSpPr>
        <p:spPr>
          <a:xfrm>
            <a:off x="304800" y="1447800"/>
            <a:ext cx="8382000" cy="5029200"/>
          </a:xfrm>
        </p:spPr>
        <p:txBody>
          <a:bodyPr/>
          <a:lstStyle/>
          <a:p>
            <a:r>
              <a:rPr lang="el-GR" dirty="0"/>
              <a:t>Κατά τη φάση της εισαγωγής ο εκπαιδευτικός εμπλέκει τους μαθητές τόσο στο πλαίσιο όσο και στις μαθηματικές ιδέες του προβλήματος, ώστε να είναι κατανοητό σε αυτούς. </a:t>
            </a:r>
          </a:p>
          <a:p>
            <a:r>
              <a:rPr lang="el-GR" dirty="0"/>
              <a:t>Είναι σημαντικό για τον εκπαιδευτικό να αναμένει τις ενδεχόμενες ερμηνείες καθώς και τις δυσκολίες των μαθητών που θα προκύψουν. </a:t>
            </a:r>
          </a:p>
          <a:p>
            <a:r>
              <a:rPr lang="el-GR" b="1" dirty="0">
                <a:solidFill>
                  <a:srgbClr val="00B050"/>
                </a:solidFill>
              </a:rPr>
              <a:t>Πρόκληση για τον εκπαιδευτικό</a:t>
            </a:r>
            <a:r>
              <a:rPr lang="el-GR" dirty="0"/>
              <a:t>: Η κατάλληλη προετοιμασία των μαθητών ώστε να εμπλακούν σε διαδικασίες επίλυσης προβλήματος χωρίς όμως να καθοδηγεί τους μαθητές στη λύση.</a:t>
            </a:r>
          </a:p>
        </p:txBody>
      </p:sp>
    </p:spTree>
    <p:extLst>
      <p:ext uri="{BB962C8B-B14F-4D97-AF65-F5344CB8AC3E}">
        <p14:creationId xmlns:p14="http://schemas.microsoft.com/office/powerpoint/2010/main" val="224398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Υποστηρίζοντας τους μαθητές στην κατανόηση του προβλήματος</a:t>
            </a:r>
          </a:p>
        </p:txBody>
      </p:sp>
      <p:sp>
        <p:nvSpPr>
          <p:cNvPr id="3" name="2 - Θέση περιεχομένου"/>
          <p:cNvSpPr>
            <a:spLocks noGrp="1"/>
          </p:cNvSpPr>
          <p:nvPr>
            <p:ph sz="quarter" idx="1"/>
          </p:nvPr>
        </p:nvSpPr>
        <p:spPr>
          <a:xfrm>
            <a:off x="395536" y="1447800"/>
            <a:ext cx="8291264" cy="4572000"/>
          </a:xfrm>
        </p:spPr>
        <p:txBody>
          <a:bodyPr/>
          <a:lstStyle/>
          <a:p>
            <a:pPr lvl="0"/>
            <a:r>
              <a:rPr lang="el-GR" sz="2400" dirty="0">
                <a:solidFill>
                  <a:srgbClr val="00B050"/>
                </a:solidFill>
              </a:rPr>
              <a:t>Ανάπτυξη κοινής γλώσσας </a:t>
            </a:r>
            <a:r>
              <a:rPr lang="el-GR" sz="2400" dirty="0"/>
              <a:t>σχετικά με το πλαίσιο του προβλήματος καθώς και το μαθηματικό του περιεχόμενο</a:t>
            </a:r>
            <a:endParaRPr lang="en-US" sz="2400" dirty="0"/>
          </a:p>
          <a:p>
            <a:pPr lvl="0"/>
            <a:r>
              <a:rPr lang="el-GR" sz="2400" dirty="0">
                <a:solidFill>
                  <a:srgbClr val="00B050"/>
                </a:solidFill>
              </a:rPr>
              <a:t>Χρήση κατάλληλων εργαλείων </a:t>
            </a:r>
            <a:r>
              <a:rPr lang="el-GR" sz="2400" dirty="0"/>
              <a:t>(π.χ. </a:t>
            </a:r>
            <a:r>
              <a:rPr lang="el-GR" sz="2400" dirty="0" err="1"/>
              <a:t>χειραπτικών</a:t>
            </a:r>
            <a:r>
              <a:rPr lang="el-GR" sz="2400" dirty="0"/>
              <a:t> </a:t>
            </a:r>
            <a:r>
              <a:rPr lang="en-US" sz="2400" dirty="0"/>
              <a:t> </a:t>
            </a:r>
            <a:r>
              <a:rPr lang="el-GR" sz="2400" dirty="0"/>
              <a:t>ή/και ψηφιακών, οπτικών αναπαραστάσεων) για την υποστήριξη της εμπλοκής όλων των μαθητών</a:t>
            </a:r>
          </a:p>
          <a:p>
            <a:pPr lvl="1"/>
            <a:r>
              <a:rPr lang="el-GR" sz="1600" dirty="0"/>
              <a:t>Η ευρεία και ενεργή συμμετοχή των μαθητών στη συζήτηση βοηθά τον εκπαιδευτικό να αξιολογήσει αν οι μαθητές του έχουν κατανόηση των βασικών χαρακτηριστικών του προβλήματος προκειμένου να καθορίσει το επίπεδο υποστήριξης που ίσως χρειάζονται</a:t>
            </a:r>
            <a:endParaRPr lang="en-US" sz="1600" dirty="0"/>
          </a:p>
          <a:p>
            <a:pPr lvl="1"/>
            <a:r>
              <a:rPr lang="el-GR" sz="1600" dirty="0"/>
              <a:t>Η χρήση κοινής γλώσσας στη διατύπωση του προβλήματος αποτελεί δείκτη ότι οι μαθητές έχουν κατανοήσει τις βασικές ιδιαιτερότητες του έργου.</a:t>
            </a:r>
            <a:endParaRPr lang="en-US" sz="1600" dirty="0"/>
          </a:p>
          <a:p>
            <a:pPr lvl="1"/>
            <a:r>
              <a:rPr lang="el-GR" sz="1600" dirty="0"/>
              <a:t> Οι οπτικές αναπαραστάσεις μπορούν να υποστηρίξουν την διαμόρφωση μιας κοινής κατανόησης μιας μαθηματικής ιδέας.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3EF1-3910-4B61-B841-18BE74F77F20}"/>
              </a:ext>
            </a:extLst>
          </p:cNvPr>
          <p:cNvSpPr>
            <a:spLocks noGrp="1"/>
          </p:cNvSpPr>
          <p:nvPr>
            <p:ph type="title"/>
          </p:nvPr>
        </p:nvSpPr>
        <p:spPr/>
        <p:txBody>
          <a:bodyPr/>
          <a:lstStyle/>
          <a:p>
            <a:r>
              <a:rPr lang="el-GR" dirty="0">
                <a:solidFill>
                  <a:srgbClr val="FF0000"/>
                </a:solidFill>
              </a:rPr>
              <a:t>Συζήτηση</a:t>
            </a:r>
            <a:endParaRPr lang="en-US" dirty="0">
              <a:solidFill>
                <a:srgbClr val="FF0000"/>
              </a:solidFill>
            </a:endParaRPr>
          </a:p>
        </p:txBody>
      </p:sp>
      <p:sp>
        <p:nvSpPr>
          <p:cNvPr id="3" name="Content Placeholder 2">
            <a:extLst>
              <a:ext uri="{FF2B5EF4-FFF2-40B4-BE49-F238E27FC236}">
                <a16:creationId xmlns:a16="http://schemas.microsoft.com/office/drawing/2014/main" id="{317C101D-F9F8-41D2-B116-7E7894BD825A}"/>
              </a:ext>
            </a:extLst>
          </p:cNvPr>
          <p:cNvSpPr>
            <a:spLocks noGrp="1"/>
          </p:cNvSpPr>
          <p:nvPr>
            <p:ph sz="quarter" idx="1"/>
          </p:nvPr>
        </p:nvSpPr>
        <p:spPr>
          <a:xfrm>
            <a:off x="323528" y="1447800"/>
            <a:ext cx="8640960" cy="4572000"/>
          </a:xfrm>
        </p:spPr>
        <p:txBody>
          <a:bodyPr/>
          <a:lstStyle/>
          <a:p>
            <a:r>
              <a:rPr lang="el-GR" i="1" dirty="0"/>
              <a:t>Πολλές φορές οι εκπαιδευτικοί παρέχουν </a:t>
            </a:r>
            <a:r>
              <a:rPr lang="el-GR" b="1" i="1" dirty="0"/>
              <a:t>καθοδηγητικές οδηγίες για την επίλυση ενός προβλήματος </a:t>
            </a:r>
            <a:r>
              <a:rPr lang="el-GR" i="1" dirty="0"/>
              <a:t>κατά τη φάση εισαγωγής του στην τάξη, </a:t>
            </a:r>
            <a:r>
              <a:rPr lang="el-GR" b="1" i="1" dirty="0"/>
              <a:t>ώστε να μετριάσουν την αβεβαιότητα </a:t>
            </a:r>
            <a:r>
              <a:rPr lang="el-GR" i="1" dirty="0"/>
              <a:t>που δύναται να προκύψει  στη φάση της επίλυσής του στην τάξη (</a:t>
            </a:r>
            <a:r>
              <a:rPr lang="en-US" i="1" dirty="0" err="1"/>
              <a:t>Gonz</a:t>
            </a:r>
            <a:r>
              <a:rPr lang="el-GR" i="1" dirty="0"/>
              <a:t>á</a:t>
            </a:r>
            <a:r>
              <a:rPr lang="en-US" i="1" dirty="0" err="1"/>
              <a:t>lez</a:t>
            </a:r>
            <a:r>
              <a:rPr lang="el-GR" i="1" dirty="0"/>
              <a:t> &amp; </a:t>
            </a:r>
            <a:r>
              <a:rPr lang="en-US" i="1" dirty="0"/>
              <a:t>Eli</a:t>
            </a:r>
            <a:r>
              <a:rPr lang="el-GR" i="1" dirty="0"/>
              <a:t>, 2017).</a:t>
            </a:r>
            <a:endParaRPr lang="en-US" dirty="0"/>
          </a:p>
          <a:p>
            <a:r>
              <a:rPr lang="el-GR" dirty="0">
                <a:solidFill>
                  <a:srgbClr val="FF0000"/>
                </a:solidFill>
              </a:rPr>
              <a:t>Συμφωνείτε; </a:t>
            </a:r>
          </a:p>
          <a:p>
            <a:r>
              <a:rPr lang="el-GR" dirty="0">
                <a:solidFill>
                  <a:srgbClr val="FF0000"/>
                </a:solidFill>
              </a:rPr>
              <a:t>Τι είδους ‘οδηγίες καθοδήγησης’ μπορεί να δώσει ένας εκπαιδευτικός κατά τη φάση εισαγωγής του προβλήματος στην τάξη;</a:t>
            </a:r>
          </a:p>
          <a:p>
            <a:r>
              <a:rPr lang="el-GR" dirty="0">
                <a:solidFill>
                  <a:srgbClr val="FF0000"/>
                </a:solidFill>
              </a:rPr>
              <a:t>Ποιες εναλλακτικές έχει ο εκπαιδευτικός; </a:t>
            </a:r>
          </a:p>
        </p:txBody>
      </p:sp>
    </p:spTree>
    <p:extLst>
      <p:ext uri="{BB962C8B-B14F-4D97-AF65-F5344CB8AC3E}">
        <p14:creationId xmlns:p14="http://schemas.microsoft.com/office/powerpoint/2010/main" val="873027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EC5AB-B00F-4076-AF48-FD7BEF3DD759}"/>
              </a:ext>
            </a:extLst>
          </p:cNvPr>
          <p:cNvSpPr>
            <a:spLocks noGrp="1"/>
          </p:cNvSpPr>
          <p:nvPr>
            <p:ph type="title"/>
          </p:nvPr>
        </p:nvSpPr>
        <p:spPr/>
        <p:txBody>
          <a:bodyPr/>
          <a:lstStyle/>
          <a:p>
            <a:r>
              <a:rPr lang="el-GR" dirty="0"/>
              <a:t>Ερωτήσεις που θα μπορούσαν να υποστηρίξουν τους μαθητές</a:t>
            </a:r>
            <a:endParaRPr lang="en-US" dirty="0"/>
          </a:p>
        </p:txBody>
      </p:sp>
      <p:sp>
        <p:nvSpPr>
          <p:cNvPr id="3" name="Content Placeholder 2">
            <a:extLst>
              <a:ext uri="{FF2B5EF4-FFF2-40B4-BE49-F238E27FC236}">
                <a16:creationId xmlns:a16="http://schemas.microsoft.com/office/drawing/2014/main" id="{AC5E540F-BFF1-418E-B3E7-833E0AC8141F}"/>
              </a:ext>
            </a:extLst>
          </p:cNvPr>
          <p:cNvSpPr>
            <a:spLocks noGrp="1"/>
          </p:cNvSpPr>
          <p:nvPr>
            <p:ph sz="quarter" idx="1"/>
          </p:nvPr>
        </p:nvSpPr>
        <p:spPr/>
        <p:txBody>
          <a:bodyPr/>
          <a:lstStyle/>
          <a:p>
            <a:r>
              <a:rPr lang="el-GR" dirty="0"/>
              <a:t>Μπορεί κάποιος να μας πει τι ζητά το πρόβλημα; </a:t>
            </a:r>
            <a:endParaRPr lang="en-US" dirty="0"/>
          </a:p>
          <a:p>
            <a:r>
              <a:rPr lang="el-GR" dirty="0"/>
              <a:t>Μπορείτε να διατυπώσετε το πρόβλημα με δικά σας λόγια; </a:t>
            </a:r>
            <a:endParaRPr lang="en-US" dirty="0"/>
          </a:p>
          <a:p>
            <a:r>
              <a:rPr lang="el-GR" dirty="0"/>
              <a:t>Συμφωνείτε με το συμμαθητή σας (</a:t>
            </a:r>
            <a:r>
              <a:rPr lang="el-GR" i="1" dirty="0"/>
              <a:t>που πριν διατύπωσε το πρόβλημα με δικά του λόγια</a:t>
            </a:r>
            <a:r>
              <a:rPr lang="el-GR" dirty="0"/>
              <a:t>);</a:t>
            </a:r>
            <a:endParaRPr lang="en-US" dirty="0"/>
          </a:p>
          <a:p>
            <a:r>
              <a:rPr lang="el-GR" dirty="0"/>
              <a:t>Υπάρχει κάτι στη διατύπωση του προβλήματος που σας προβληματίζει;</a:t>
            </a:r>
            <a:endParaRPr lang="en-US" dirty="0"/>
          </a:p>
          <a:p>
            <a:r>
              <a:rPr lang="el-GR" dirty="0"/>
              <a:t>Ποιες είναι οι βασικές μαθηματικές έννοιες που αναγνωρίζεται στη διατύπωση του προβλήματος (</a:t>
            </a:r>
            <a:r>
              <a:rPr lang="el-GR" i="1" dirty="0"/>
              <a:t>αν κρίνει ότι είναι απαραίτητο</a:t>
            </a:r>
            <a:r>
              <a:rPr lang="el-GR" dirty="0"/>
              <a:t>);</a:t>
            </a:r>
            <a:endParaRPr lang="en-US" dirty="0"/>
          </a:p>
          <a:p>
            <a:endParaRPr lang="en-US" dirty="0"/>
          </a:p>
        </p:txBody>
      </p:sp>
    </p:spTree>
    <p:extLst>
      <p:ext uri="{BB962C8B-B14F-4D97-AF65-F5344CB8AC3E}">
        <p14:creationId xmlns:p14="http://schemas.microsoft.com/office/powerpoint/2010/main" val="75466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01D2C-8C58-4ECB-BEF4-278E130F625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A802333-8AAC-432B-A062-ACD37828281D}"/>
              </a:ext>
            </a:extLst>
          </p:cNvPr>
          <p:cNvSpPr>
            <a:spLocks noGrp="1"/>
          </p:cNvSpPr>
          <p:nvPr>
            <p:ph idx="1"/>
          </p:nvPr>
        </p:nvSpPr>
        <p:spPr/>
        <p:txBody>
          <a:bodyPr>
            <a:normAutofit/>
          </a:bodyPr>
          <a:lstStyle/>
          <a:p>
            <a:endParaRPr lang="en-US" dirty="0"/>
          </a:p>
          <a:p>
            <a:endParaRPr lang="en-US" sz="3300" dirty="0"/>
          </a:p>
          <a:p>
            <a:pPr marL="0" indent="0" eaLnBrk="0" fontAlgn="base" hangingPunct="0">
              <a:spcBef>
                <a:spcPts val="575"/>
              </a:spcBef>
              <a:spcAft>
                <a:spcPct val="0"/>
              </a:spcAft>
              <a:buClr>
                <a:schemeClr val="accent1"/>
              </a:buClr>
              <a:buSzPct val="85000"/>
              <a:buNone/>
            </a:pPr>
            <a:r>
              <a:rPr lang="el-GR" sz="2800" b="1" dirty="0">
                <a:solidFill>
                  <a:srgbClr val="7030A0"/>
                </a:solidFill>
              </a:rPr>
              <a:t>Β. </a:t>
            </a:r>
            <a:r>
              <a:rPr lang="en-US" sz="2800" b="1" dirty="0">
                <a:solidFill>
                  <a:srgbClr val="7030A0"/>
                </a:solidFill>
              </a:rPr>
              <a:t>H </a:t>
            </a:r>
            <a:r>
              <a:rPr lang="el-GR" sz="2800" b="1" dirty="0">
                <a:solidFill>
                  <a:srgbClr val="7030A0"/>
                </a:solidFill>
              </a:rPr>
              <a:t>φάση της αυτόνομης εργασίας των μαθητών</a:t>
            </a:r>
          </a:p>
          <a:p>
            <a:r>
              <a:rPr lang="el-GR" sz="2400" dirty="0"/>
              <a:t>Φάση αυτόνομης εργασίας μαθητών είναι το μέρος του μαθήματος κατά το οποίο οι μαθητές δουλεύουν ατομικά ή σε ομάδες, ενώ ο εκπαιδευτικός  κυκλοφορεί, παρατηρώντας και υποστηρίζοντας τη δραστηριότητά τους. </a:t>
            </a:r>
          </a:p>
          <a:p>
            <a:endParaRPr lang="en-US" dirty="0"/>
          </a:p>
        </p:txBody>
      </p:sp>
    </p:spTree>
    <p:extLst>
      <p:ext uri="{BB962C8B-B14F-4D97-AF65-F5344CB8AC3E}">
        <p14:creationId xmlns:p14="http://schemas.microsoft.com/office/powerpoint/2010/main" val="4132885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E749-4A96-4B6C-844C-54423862C4E4}"/>
              </a:ext>
            </a:extLst>
          </p:cNvPr>
          <p:cNvSpPr>
            <a:spLocks noGrp="1"/>
          </p:cNvSpPr>
          <p:nvPr>
            <p:ph type="title"/>
          </p:nvPr>
        </p:nvSpPr>
        <p:spPr/>
        <p:txBody>
          <a:bodyPr>
            <a:normAutofit fontScale="90000"/>
          </a:bodyPr>
          <a:lstStyle/>
          <a:p>
            <a:r>
              <a:rPr lang="el-GR" dirty="0"/>
              <a:t>Η σημασία αυτής της φάσης του μαθήματος</a:t>
            </a:r>
            <a:endParaRPr lang="en-US" dirty="0"/>
          </a:p>
        </p:txBody>
      </p:sp>
      <p:sp>
        <p:nvSpPr>
          <p:cNvPr id="3" name="Content Placeholder 2">
            <a:extLst>
              <a:ext uri="{FF2B5EF4-FFF2-40B4-BE49-F238E27FC236}">
                <a16:creationId xmlns:a16="http://schemas.microsoft.com/office/drawing/2014/main" id="{68430245-0C2F-4608-B8E1-20529AD177C9}"/>
              </a:ext>
            </a:extLst>
          </p:cNvPr>
          <p:cNvSpPr>
            <a:spLocks noGrp="1"/>
          </p:cNvSpPr>
          <p:nvPr>
            <p:ph idx="1"/>
          </p:nvPr>
        </p:nvSpPr>
        <p:spPr>
          <a:xfrm>
            <a:off x="251520" y="1600200"/>
            <a:ext cx="8712968" cy="5141168"/>
          </a:xfrm>
        </p:spPr>
        <p:txBody>
          <a:bodyPr>
            <a:normAutofit/>
          </a:bodyPr>
          <a:lstStyle/>
          <a:p>
            <a:r>
              <a:rPr lang="el-GR" dirty="0"/>
              <a:t>«Η φάση της αυτόνομης* εργασίας των μαθητών» αποτελεί ένα βασικό μέρος του μαθήματος στο οποίο οι μαθητές αναμένεται να εργάζονται ανεξάρτητα στη διαδικασία ΕΠ.</a:t>
            </a:r>
            <a:endParaRPr lang="en-US" dirty="0"/>
          </a:p>
          <a:p>
            <a:pPr marL="457200" lvl="1" indent="0">
              <a:buNone/>
            </a:pPr>
            <a:r>
              <a:rPr lang="el-GR" dirty="0"/>
              <a:t>*Με τον όρο «αυτόνομη" δεν αποκλείουμε οποιαδήποτε παρέμβαση του εκπαιδευτικού. Ο εκπαιδευτικός μπορεί να παρεμβαίνει για να</a:t>
            </a:r>
          </a:p>
          <a:p>
            <a:pPr lvl="2"/>
            <a:r>
              <a:rPr lang="el-GR" dirty="0"/>
              <a:t>διερευνήσει τις σκέψεις των μαθητών , </a:t>
            </a:r>
          </a:p>
          <a:p>
            <a:pPr lvl="2"/>
            <a:r>
              <a:rPr lang="el-GR" dirty="0"/>
              <a:t>Και να παρακολουθήσει τους συλλογισμούς τους </a:t>
            </a:r>
          </a:p>
          <a:p>
            <a:pPr lvl="3"/>
            <a:r>
              <a:rPr lang="el-GR" dirty="0"/>
              <a:t>Για να τους παράσχει την κατάλληλη υποστήριξη σε περίπτωση που δεν μπορούν να προχωρήσουν στην ΕΠ. </a:t>
            </a:r>
            <a:endParaRPr lang="en-US" dirty="0"/>
          </a:p>
          <a:p>
            <a:endParaRPr lang="en-US" dirty="0"/>
          </a:p>
        </p:txBody>
      </p:sp>
    </p:spTree>
    <p:extLst>
      <p:ext uri="{BB962C8B-B14F-4D97-AF65-F5344CB8AC3E}">
        <p14:creationId xmlns:p14="http://schemas.microsoft.com/office/powerpoint/2010/main" val="592427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0000"/>
                </a:solidFill>
              </a:rPr>
              <a:t>Συζήτηση</a:t>
            </a:r>
          </a:p>
        </p:txBody>
      </p:sp>
      <p:sp>
        <p:nvSpPr>
          <p:cNvPr id="3" name="Θέση περιεχομένου 2"/>
          <p:cNvSpPr>
            <a:spLocks noGrp="1"/>
          </p:cNvSpPr>
          <p:nvPr>
            <p:ph idx="1"/>
          </p:nvPr>
        </p:nvSpPr>
        <p:spPr/>
        <p:txBody>
          <a:bodyPr/>
          <a:lstStyle/>
          <a:p>
            <a:pPr marL="0" indent="0">
              <a:buNone/>
            </a:pPr>
            <a:endParaRPr lang="el-GR" dirty="0"/>
          </a:p>
          <a:p>
            <a:pPr marL="0" indent="0">
              <a:buNone/>
            </a:pPr>
            <a:endParaRPr lang="el-GR" dirty="0"/>
          </a:p>
          <a:p>
            <a:pPr marL="0" indent="0">
              <a:buNone/>
            </a:pPr>
            <a:r>
              <a:rPr lang="el-GR" dirty="0"/>
              <a:t>Ποιες προκλήσεις συναντά ο εκπαιδευτικός στη διάρκεια αυτής της φάσης;</a:t>
            </a:r>
          </a:p>
        </p:txBody>
      </p:sp>
    </p:spTree>
    <p:extLst>
      <p:ext uri="{BB962C8B-B14F-4D97-AF65-F5344CB8AC3E}">
        <p14:creationId xmlns:p14="http://schemas.microsoft.com/office/powerpoint/2010/main" val="3882599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86D55-BBE5-4A1C-87E7-B435A46F81A3}"/>
              </a:ext>
            </a:extLst>
          </p:cNvPr>
          <p:cNvSpPr>
            <a:spLocks noGrp="1"/>
          </p:cNvSpPr>
          <p:nvPr>
            <p:ph type="title"/>
          </p:nvPr>
        </p:nvSpPr>
        <p:spPr>
          <a:xfrm>
            <a:off x="457200" y="188640"/>
            <a:ext cx="8229600" cy="1143000"/>
          </a:xfrm>
        </p:spPr>
        <p:txBody>
          <a:bodyPr>
            <a:normAutofit/>
          </a:bodyPr>
          <a:lstStyle/>
          <a:p>
            <a:r>
              <a:rPr lang="el-GR" dirty="0"/>
              <a:t>Οι προκλήσεις του εκπαιδευτικού</a:t>
            </a:r>
            <a:endParaRPr lang="en-US" dirty="0"/>
          </a:p>
        </p:txBody>
      </p:sp>
      <p:sp>
        <p:nvSpPr>
          <p:cNvPr id="3" name="Content Placeholder 2">
            <a:extLst>
              <a:ext uri="{FF2B5EF4-FFF2-40B4-BE49-F238E27FC236}">
                <a16:creationId xmlns:a16="http://schemas.microsoft.com/office/drawing/2014/main" id="{53FBDC85-3AD9-4420-B61C-DC05C97D793D}"/>
              </a:ext>
            </a:extLst>
          </p:cNvPr>
          <p:cNvSpPr>
            <a:spLocks noGrp="1"/>
          </p:cNvSpPr>
          <p:nvPr>
            <p:ph idx="1"/>
          </p:nvPr>
        </p:nvSpPr>
        <p:spPr>
          <a:xfrm>
            <a:off x="457200" y="1268760"/>
            <a:ext cx="8229600" cy="5314602"/>
          </a:xfrm>
        </p:spPr>
        <p:txBody>
          <a:bodyPr>
            <a:normAutofit/>
          </a:bodyPr>
          <a:lstStyle/>
          <a:p>
            <a:r>
              <a:rPr lang="el-GR" dirty="0"/>
              <a:t>Οι προκλήσεις του εκπαιδευτικού είναι να διαχειριστεί</a:t>
            </a:r>
          </a:p>
          <a:p>
            <a:r>
              <a:rPr lang="el-GR" dirty="0"/>
              <a:t>α) την ποικιλία σε σχέση με το επίπεδο γνωστικής ετοιμότητας του κάθε μαθητή/ομάδας, </a:t>
            </a:r>
          </a:p>
          <a:p>
            <a:r>
              <a:rPr lang="el-GR" dirty="0"/>
              <a:t>β) το εύρος των στρατηγικών που μπορούν να αναπτυχθούν από τους μαθητές/ομάδες</a:t>
            </a:r>
          </a:p>
          <a:p>
            <a:r>
              <a:rPr lang="el-GR" dirty="0"/>
              <a:t>γ) το φάσμα των συλλογισμών τους </a:t>
            </a:r>
          </a:p>
          <a:p>
            <a:r>
              <a:rPr lang="el-GR" dirty="0"/>
              <a:t>δ) την ποικιλία των δυσκολιών που πιθανόν να συναντήσουν</a:t>
            </a:r>
            <a:r>
              <a:rPr lang="en-US" dirty="0"/>
              <a:t> </a:t>
            </a:r>
            <a:r>
              <a:rPr lang="el-GR" dirty="0"/>
              <a:t>οι μαθητές</a:t>
            </a:r>
          </a:p>
          <a:p>
            <a:r>
              <a:rPr lang="el-GR" dirty="0"/>
              <a:t>ε) Τον διαφορά στον ρυθμό εργασίας/εξέλιξης στη διαδικασία ΕΠ.</a:t>
            </a:r>
          </a:p>
          <a:p>
            <a:pPr lvl="1"/>
            <a:r>
              <a:rPr lang="el-GR" dirty="0"/>
              <a:t>Για όλα αυτά, θα πρέπει ο εκπαιδευτικός να πάρει στιγμιαίες αποφάσεις που και πως θα παρέμβει. </a:t>
            </a:r>
            <a:endParaRPr lang="en-US" dirty="0"/>
          </a:p>
          <a:p>
            <a:endParaRPr lang="en-US" dirty="0"/>
          </a:p>
        </p:txBody>
      </p:sp>
    </p:spTree>
    <p:extLst>
      <p:ext uri="{BB962C8B-B14F-4D97-AF65-F5344CB8AC3E}">
        <p14:creationId xmlns:p14="http://schemas.microsoft.com/office/powerpoint/2010/main" val="1535027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59B62-8B2B-4E49-9413-5C778EF3ED49}"/>
              </a:ext>
            </a:extLst>
          </p:cNvPr>
          <p:cNvSpPr>
            <a:spLocks noGrp="1"/>
          </p:cNvSpPr>
          <p:nvPr>
            <p:ph type="title"/>
          </p:nvPr>
        </p:nvSpPr>
        <p:spPr/>
        <p:txBody>
          <a:bodyPr>
            <a:normAutofit fontScale="90000"/>
          </a:bodyPr>
          <a:lstStyle/>
          <a:p>
            <a:r>
              <a:rPr lang="el-GR" dirty="0"/>
              <a:t>Ποιες είναι οι δράσεις του εκπαιδευτικού;</a:t>
            </a:r>
            <a:endParaRPr lang="en-US" dirty="0"/>
          </a:p>
        </p:txBody>
      </p:sp>
      <p:sp>
        <p:nvSpPr>
          <p:cNvPr id="3" name="Content Placeholder 2">
            <a:extLst>
              <a:ext uri="{FF2B5EF4-FFF2-40B4-BE49-F238E27FC236}">
                <a16:creationId xmlns:a16="http://schemas.microsoft.com/office/drawing/2014/main" id="{98D71E17-9E90-4154-8492-C8689493EF65}"/>
              </a:ext>
            </a:extLst>
          </p:cNvPr>
          <p:cNvSpPr>
            <a:spLocks noGrp="1"/>
          </p:cNvSpPr>
          <p:nvPr>
            <p:ph idx="1"/>
          </p:nvPr>
        </p:nvSpPr>
        <p:spPr/>
        <p:txBody>
          <a:bodyPr>
            <a:normAutofit/>
          </a:bodyPr>
          <a:lstStyle/>
          <a:p>
            <a:r>
              <a:rPr lang="el-GR" dirty="0"/>
              <a:t>Από την έρευνα αναγνωρίζονται δύο πεδία δράσεων των εκπαιδευτικών με στόχο να αντιμετωπίσουν τις προκλήσεις που προαναφέρθηκαν</a:t>
            </a:r>
            <a:endParaRPr lang="en-US" dirty="0"/>
          </a:p>
          <a:p>
            <a:pPr>
              <a:buFont typeface="Wingdings" panose="05000000000000000000" pitchFamily="2" charset="2"/>
              <a:buChar char="q"/>
            </a:pPr>
            <a:r>
              <a:rPr lang="el-GR" dirty="0">
                <a:solidFill>
                  <a:srgbClr val="00B050"/>
                </a:solidFill>
              </a:rPr>
              <a:t> 	Η διάγνωση των αναγκών των μαθητών/ομάδων </a:t>
            </a:r>
            <a:r>
              <a:rPr lang="el-GR" dirty="0"/>
              <a:t>μέσω της παρακολούθησης και της αλληλεπίδρασης μαζί τους</a:t>
            </a:r>
            <a:endParaRPr lang="en-US" dirty="0"/>
          </a:p>
          <a:p>
            <a:pPr>
              <a:buFont typeface="Wingdings" panose="05000000000000000000" pitchFamily="2" charset="2"/>
              <a:buChar char="q"/>
            </a:pPr>
            <a:r>
              <a:rPr lang="el-GR"/>
              <a:t> 	</a:t>
            </a:r>
            <a:r>
              <a:rPr lang="el-GR">
                <a:solidFill>
                  <a:srgbClr val="00B050"/>
                </a:solidFill>
              </a:rPr>
              <a:t>Η </a:t>
            </a:r>
            <a:r>
              <a:rPr lang="el-GR" dirty="0">
                <a:solidFill>
                  <a:srgbClr val="00B050"/>
                </a:solidFill>
              </a:rPr>
              <a:t>λήψη απόφασης και ο τρόπος δράσης, </a:t>
            </a:r>
            <a:r>
              <a:rPr lang="el-GR" dirty="0"/>
              <a:t>που μπορεί να διαφοροποιείται ανάλογα την ομάδα/μαθητή που εκτελεί την αυτόνομη εργασία</a:t>
            </a:r>
            <a:endParaRPr lang="en-US" dirty="0">
              <a:solidFill>
                <a:srgbClr val="00B050"/>
              </a:solidFill>
            </a:endParaRPr>
          </a:p>
          <a:p>
            <a:endParaRPr lang="en-US" dirty="0"/>
          </a:p>
        </p:txBody>
      </p:sp>
    </p:spTree>
    <p:extLst>
      <p:ext uri="{BB962C8B-B14F-4D97-AF65-F5344CB8AC3E}">
        <p14:creationId xmlns:p14="http://schemas.microsoft.com/office/powerpoint/2010/main" val="184891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r>
              <a:rPr lang="el-GR" dirty="0"/>
              <a:t>Ο ρόλος του εκπαιδευτικού (γενικά)</a:t>
            </a:r>
          </a:p>
          <a:p>
            <a:endParaRPr lang="el-GR" dirty="0"/>
          </a:p>
        </p:txBody>
      </p:sp>
    </p:spTree>
    <p:extLst>
      <p:ext uri="{BB962C8B-B14F-4D97-AF65-F5344CB8AC3E}">
        <p14:creationId xmlns:p14="http://schemas.microsoft.com/office/powerpoint/2010/main" val="35552975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14400" y="3645024"/>
            <a:ext cx="6465912" cy="2374776"/>
          </a:xfrm>
        </p:spPr>
        <p:txBody>
          <a:bodyPr/>
          <a:lstStyle/>
          <a:p>
            <a:endParaRPr lang="el-GR" dirty="0"/>
          </a:p>
          <a:p>
            <a:endParaRPr lang="el-GR" dirty="0"/>
          </a:p>
          <a:p>
            <a:pPr marL="0" indent="0" eaLnBrk="0" fontAlgn="base" hangingPunct="0">
              <a:spcBef>
                <a:spcPts val="575"/>
              </a:spcBef>
              <a:spcAft>
                <a:spcPct val="0"/>
              </a:spcAft>
              <a:buClr>
                <a:schemeClr val="accent1"/>
              </a:buClr>
              <a:buSzPct val="85000"/>
              <a:buNone/>
            </a:pPr>
            <a:r>
              <a:rPr lang="el-GR" sz="2800" b="1" dirty="0">
                <a:solidFill>
                  <a:srgbClr val="7030A0"/>
                </a:solidFill>
              </a:rPr>
              <a:t>Γ’  Φάση: Συζήτηση στην ολομέλεια της τάξης &amp; σύνθεση των λύσεων των μαθητών</a:t>
            </a:r>
          </a:p>
        </p:txBody>
      </p:sp>
      <p:pic>
        <p:nvPicPr>
          <p:cNvPr id="5" name="Εικόνα 4">
            <a:extLst>
              <a:ext uri="{FF2B5EF4-FFF2-40B4-BE49-F238E27FC236}">
                <a16:creationId xmlns:a16="http://schemas.microsoft.com/office/drawing/2014/main" id="{C2890F8E-3548-4F04-98FF-B7C587B1833B}"/>
              </a:ext>
            </a:extLst>
          </p:cNvPr>
          <p:cNvPicPr>
            <a:picLocks noChangeAspect="1"/>
          </p:cNvPicPr>
          <p:nvPr/>
        </p:nvPicPr>
        <p:blipFill>
          <a:blip r:embed="rId2"/>
          <a:stretch>
            <a:fillRect/>
          </a:stretch>
        </p:blipFill>
        <p:spPr>
          <a:xfrm>
            <a:off x="5292080" y="642348"/>
            <a:ext cx="3240360" cy="3330371"/>
          </a:xfrm>
          <a:prstGeom prst="rect">
            <a:avLst/>
          </a:prstGeom>
        </p:spPr>
      </p:pic>
    </p:spTree>
    <p:extLst>
      <p:ext uri="{BB962C8B-B14F-4D97-AF65-F5344CB8AC3E}">
        <p14:creationId xmlns:p14="http://schemas.microsoft.com/office/powerpoint/2010/main" val="4160665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σημασία της φάσης «σύνθεσης της εργασίας των μαθητών»</a:t>
            </a:r>
          </a:p>
        </p:txBody>
      </p:sp>
      <p:sp>
        <p:nvSpPr>
          <p:cNvPr id="3" name="Θέση περιεχομένου 2"/>
          <p:cNvSpPr>
            <a:spLocks noGrp="1"/>
          </p:cNvSpPr>
          <p:nvPr>
            <p:ph idx="1"/>
          </p:nvPr>
        </p:nvSpPr>
        <p:spPr/>
        <p:txBody>
          <a:bodyPr>
            <a:normAutofit fontScale="92500" lnSpcReduction="10000"/>
          </a:bodyPr>
          <a:lstStyle/>
          <a:p>
            <a:r>
              <a:rPr lang="el-GR" dirty="0"/>
              <a:t>Κατά τη φάση σύνθεσης, ο εκπαιδευτικός κτίζει στην προσωπική και συλλογική κατανόηση των μαθητών. </a:t>
            </a:r>
          </a:p>
          <a:p>
            <a:r>
              <a:rPr lang="el-GR" dirty="0"/>
              <a:t>Σε αυτή τη φάση ο εκπαιδευτικός έχει την ευκαιρία να εμπλέξει όλη την τάξη στην οικοδόμηση θεμελιωδών μαθηματικών ιδεών. </a:t>
            </a:r>
          </a:p>
          <a:p>
            <a:pPr lvl="1"/>
            <a:r>
              <a:rPr lang="el-GR" dirty="0"/>
              <a:t>Η συγκεκριμένη προσπάθεια </a:t>
            </a:r>
            <a:r>
              <a:rPr lang="el-GR" dirty="0">
                <a:solidFill>
                  <a:srgbClr val="002060"/>
                </a:solidFill>
              </a:rPr>
              <a:t>είναι σημαντικό να επεκταθεί πέρα από την απλή κοινοποίηση των στρατηγικών των μαθητών.</a:t>
            </a:r>
            <a:endParaRPr lang="en-US" dirty="0">
              <a:solidFill>
                <a:srgbClr val="002060"/>
              </a:solidFill>
            </a:endParaRPr>
          </a:p>
          <a:p>
            <a:r>
              <a:rPr lang="el-GR" dirty="0"/>
              <a:t>Μια πλούσια συζήτηση στην ολομέλεια της τάξης κατά τη φάση σύνθεσης μπορεί </a:t>
            </a:r>
          </a:p>
          <a:p>
            <a:pPr lvl="1"/>
            <a:r>
              <a:rPr lang="el-GR" dirty="0"/>
              <a:t>Α) να υποστηρίξει την παροχή επεξηγήσεων και τεκμηριώσεων από τους μαθητές</a:t>
            </a:r>
          </a:p>
          <a:p>
            <a:pPr lvl="1"/>
            <a:r>
              <a:rPr lang="el-GR" dirty="0"/>
              <a:t>Β) την επέκταση της γνώσης τους </a:t>
            </a:r>
            <a:endParaRPr lang="en-US" dirty="0"/>
          </a:p>
        </p:txBody>
      </p:sp>
    </p:spTree>
    <p:extLst>
      <p:ext uri="{BB962C8B-B14F-4D97-AF65-F5344CB8AC3E}">
        <p14:creationId xmlns:p14="http://schemas.microsoft.com/office/powerpoint/2010/main" val="4145196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Φυσαλίδα ομιλίας: Ορθογώνιο με στρογγυλεμένες γωνίες 30754"/>
          <p:cNvSpPr>
            <a:spLocks noGrp="1"/>
          </p:cNvSpPr>
          <p:nvPr>
            <p:ph idx="1"/>
          </p:nvPr>
        </p:nvSpPr>
        <p:spPr>
          <a:xfrm>
            <a:off x="357158" y="1071546"/>
            <a:ext cx="3854802" cy="1973386"/>
          </a:xfrm>
          <a:prstGeom prst="wedgeRoundRectCallout">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indent="0" algn="just">
              <a:spcBef>
                <a:spcPts val="0"/>
              </a:spcBef>
              <a:spcAft>
                <a:spcPts val="0"/>
              </a:spcAft>
              <a:buNone/>
            </a:pPr>
            <a:r>
              <a:rPr lang="el-GR" sz="1600" dirty="0">
                <a:solidFill>
                  <a:srgbClr val="262140"/>
                </a:solidFill>
                <a:effectLst/>
                <a:ea typeface="Microsoft Sans Serif" panose="020B0604020202020204" pitchFamily="34" charset="0"/>
                <a:cs typeface="Times New Roman" panose="02020603050405020304" pitchFamily="18" charset="0"/>
              </a:rPr>
              <a:t>“Επέλεξα ένα κορίτσι που είχε κάνει ένα λάθος. Άρχισα με μια λανθασμένη στρατηγική για να δημιουργήσω μια σύγκρουση, μια συζήτηση. Μέσα από αυτό το λάθος, διάφοροι άλλοι παρόμοιοι τρόποι συζητήθηκαν που ήταν σωστοί. Μετά έδωσα χρόνο για άλλες διαφορετικές απαντήσεις</a:t>
            </a:r>
            <a:r>
              <a:rPr lang="en-US" sz="1600" dirty="0">
                <a:solidFill>
                  <a:srgbClr val="262140"/>
                </a:solidFill>
                <a:effectLst/>
                <a:ea typeface="Microsoft Sans Serif" panose="020B0604020202020204" pitchFamily="34" charset="0"/>
                <a:cs typeface="Times New Roman" panose="02020603050405020304" pitchFamily="18" charset="0"/>
              </a:rPr>
              <a:t>”.</a:t>
            </a:r>
            <a:endParaRPr lang="el-GR" sz="1600" dirty="0">
              <a:solidFill>
                <a:srgbClr val="262140"/>
              </a:solidFill>
              <a:effectLst/>
              <a:ea typeface="Microsoft Sans Serif" panose="020B0604020202020204" pitchFamily="34" charset="0"/>
              <a:cs typeface="Times New Roman" panose="02020603050405020304" pitchFamily="18" charset="0"/>
            </a:endParaRPr>
          </a:p>
        </p:txBody>
      </p:sp>
      <p:sp>
        <p:nvSpPr>
          <p:cNvPr id="6" name="Φυσαλίδα ομιλίας: Ορθογώνιο με στρογγυλεμένες γωνίες 30755"/>
          <p:cNvSpPr/>
          <p:nvPr/>
        </p:nvSpPr>
        <p:spPr>
          <a:xfrm>
            <a:off x="4572000" y="2058239"/>
            <a:ext cx="4525512" cy="4229662"/>
          </a:xfrm>
          <a:prstGeom prst="wedgeRoundRectCallout">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l-GR" sz="1600" dirty="0">
                <a:solidFill>
                  <a:srgbClr val="262140"/>
                </a:solidFill>
                <a:ea typeface="Microsoft Sans Serif" panose="020B0604020202020204" pitchFamily="34" charset="0"/>
                <a:cs typeface="Times New Roman" panose="02020603050405020304" pitchFamily="18" charset="0"/>
              </a:rPr>
              <a:t>“Εξαρτάται. Εάν η λανθασμένη απάντηση συνδέεται με μια εναλλακτική ιδέα, θα το συζητήσω. Εάν πρόκειται για υπολογιστικό λάθος, δεν θα δώσω μεγάλη σημασία και θα αφήσω τους μαθητές που θέλουν να μιλήσουν να παρουσιάσουν τις λύσεις τους. Αν όχι, θα ενθαρρύνω τον μαθητή που είχε μια καλή στρατηγική να την παρουσιάσει. Συνήθως, όταν έχουμε ένα έργο με διαφορετικές λύσεις, συζητάμε ποια είναι η πιο εύκολη, ποια είναι η καλύτερη. Μου αρέσει να τους δίνω χρόνο να παρουσιάσουν διαφορετικές λύσεις. Αυτή είναι μια ευκαιρία για να μιλήσουν και να επεξηγήσουν τον συλλογισμό τους. </a:t>
            </a:r>
          </a:p>
          <a:p>
            <a:pPr algn="ctr">
              <a:lnSpc>
                <a:spcPct val="150000"/>
              </a:lnSpc>
              <a:spcAft>
                <a:spcPts val="0"/>
              </a:spcAft>
            </a:pPr>
            <a:r>
              <a:rPr lang="el-GR" sz="1200" dirty="0">
                <a:solidFill>
                  <a:srgbClr val="262140"/>
                </a:solidFill>
                <a:effectLst/>
                <a:ea typeface="Microsoft Sans Serif" panose="020B0604020202020204" pitchFamily="34" charset="0"/>
                <a:cs typeface="Times New Roman" panose="02020603050405020304" pitchFamily="18" charset="0"/>
              </a:rPr>
              <a:t> </a:t>
            </a:r>
          </a:p>
        </p:txBody>
      </p:sp>
      <p:sp>
        <p:nvSpPr>
          <p:cNvPr id="8" name="2 - Θέση περιεχομένου"/>
          <p:cNvSpPr txBox="1">
            <a:spLocks/>
          </p:cNvSpPr>
          <p:nvPr/>
        </p:nvSpPr>
        <p:spPr>
          <a:xfrm>
            <a:off x="2500298" y="285728"/>
            <a:ext cx="6500858" cy="857256"/>
          </a:xfrm>
          <a:prstGeom prst="rect">
            <a:avLst/>
          </a:prstGeom>
        </p:spPr>
        <p:txBody>
          <a:bodyPr vert="horz" lIns="91440" tIns="45720" rIns="91440" bIns="45720" rtlCol="0">
            <a:normAutofit fontScale="5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3200" b="0" i="0" u="none" strike="noStrike" kern="1200" cap="none" spc="0" normalizeH="0" baseline="0" noProof="0" dirty="0">
                <a:ln>
                  <a:noFill/>
                </a:ln>
                <a:solidFill>
                  <a:srgbClr val="00B050"/>
                </a:solidFill>
                <a:effectLst/>
                <a:uLnTx/>
                <a:uFillTx/>
                <a:latin typeface="+mn-lt"/>
                <a:ea typeface="+mn-ea"/>
                <a:cs typeface="+mn-cs"/>
              </a:rPr>
              <a:t>Πώς επιλέγετε</a:t>
            </a:r>
            <a:r>
              <a:rPr kumimoji="0" lang="el-GR" sz="3200" b="0" i="0" u="none" strike="noStrike" kern="1200" cap="none" spc="0" normalizeH="0" noProof="0" dirty="0">
                <a:ln>
                  <a:noFill/>
                </a:ln>
                <a:solidFill>
                  <a:srgbClr val="00B050"/>
                </a:solidFill>
                <a:effectLst/>
                <a:uLnTx/>
                <a:uFillTx/>
                <a:latin typeface="+mn-lt"/>
                <a:ea typeface="+mn-ea"/>
                <a:cs typeface="+mn-cs"/>
              </a:rPr>
              <a:t> την παρουσίαση της αλληλουχίας/σειράς των λ</a:t>
            </a:r>
            <a:r>
              <a:rPr kumimoji="0" lang="el-GR" sz="3200" b="0" i="0" u="none" strike="noStrike" kern="1200" cap="none" spc="0" normalizeH="0" baseline="0" noProof="0" dirty="0">
                <a:ln>
                  <a:noFill/>
                </a:ln>
                <a:solidFill>
                  <a:srgbClr val="00B050"/>
                </a:solidFill>
                <a:effectLst/>
                <a:uLnTx/>
                <a:uFillTx/>
                <a:latin typeface="+mn-lt"/>
                <a:ea typeface="+mn-ea"/>
                <a:cs typeface="+mn-cs"/>
              </a:rPr>
              <a:t>ύσεων των μαθητών σας σε ένα</a:t>
            </a:r>
            <a:r>
              <a:rPr kumimoji="0" lang="el-GR" sz="3200" b="0" i="0" u="none" strike="noStrike" kern="1200" cap="none" spc="0" normalizeH="0" noProof="0" dirty="0">
                <a:ln>
                  <a:noFill/>
                </a:ln>
                <a:solidFill>
                  <a:srgbClr val="00B050"/>
                </a:solidFill>
                <a:effectLst/>
                <a:uLnTx/>
                <a:uFillTx/>
                <a:latin typeface="+mn-lt"/>
                <a:ea typeface="+mn-ea"/>
                <a:cs typeface="+mn-cs"/>
              </a:rPr>
              <a:t> πρόβλημα</a:t>
            </a:r>
            <a:r>
              <a:rPr kumimoji="0" lang="el-GR" sz="3200" b="0" i="0" u="none" strike="noStrike" kern="1200" cap="none" spc="0" normalizeH="0" baseline="0" noProof="0" dirty="0">
                <a:ln>
                  <a:noFill/>
                </a:ln>
                <a:solidFill>
                  <a:srgbClr val="00B050"/>
                </a:solidFill>
                <a:effectLst/>
                <a:uLnTx/>
                <a:uFillTx/>
                <a:latin typeface="+mn-lt"/>
                <a:ea typeface="+mn-ea"/>
                <a:cs typeface="+mn-cs"/>
              </a:rPr>
              <a:t>;</a:t>
            </a:r>
          </a:p>
          <a:p>
            <a:pPr marL="800100" lvl="1" indent="-342900">
              <a:spcBef>
                <a:spcPct val="20000"/>
              </a:spcBef>
              <a:buFont typeface="Arial" pitchFamily="34" charset="0"/>
              <a:buChar char="•"/>
            </a:pPr>
            <a:r>
              <a:rPr lang="el-GR" sz="3200" dirty="0"/>
              <a:t>Τι απάντησαν 2 εκπαιδευτικοί</a:t>
            </a:r>
            <a:endParaRPr kumimoji="0" lang="el-GR"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l-GR"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156479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142852"/>
            <a:ext cx="9144000" cy="6598516"/>
          </a:xfrm>
        </p:spPr>
        <p:txBody>
          <a:bodyPr>
            <a:noAutofit/>
          </a:bodyPr>
          <a:lstStyle/>
          <a:p>
            <a:r>
              <a:rPr lang="el-GR" sz="2000" dirty="0"/>
              <a:t>Είναι σημαντικό όλοι οι μαθητές να κληθούν να κοινοποιήσουν την λύση τους στην τάξη την εργασία τους κάθε ημέρα, ώστε κατά τη διάρκεια του χρόνου όλοι οι μαθητές να έχουν την ευκαιρία να κοινοποιήσουν στην ολομέλεια τη σκέψη τους.</a:t>
            </a:r>
          </a:p>
          <a:p>
            <a:pPr lvl="1"/>
            <a:r>
              <a:rPr lang="el-GR" sz="2000" dirty="0"/>
              <a:t>Για παράδειγμα, ο/η εκπαιδευτικός μπορεί να θέλει να παρουσιάσει τη στρατηγική που εφαρμόστηκε από την πλειοψηφία των μαθητών πριν από τις στρατηγικές που εφαρμόστηκαν από τη μειοψηφία των μαθητών, ώστε να υποστηρίξει την εργασία που έκαναν οι συγκεκριμένοι μαθητές, και να δώσει σε όσο το δυνατό περισσότερους μαθητές την ευκαιρία πρόσβασης στη συζήτηση.</a:t>
            </a:r>
          </a:p>
          <a:p>
            <a:pPr lvl="1"/>
            <a:r>
              <a:rPr lang="el-GR" sz="2000" dirty="0"/>
              <a:t> Εναλλακτικά, ο/η εκπαιδευτικός ενδέχεται να θέλει να αρχίσει με μια πιο χειροπιαστή στρατηγική (χρησιμοποιώντας σχεδιαγράμματα ή χειροπιαστά υλικά) και να προχωρήσει στη συνέχεια σε πιο αφαιρετικές στρατηγικές (χρήση άλγεβρας). </a:t>
            </a:r>
          </a:p>
          <a:p>
            <a:pPr lvl="2"/>
            <a:r>
              <a:rPr lang="el-GR" sz="1600" dirty="0"/>
              <a:t>Αυτή η προσέγγιση υπηρετεί την υποστήριξη πιο απλών προσεγγίσεων και υποστηρίζει τη σύνδεση εμπειρικών και αφαιρετικών προσεγγίσεων. </a:t>
            </a:r>
          </a:p>
          <a:p>
            <a:pPr lvl="1"/>
            <a:r>
              <a:rPr lang="el-GR" sz="2000" dirty="0"/>
              <a:t>Εάν μια κοινή εναλλακτική ιδέα χαρακτηρίζει μια στρατηγική που έχει χρησιμοποιηθεί από πολλούς μαθητές, ο εκπαιδευτικός ενδέχεται να θελήσει να ξεκινήσει τη συζήτηση από αυτή, ώστε να βοηθήσει όλους τους μαθητές να κατανοήσουν τη συγκεκριμένη ιδέα και στη συνέχεια να εργαστούν με πιο αποτελεσματικούς τρόπους  στην επίλυση του προβλήματος.  </a:t>
            </a:r>
          </a:p>
        </p:txBody>
      </p:sp>
    </p:spTree>
    <p:extLst>
      <p:ext uri="{BB962C8B-B14F-4D97-AF65-F5344CB8AC3E}">
        <p14:creationId xmlns:p14="http://schemas.microsoft.com/office/powerpoint/2010/main" val="359678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Επιλογή και αλληλουχία των λύσεων των μαθητών</a:t>
            </a:r>
          </a:p>
        </p:txBody>
      </p:sp>
      <p:sp>
        <p:nvSpPr>
          <p:cNvPr id="3" name="Θέση περιεχομένου 2"/>
          <p:cNvSpPr>
            <a:spLocks noGrp="1"/>
          </p:cNvSpPr>
          <p:nvPr>
            <p:ph idx="1"/>
          </p:nvPr>
        </p:nvSpPr>
        <p:spPr>
          <a:xfrm>
            <a:off x="457200" y="1600200"/>
            <a:ext cx="8472518" cy="4525963"/>
          </a:xfrm>
        </p:spPr>
        <p:txBody>
          <a:bodyPr>
            <a:normAutofit fontScale="85000" lnSpcReduction="10000"/>
          </a:bodyPr>
          <a:lstStyle/>
          <a:p>
            <a:pPr marL="457200" lvl="1" indent="0">
              <a:buNone/>
            </a:pPr>
            <a:r>
              <a:rPr lang="el-GR" sz="3200" dirty="0"/>
              <a:t>Επιλογή και αλληλουχία παρουσίασης των λύσεων των μαθητών με σκοπό </a:t>
            </a:r>
          </a:p>
          <a:p>
            <a:pPr lvl="1">
              <a:buFont typeface="Wingdings" panose="05000000000000000000" pitchFamily="2" charset="2"/>
              <a:buChar char="v"/>
            </a:pPr>
            <a:r>
              <a:rPr lang="el-GR" sz="3200" dirty="0"/>
              <a:t>Την εμπλοκή όλων των μαθητών στην ερμηνεία των λύσεών τους. </a:t>
            </a:r>
            <a:endParaRPr lang="en-US" sz="3200" dirty="0"/>
          </a:p>
          <a:p>
            <a:pPr lvl="1">
              <a:buFont typeface="Wingdings" panose="05000000000000000000" pitchFamily="2" charset="2"/>
              <a:buChar char="v"/>
            </a:pPr>
            <a:r>
              <a:rPr lang="el-GR" sz="3200" dirty="0"/>
              <a:t>Τη σύνδεση των διαφορετικών λύσεων των μαθητών</a:t>
            </a:r>
          </a:p>
          <a:p>
            <a:pPr lvl="1">
              <a:buFont typeface="Wingdings" panose="05000000000000000000" pitchFamily="2" charset="2"/>
              <a:buChar char="v"/>
            </a:pPr>
            <a:r>
              <a:rPr lang="el-GR" sz="3200" dirty="0"/>
              <a:t>Την αξιολόγηση και επέκταση των λύσεων των μαθητών</a:t>
            </a:r>
          </a:p>
          <a:p>
            <a:r>
              <a:rPr lang="el-GR" dirty="0"/>
              <a:t>Η επιλογή συγκεκριμένων μαθητών και των λύσεων τους συνήθως ορίζεται από τον  διδακτικό στόχο που έχει θέσει ο εκπαιδευτικός.</a:t>
            </a:r>
          </a:p>
          <a:p>
            <a:pPr lvl="1"/>
            <a:r>
              <a:rPr lang="el-GR" dirty="0"/>
              <a:t>Συνεπώς, ο εκπαιδευτικός ελέγχει αν η συγκεκριμένη επιλογή θα υποστηρίξει τον συγκεκριμένο στόχο του.</a:t>
            </a:r>
          </a:p>
        </p:txBody>
      </p:sp>
    </p:spTree>
    <p:extLst>
      <p:ext uri="{BB962C8B-B14F-4D97-AF65-F5344CB8AC3E}">
        <p14:creationId xmlns:p14="http://schemas.microsoft.com/office/powerpoint/2010/main" val="3398521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63290" y="188640"/>
            <a:ext cx="8858280" cy="1143000"/>
          </a:xfrm>
        </p:spPr>
        <p:txBody>
          <a:bodyPr>
            <a:noAutofit/>
          </a:bodyPr>
          <a:lstStyle/>
          <a:p>
            <a:r>
              <a:rPr lang="el-GR" sz="3200" dirty="0"/>
              <a:t>Πώς σε αυτή τη φάση ΕΠ μπορεί να υποστηριχτεί η επέκταση της μαθηματικής γνώσης των μαθητών;</a:t>
            </a:r>
          </a:p>
        </p:txBody>
      </p:sp>
      <p:sp>
        <p:nvSpPr>
          <p:cNvPr id="3" name="Θέση περιεχομένου 2"/>
          <p:cNvSpPr>
            <a:spLocks noGrp="1"/>
          </p:cNvSpPr>
          <p:nvPr>
            <p:ph idx="1"/>
          </p:nvPr>
        </p:nvSpPr>
        <p:spPr>
          <a:xfrm>
            <a:off x="467544" y="1331640"/>
            <a:ext cx="8219256" cy="5265712"/>
          </a:xfrm>
        </p:spPr>
        <p:txBody>
          <a:bodyPr>
            <a:normAutofit fontScale="92500" lnSpcReduction="20000"/>
          </a:bodyPr>
          <a:lstStyle/>
          <a:p>
            <a:r>
              <a:rPr lang="el-GR" dirty="0"/>
              <a:t>Οι εκπαιδευτικοί έχουν την δυνατότητα να βοηθήσουν τους μαθητές να προχωρήσουν σε συνδέσεις ανάμεσα στις μαθηματικές ιδέες που σχετίζονται με τις στρατηγικές τους και τις αναπαραστάσεις που χρησιμοποιούν … </a:t>
            </a:r>
          </a:p>
          <a:p>
            <a:pPr lvl="1"/>
            <a:r>
              <a:rPr lang="el-GR" b="1" dirty="0">
                <a:solidFill>
                  <a:srgbClr val="002060"/>
                </a:solidFill>
              </a:rPr>
              <a:t>Ζητώντας από τους μαθητές να αναλύσουν τις συνέπειες διαφορετικών στρατηγικών ΕΠ  </a:t>
            </a:r>
            <a:r>
              <a:rPr lang="el-GR" dirty="0"/>
              <a:t>(</a:t>
            </a:r>
            <a:r>
              <a:rPr lang="el-GR" i="1" dirty="0"/>
              <a:t>π.χ. σε σχέση με το εύρος των προβλημάτων που μπορούν να επιλυθούν με αυτές τις στρατηγικές).</a:t>
            </a:r>
            <a:r>
              <a:rPr lang="el-GR" dirty="0"/>
              <a:t> </a:t>
            </a:r>
          </a:p>
          <a:p>
            <a:pPr lvl="1"/>
            <a:r>
              <a:rPr lang="el-GR" dirty="0"/>
              <a:t>Μπορούν επίσης να βοηθήσουν τους μαθητές να αντιληφθούν </a:t>
            </a:r>
            <a:r>
              <a:rPr lang="el-GR" b="1" dirty="0">
                <a:solidFill>
                  <a:srgbClr val="002060"/>
                </a:solidFill>
              </a:rPr>
              <a:t>πως η ίδια μαθηματική ιδέα μπορεί να ενσωματωθεί </a:t>
            </a:r>
            <a:r>
              <a:rPr lang="el-GR" dirty="0"/>
              <a:t>σε δύο στρατηγικές οι οποίες αρχικά μοιάζουν διαφορετικές … </a:t>
            </a:r>
          </a:p>
          <a:p>
            <a:pPr marL="457200" lvl="1" indent="0">
              <a:buNone/>
            </a:pPr>
            <a:endParaRPr lang="el-GR" dirty="0"/>
          </a:p>
          <a:p>
            <a:pPr marL="457200" lvl="1" indent="0">
              <a:buNone/>
            </a:pPr>
            <a:r>
              <a:rPr lang="el-GR" dirty="0"/>
              <a:t>Συνεπώς, αντί οι  μαθηματικές συζητήσεις να βασίζονται σε παρουσιάσεις διαφορετικών τρόπων επίλυσης ενός συγκεκριμένου προβλήματος, μπορεί η κάθε παρουσίαση λύσης </a:t>
            </a:r>
            <a:r>
              <a:rPr lang="el-GR" b="1" dirty="0">
                <a:solidFill>
                  <a:srgbClr val="00B050"/>
                </a:solidFill>
              </a:rPr>
              <a:t>να χτίζει σε κάποια άλλη </a:t>
            </a:r>
            <a:r>
              <a:rPr lang="el-GR" dirty="0">
                <a:solidFill>
                  <a:srgbClr val="00B050"/>
                </a:solidFill>
              </a:rPr>
              <a:t>και με αυτό τον τρόπο να </a:t>
            </a:r>
            <a:r>
              <a:rPr lang="el-GR" b="1" dirty="0">
                <a:solidFill>
                  <a:srgbClr val="00B050"/>
                </a:solidFill>
              </a:rPr>
              <a:t>ευνοείται η κατανόηση θεμελιωδών μαθηματικών ιδεών</a:t>
            </a:r>
            <a:r>
              <a:rPr lang="el-GR" dirty="0">
                <a:solidFill>
                  <a:srgbClr val="00B050"/>
                </a:solidFill>
              </a:rPr>
              <a:t>  (</a:t>
            </a:r>
            <a:r>
              <a:rPr lang="en-US" dirty="0">
                <a:solidFill>
                  <a:srgbClr val="00B050"/>
                </a:solidFill>
              </a:rPr>
              <a:t>Stein et al</a:t>
            </a:r>
            <a:r>
              <a:rPr lang="el-GR" dirty="0">
                <a:solidFill>
                  <a:srgbClr val="00B050"/>
                </a:solidFill>
              </a:rPr>
              <a:t>., 2008, </a:t>
            </a:r>
            <a:r>
              <a:rPr lang="en-US" dirty="0">
                <a:solidFill>
                  <a:srgbClr val="00B050"/>
                </a:solidFill>
              </a:rPr>
              <a:t>p</a:t>
            </a:r>
            <a:r>
              <a:rPr lang="el-GR" dirty="0">
                <a:solidFill>
                  <a:srgbClr val="00B050"/>
                </a:solidFill>
              </a:rPr>
              <a:t>. 330)</a:t>
            </a:r>
          </a:p>
          <a:p>
            <a:endParaRPr lang="el-GR" dirty="0"/>
          </a:p>
        </p:txBody>
      </p:sp>
    </p:spTree>
    <p:extLst>
      <p:ext uri="{BB962C8B-B14F-4D97-AF65-F5344CB8AC3E}">
        <p14:creationId xmlns:p14="http://schemas.microsoft.com/office/powerpoint/2010/main" val="1957665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6C9-2B2F-479A-87BF-0AEA491AF2D6}"/>
              </a:ext>
            </a:extLst>
          </p:cNvPr>
          <p:cNvSpPr>
            <a:spLocks noGrp="1"/>
          </p:cNvSpPr>
          <p:nvPr>
            <p:ph type="title"/>
          </p:nvPr>
        </p:nvSpPr>
        <p:spPr>
          <a:xfrm>
            <a:off x="457200" y="274638"/>
            <a:ext cx="8229600" cy="850106"/>
          </a:xfrm>
        </p:spPr>
        <p:txBody>
          <a:bodyPr/>
          <a:lstStyle/>
          <a:p>
            <a:r>
              <a:rPr lang="el-GR" dirty="0"/>
              <a:t>Βιβλιογραφία</a:t>
            </a:r>
            <a:endParaRPr lang="en-US" dirty="0"/>
          </a:p>
        </p:txBody>
      </p:sp>
      <p:sp>
        <p:nvSpPr>
          <p:cNvPr id="3" name="Content Placeholder 2">
            <a:extLst>
              <a:ext uri="{FF2B5EF4-FFF2-40B4-BE49-F238E27FC236}">
                <a16:creationId xmlns:a16="http://schemas.microsoft.com/office/drawing/2014/main" id="{61FEB224-6EEA-4109-A57C-D427B081E6B8}"/>
              </a:ext>
            </a:extLst>
          </p:cNvPr>
          <p:cNvSpPr>
            <a:spLocks noGrp="1"/>
          </p:cNvSpPr>
          <p:nvPr>
            <p:ph idx="1"/>
          </p:nvPr>
        </p:nvSpPr>
        <p:spPr>
          <a:xfrm>
            <a:off x="457200" y="1124744"/>
            <a:ext cx="8229600" cy="5001419"/>
          </a:xfrm>
        </p:spPr>
        <p:txBody>
          <a:bodyPr>
            <a:noAutofit/>
          </a:bodyPr>
          <a:lstStyle/>
          <a:p>
            <a:r>
              <a:rPr lang="en-US" sz="1800" dirty="0"/>
              <a:t>Cengiz, N., Kline, K. &amp; Grant, T. J. (2011). Extending students’ mathematical thinking during whole-group discussions. </a:t>
            </a:r>
            <a:r>
              <a:rPr lang="en-US" sz="1800" i="1" dirty="0"/>
              <a:t>Journal of Mathematics Teacher Education</a:t>
            </a:r>
            <a:r>
              <a:rPr lang="en-US" sz="1800" dirty="0"/>
              <a:t>, </a:t>
            </a:r>
            <a:r>
              <a:rPr lang="en-US" sz="1800" i="1" dirty="0"/>
              <a:t>14</a:t>
            </a:r>
            <a:r>
              <a:rPr lang="en-US" sz="1800" dirty="0"/>
              <a:t>(5), 355-374. </a:t>
            </a:r>
          </a:p>
          <a:p>
            <a:r>
              <a:rPr lang="en-US" sz="1800" dirty="0"/>
              <a:t>Chapin, S. H., O’Connor, C., &amp; Anderson, N. C. (2009). Classroom discussions: Using math talk to help students learn (2nd ed.). Sausalito, CA: Math Solutions. </a:t>
            </a:r>
          </a:p>
          <a:p>
            <a:r>
              <a:rPr lang="en-US" sz="1800" dirty="0"/>
              <a:t>Dooley, T. (2009). A teacher's role in whole-class mathematical discussion: Facilitator of performance etiquette? In V. Durand-Guerrier, S. </a:t>
            </a:r>
            <a:r>
              <a:rPr lang="en-US" sz="1800" dirty="0" err="1"/>
              <a:t>Souryn</a:t>
            </a:r>
            <a:r>
              <a:rPr lang="en-US" sz="1800" dirty="0"/>
              <a:t> Lavergne and F. </a:t>
            </a:r>
            <a:r>
              <a:rPr lang="en-US" sz="1800" dirty="0" err="1"/>
              <a:t>Arzarello</a:t>
            </a:r>
            <a:r>
              <a:rPr lang="en-US" sz="1800" dirty="0"/>
              <a:t> (Eds.), </a:t>
            </a:r>
            <a:r>
              <a:rPr lang="en-US" sz="1800" i="1" dirty="0"/>
              <a:t>6</a:t>
            </a:r>
            <a:r>
              <a:rPr lang="en-US" sz="1800" i="1" baseline="30000" dirty="0"/>
              <a:t>th</a:t>
            </a:r>
            <a:r>
              <a:rPr lang="en-US" sz="1800" i="1" dirty="0"/>
              <a:t> Congress of the European Society for Research in Mathematics Education (CERME)</a:t>
            </a:r>
            <a:r>
              <a:rPr lang="en-US" sz="1800" dirty="0"/>
              <a:t> (pp. 894 - 903). Lyon, France: INRP. </a:t>
            </a:r>
          </a:p>
          <a:p>
            <a:r>
              <a:rPr lang="en-US" sz="1800" dirty="0"/>
              <a:t>González, G. &amp; Eli, J. A. (2017). Prospective and in-service teachers’ perspectives about launching a problem. </a:t>
            </a:r>
            <a:r>
              <a:rPr lang="en-US" sz="1800" i="1" dirty="0"/>
              <a:t>Journal of Mathematics Teacher Education</a:t>
            </a:r>
            <a:r>
              <a:rPr lang="en-US" sz="1800" dirty="0"/>
              <a:t>, </a:t>
            </a:r>
            <a:r>
              <a:rPr lang="en-US" sz="1800" i="1" dirty="0"/>
              <a:t>20</a:t>
            </a:r>
            <a:r>
              <a:rPr lang="en-US" sz="1800" dirty="0"/>
              <a:t>(2), 159–201. </a:t>
            </a:r>
          </a:p>
          <a:p>
            <a:r>
              <a:rPr lang="en-US" sz="1800" dirty="0" err="1"/>
              <a:t>Kersaint</a:t>
            </a:r>
            <a:r>
              <a:rPr lang="en-US" sz="1800" dirty="0"/>
              <a:t>, G. L. A. D. I. S. (2015). Orchestrating mathematical discourse to enhance student learning. Curriculum Associates, LLC. </a:t>
            </a:r>
          </a:p>
          <a:p>
            <a:r>
              <a:rPr lang="en-US" sz="1800" dirty="0"/>
              <a:t>Stein, M. K., Engle, R. A., Smith, M. S.&amp; Hughes, E. K. (2008). Orchestrating productive mathematical discussions: Five practices for helping teachers move beyond show and tell. </a:t>
            </a:r>
            <a:r>
              <a:rPr lang="en-US" sz="1800" i="1" dirty="0"/>
              <a:t>Mathematical Thinking and Learning</a:t>
            </a:r>
            <a:r>
              <a:rPr lang="en-US" sz="1800" dirty="0"/>
              <a:t>, </a:t>
            </a:r>
            <a:r>
              <a:rPr lang="en-US" sz="1800" i="1" dirty="0"/>
              <a:t>10</a:t>
            </a:r>
            <a:r>
              <a:rPr lang="en-US" sz="1800" dirty="0"/>
              <a:t>(4), 313-340.</a:t>
            </a:r>
          </a:p>
        </p:txBody>
      </p:sp>
    </p:spTree>
    <p:extLst>
      <p:ext uri="{BB962C8B-B14F-4D97-AF65-F5344CB8AC3E}">
        <p14:creationId xmlns:p14="http://schemas.microsoft.com/office/powerpoint/2010/main" val="4036772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2483768" y="3861048"/>
            <a:ext cx="6573416" cy="1972816"/>
          </a:xfrm>
        </p:spPr>
        <p:txBody>
          <a:bodyPr>
            <a:normAutofit fontScale="92500" lnSpcReduction="20000"/>
          </a:bodyPr>
          <a:lstStyle/>
          <a:p>
            <a:pPr algn="r"/>
            <a:r>
              <a:rPr lang="el-GR" sz="2400" i="1" dirty="0">
                <a:solidFill>
                  <a:srgbClr val="7030A0"/>
                </a:solidFill>
              </a:rPr>
              <a:t>Η </a:t>
            </a:r>
            <a:r>
              <a:rPr lang="el-GR" sz="2400" b="1" i="1" dirty="0">
                <a:solidFill>
                  <a:srgbClr val="7030A0"/>
                </a:solidFill>
              </a:rPr>
              <a:t>μάθηση </a:t>
            </a:r>
            <a:r>
              <a:rPr lang="el-GR" sz="2400" i="1" dirty="0">
                <a:solidFill>
                  <a:srgbClr val="7030A0"/>
                </a:solidFill>
              </a:rPr>
              <a:t>είναι μια διαδικασία που αναπτύσσεται και εξελίσσεται σε βάθος χρόνου</a:t>
            </a:r>
          </a:p>
          <a:p>
            <a:pPr marL="0" indent="0" algn="r">
              <a:buNone/>
            </a:pPr>
            <a:r>
              <a:rPr lang="el-GR" sz="2400" i="1" dirty="0"/>
              <a:t>ενώ </a:t>
            </a:r>
          </a:p>
          <a:p>
            <a:pPr algn="r"/>
            <a:r>
              <a:rPr lang="el-GR" sz="2400" i="1" dirty="0">
                <a:solidFill>
                  <a:srgbClr val="00B050"/>
                </a:solidFill>
              </a:rPr>
              <a:t>η </a:t>
            </a:r>
            <a:r>
              <a:rPr lang="el-GR" sz="2400" b="1" i="1" dirty="0">
                <a:solidFill>
                  <a:srgbClr val="00B050"/>
                </a:solidFill>
              </a:rPr>
              <a:t>διδασκαλία</a:t>
            </a:r>
            <a:r>
              <a:rPr lang="el-GR" sz="2400" i="1" dirty="0">
                <a:solidFill>
                  <a:srgbClr val="00B050"/>
                </a:solidFill>
              </a:rPr>
              <a:t> διαδραματίζεται  σε πραγματικό χρόνο και αυτό θέτει καθημερινές προκλήσεις για τον κάθε εκπαιδευτικό. </a:t>
            </a:r>
          </a:p>
          <a:p>
            <a:endParaRPr lang="el-GR" dirty="0"/>
          </a:p>
        </p:txBody>
      </p:sp>
    </p:spTree>
    <p:extLst>
      <p:ext uri="{BB962C8B-B14F-4D97-AF65-F5344CB8AC3E}">
        <p14:creationId xmlns:p14="http://schemas.microsoft.com/office/powerpoint/2010/main" val="61234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ρόλος του εκπαιδευτικού</a:t>
            </a:r>
          </a:p>
        </p:txBody>
      </p:sp>
      <p:sp>
        <p:nvSpPr>
          <p:cNvPr id="3" name="Θέση περιεχομένου 2"/>
          <p:cNvSpPr>
            <a:spLocks noGrp="1"/>
          </p:cNvSpPr>
          <p:nvPr>
            <p:ph idx="1"/>
          </p:nvPr>
        </p:nvSpPr>
        <p:spPr/>
        <p:txBody>
          <a:bodyPr/>
          <a:lstStyle/>
          <a:p>
            <a:r>
              <a:rPr lang="el-GR" dirty="0"/>
              <a:t>Πώς είναι (ή πώς φαντάζεστε) το ρόλο σας σαν εκπαιδευτικός, στην τάξη;</a:t>
            </a:r>
          </a:p>
          <a:p>
            <a:pPr lvl="1"/>
            <a:r>
              <a:rPr lang="el-GR" dirty="0"/>
              <a:t>Δώστε τουλάχιστον ένα επίθετο που να σας χαρακτηρίζει  - έστω και με μεταφορικό τρόπο.</a:t>
            </a:r>
          </a:p>
        </p:txBody>
      </p:sp>
    </p:spTree>
    <p:extLst>
      <p:ext uri="{BB962C8B-B14F-4D97-AF65-F5344CB8AC3E}">
        <p14:creationId xmlns:p14="http://schemas.microsoft.com/office/powerpoint/2010/main" val="2775706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Μεταφορές που αποδίδονται στο ρόλο του εκπαιδευτικού </a:t>
            </a:r>
          </a:p>
        </p:txBody>
      </p:sp>
      <p:sp>
        <p:nvSpPr>
          <p:cNvPr id="3" name="Θέση περιεχομένου 2"/>
          <p:cNvSpPr>
            <a:spLocks noGrp="1"/>
          </p:cNvSpPr>
          <p:nvPr>
            <p:ph idx="1"/>
          </p:nvPr>
        </p:nvSpPr>
        <p:spPr>
          <a:xfrm>
            <a:off x="457200" y="1600200"/>
            <a:ext cx="8229600" cy="5141168"/>
          </a:xfrm>
        </p:spPr>
        <p:txBody>
          <a:bodyPr>
            <a:normAutofit/>
          </a:bodyPr>
          <a:lstStyle/>
          <a:p>
            <a:r>
              <a:rPr lang="el-GR" i="1" dirty="0">
                <a:solidFill>
                  <a:srgbClr val="7030A0"/>
                </a:solidFill>
              </a:rPr>
              <a:t>Ενορχηστρωτής</a:t>
            </a:r>
          </a:p>
          <a:p>
            <a:pPr lvl="1"/>
            <a:r>
              <a:rPr lang="el-GR" dirty="0"/>
              <a:t> μιας και συντονίζει τη συμμετοχή των μαθητών στις συζητήσεις στην ολομέλεια της τάξης (</a:t>
            </a:r>
            <a:r>
              <a:rPr lang="el-GR" dirty="0" err="1"/>
              <a:t>Drijvers</a:t>
            </a:r>
            <a:r>
              <a:rPr lang="el-GR" dirty="0"/>
              <a:t>, </a:t>
            </a:r>
            <a:r>
              <a:rPr lang="el-GR" dirty="0" err="1"/>
              <a:t>et</a:t>
            </a:r>
            <a:r>
              <a:rPr lang="el-GR" dirty="0"/>
              <a:t> </a:t>
            </a:r>
            <a:r>
              <a:rPr lang="el-GR" dirty="0" err="1"/>
              <a:t>al</a:t>
            </a:r>
            <a:r>
              <a:rPr lang="el-GR" dirty="0"/>
              <a:t>., 2010) </a:t>
            </a:r>
          </a:p>
          <a:p>
            <a:r>
              <a:rPr lang="el-GR" i="1" dirty="0">
                <a:solidFill>
                  <a:srgbClr val="00B050"/>
                </a:solidFill>
              </a:rPr>
              <a:t>Διακριτικός βοηθός και πλοηγός</a:t>
            </a:r>
          </a:p>
          <a:p>
            <a:pPr lvl="1"/>
            <a:r>
              <a:rPr lang="el-GR" dirty="0"/>
              <a:t> που υποστηρίζει και πλοηγεί την προσοχή των μαθητών σε θέματα μάθησης (</a:t>
            </a:r>
            <a:r>
              <a:rPr lang="el-GR" dirty="0" err="1"/>
              <a:t>Lin</a:t>
            </a:r>
            <a:r>
              <a:rPr lang="el-GR" dirty="0"/>
              <a:t>, 2000). </a:t>
            </a:r>
          </a:p>
          <a:p>
            <a:endParaRPr lang="el-GR" dirty="0"/>
          </a:p>
        </p:txBody>
      </p:sp>
    </p:spTree>
    <p:extLst>
      <p:ext uri="{BB962C8B-B14F-4D97-AF65-F5344CB8AC3E}">
        <p14:creationId xmlns:p14="http://schemas.microsoft.com/office/powerpoint/2010/main" val="1552908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Ρόλος εκπαιδευτικού: </a:t>
            </a:r>
            <a:r>
              <a:rPr lang="el-GR" dirty="0" err="1"/>
              <a:t>πολυδιάσταστος</a:t>
            </a:r>
            <a:r>
              <a:rPr lang="el-GR" dirty="0"/>
              <a:t> και απαιτητικός</a:t>
            </a:r>
          </a:p>
        </p:txBody>
      </p:sp>
      <p:sp>
        <p:nvSpPr>
          <p:cNvPr id="3" name="Θέση περιεχομένου 2"/>
          <p:cNvSpPr>
            <a:spLocks noGrp="1"/>
          </p:cNvSpPr>
          <p:nvPr>
            <p:ph idx="1"/>
          </p:nvPr>
        </p:nvSpPr>
        <p:spPr>
          <a:xfrm>
            <a:off x="484893" y="2636912"/>
            <a:ext cx="8229600" cy="2664296"/>
          </a:xfrm>
        </p:spPr>
        <p:txBody>
          <a:bodyPr>
            <a:normAutofit/>
          </a:bodyPr>
          <a:lstStyle/>
          <a:p>
            <a:pPr algn="just"/>
            <a:r>
              <a:rPr lang="el-GR" dirty="0">
                <a:solidFill>
                  <a:srgbClr val="7030A0"/>
                </a:solidFill>
              </a:rPr>
              <a:t>Παρότι οι </a:t>
            </a:r>
            <a:r>
              <a:rPr lang="el-GR" b="1" dirty="0">
                <a:solidFill>
                  <a:srgbClr val="7030A0"/>
                </a:solidFill>
              </a:rPr>
              <a:t>μεταφορές</a:t>
            </a:r>
            <a:r>
              <a:rPr lang="el-GR" dirty="0">
                <a:solidFill>
                  <a:srgbClr val="7030A0"/>
                </a:solidFill>
              </a:rPr>
              <a:t> αδυνατούν να αποδώσουν όλες τις πτυχές του ρόλου του εκπαιδευτικού στην τάξη, </a:t>
            </a:r>
          </a:p>
          <a:p>
            <a:pPr lvl="1" algn="just"/>
            <a:r>
              <a:rPr lang="el-GR" dirty="0">
                <a:solidFill>
                  <a:srgbClr val="7030A0"/>
                </a:solidFill>
              </a:rPr>
              <a:t>δείχνουν ότι ο ρόλος του είναι πολυδιάστατος και απαιτητικός. </a:t>
            </a:r>
          </a:p>
          <a:p>
            <a:pPr algn="just"/>
            <a:endParaRPr lang="el-GR" dirty="0"/>
          </a:p>
          <a:p>
            <a:pPr algn="r"/>
            <a:endParaRPr lang="el-GR" sz="2400" dirty="0"/>
          </a:p>
        </p:txBody>
      </p:sp>
    </p:spTree>
    <p:extLst>
      <p:ext uri="{BB962C8B-B14F-4D97-AF65-F5344CB8AC3E}">
        <p14:creationId xmlns:p14="http://schemas.microsoft.com/office/powerpoint/2010/main" val="2325879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08720"/>
          </a:xfrm>
        </p:spPr>
        <p:txBody>
          <a:bodyPr>
            <a:normAutofit fontScale="90000"/>
          </a:bodyPr>
          <a:lstStyle/>
          <a:p>
            <a:r>
              <a:rPr lang="el-GR" dirty="0"/>
              <a:t>Μερικές από τις κεντρικές δράσεις του εκπαιδευτικού</a:t>
            </a:r>
          </a:p>
        </p:txBody>
      </p:sp>
      <p:sp>
        <p:nvSpPr>
          <p:cNvPr id="3" name="Θέση περιεχομένου 2"/>
          <p:cNvSpPr>
            <a:spLocks noGrp="1"/>
          </p:cNvSpPr>
          <p:nvPr>
            <p:ph idx="1"/>
          </p:nvPr>
        </p:nvSpPr>
        <p:spPr>
          <a:xfrm>
            <a:off x="107504" y="908720"/>
            <a:ext cx="8928992" cy="5760640"/>
          </a:xfrm>
        </p:spPr>
        <p:txBody>
          <a:bodyPr>
            <a:noAutofit/>
          </a:bodyPr>
          <a:lstStyle/>
          <a:p>
            <a:r>
              <a:rPr lang="el-GR" sz="2400" dirty="0"/>
              <a:t>Διακρίνει τις βασικές μαθηματικές ιδέες που κωδικοποιούνται σε μια διδακτική ενότητα μέσα στο ευρύτερο δίκτυο μαθηματικών εννοιών. </a:t>
            </a:r>
          </a:p>
          <a:p>
            <a:pPr lvl="1"/>
            <a:r>
              <a:rPr lang="el-GR" sz="1800" dirty="0"/>
              <a:t>Με αυτό τον τρόπο θα μπορέσει να επικεντρώσει διδακτικά το ενδιαφέρον του στις </a:t>
            </a:r>
            <a:r>
              <a:rPr lang="el-GR" sz="1800" b="1" dirty="0"/>
              <a:t>μεγάλες ιδέες των Μαθηματικών</a:t>
            </a:r>
            <a:r>
              <a:rPr lang="el-GR" sz="1800" dirty="0"/>
              <a:t> και τα </a:t>
            </a:r>
            <a:r>
              <a:rPr lang="el-GR" sz="1800" b="1" dirty="0"/>
              <a:t>αντίστοιχα μαθηματικά νοήματα</a:t>
            </a:r>
            <a:r>
              <a:rPr lang="el-GR" sz="1800" dirty="0"/>
              <a:t>. </a:t>
            </a:r>
          </a:p>
          <a:p>
            <a:r>
              <a:rPr lang="el-GR" sz="2400" dirty="0"/>
              <a:t>Οργανώνει και διαχειρίζεται τη μαθησιακή διαδικασία αναπτύσσοντας στρατηγικές διαφοροποίησης και συμπερίληψης, </a:t>
            </a:r>
          </a:p>
          <a:p>
            <a:pPr lvl="1"/>
            <a:r>
              <a:rPr lang="el-GR" sz="1800" dirty="0"/>
              <a:t>προσαρμόζοντας για παράδειγμα τη μαθηματική πρόκληση σύμφωνα με τις ανάγκες των μαθητών. </a:t>
            </a:r>
          </a:p>
          <a:p>
            <a:r>
              <a:rPr lang="el-GR" sz="2400" dirty="0"/>
              <a:t>Ενισχύει τις συναισθηματικές πτυχές της μάθησης,</a:t>
            </a:r>
          </a:p>
          <a:p>
            <a:pPr lvl="1"/>
            <a:r>
              <a:rPr lang="el-GR" sz="1800" dirty="0"/>
              <a:t>την αυτοεκτίμηση και αυτοπεποίθηση των μαθητών και αξιοποιεί την ετερότητα των μαθητών στην αλληλεπίδραση και την επικοινωνία στην τάξη. </a:t>
            </a:r>
          </a:p>
          <a:p>
            <a:r>
              <a:rPr lang="el-GR" sz="2400" dirty="0"/>
              <a:t>Έχει την ευθύνη</a:t>
            </a:r>
          </a:p>
          <a:p>
            <a:pPr lvl="1"/>
            <a:r>
              <a:rPr lang="el-GR" sz="1600" b="1" dirty="0"/>
              <a:t> του  σχεδιασμού (ή </a:t>
            </a:r>
            <a:r>
              <a:rPr lang="el-GR" sz="1600" b="1" dirty="0" err="1"/>
              <a:t>επανα</a:t>
            </a:r>
            <a:r>
              <a:rPr lang="el-GR" sz="1600" b="1" dirty="0"/>
              <a:t>-σχεδιασμού) των μαθηματικών έργων</a:t>
            </a:r>
            <a:r>
              <a:rPr lang="el-GR" sz="1600" dirty="0"/>
              <a:t> </a:t>
            </a:r>
          </a:p>
          <a:p>
            <a:pPr lvl="1"/>
            <a:r>
              <a:rPr lang="el-GR" sz="1600" dirty="0"/>
              <a:t>αλλά και </a:t>
            </a:r>
            <a:r>
              <a:rPr lang="el-GR" sz="1600" b="1" dirty="0"/>
              <a:t>της επικύρωσης και της αξιολόγησης της μαθηματικής γνώσης </a:t>
            </a:r>
            <a:r>
              <a:rPr lang="el-GR" sz="1600" dirty="0"/>
              <a:t>των μαθητών </a:t>
            </a:r>
          </a:p>
        </p:txBody>
      </p:sp>
    </p:spTree>
    <p:extLst>
      <p:ext uri="{BB962C8B-B14F-4D97-AF65-F5344CB8AC3E}">
        <p14:creationId xmlns:p14="http://schemas.microsoft.com/office/powerpoint/2010/main" val="283208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r>
              <a:rPr lang="el-GR" dirty="0"/>
              <a:t>Ο ρόλος του εκπαιδευτικού κατά τις Φάσεις ΕΠ στη σχολική τάξη:</a:t>
            </a:r>
          </a:p>
          <a:p>
            <a:pPr lvl="1"/>
            <a:r>
              <a:rPr lang="el-GR" dirty="0"/>
              <a:t>Α) Εισαγωγή του προβλήματος</a:t>
            </a:r>
          </a:p>
          <a:p>
            <a:pPr lvl="1"/>
            <a:r>
              <a:rPr lang="el-GR" dirty="0"/>
              <a:t>Β) αυτόνομη εργασία των μαθητών</a:t>
            </a:r>
          </a:p>
          <a:p>
            <a:pPr lvl="1"/>
            <a:r>
              <a:rPr lang="el-GR" dirty="0"/>
              <a:t>Γ) Συζήτηση των λύσεων των μαθητών</a:t>
            </a:r>
          </a:p>
        </p:txBody>
      </p:sp>
    </p:spTree>
    <p:extLst>
      <p:ext uri="{BB962C8B-B14F-4D97-AF65-F5344CB8AC3E}">
        <p14:creationId xmlns:p14="http://schemas.microsoft.com/office/powerpoint/2010/main" val="3562538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lstStyle/>
          <a:p>
            <a:endParaRPr lang="el-GR" dirty="0"/>
          </a:p>
          <a:p>
            <a:endParaRPr lang="el-GR" dirty="0"/>
          </a:p>
          <a:p>
            <a:endParaRPr lang="el-GR" dirty="0"/>
          </a:p>
          <a:p>
            <a:pPr marL="0" indent="0">
              <a:buNone/>
            </a:pPr>
            <a:r>
              <a:rPr lang="el-GR" b="1" dirty="0">
                <a:solidFill>
                  <a:srgbClr val="7030A0"/>
                </a:solidFill>
              </a:rPr>
              <a:t>Α. Η εισαγωγή του προβλήματος στη σχολική τάξη</a:t>
            </a:r>
          </a:p>
          <a:p>
            <a:pPr marL="0" indent="0">
              <a:buNone/>
            </a:pPr>
            <a:endParaRPr lang="el-GR" b="1" dirty="0">
              <a:solidFill>
                <a:srgbClr val="7030A0"/>
              </a:solidFill>
            </a:endParaRPr>
          </a:p>
          <a:p>
            <a:pPr marL="0" indent="0">
              <a:buNone/>
            </a:pPr>
            <a:r>
              <a:rPr lang="el-GR" sz="2000" dirty="0"/>
              <a:t>Η φάση της εισαγωγής του προβλήματος στην τάξη είναι το μέρος του μαθήματος κατά το οποίο ο εκπαιδευτικός εισάγει το πρόβλημα στους μαθητές του. </a:t>
            </a:r>
          </a:p>
        </p:txBody>
      </p:sp>
    </p:spTree>
    <p:extLst>
      <p:ext uri="{BB962C8B-B14F-4D97-AF65-F5344CB8AC3E}">
        <p14:creationId xmlns:p14="http://schemas.microsoft.com/office/powerpoint/2010/main" val="85968777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5194</TotalTime>
  <Words>2010</Words>
  <Application>Microsoft Office PowerPoint</Application>
  <PresentationFormat>Προβολή στην οθόνη (4:3)</PresentationFormat>
  <Paragraphs>135</Paragraphs>
  <Slides>26</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2</vt:i4>
      </vt:variant>
      <vt:variant>
        <vt:lpstr>Τίτλοι διαφανειών</vt:lpstr>
      </vt:variant>
      <vt:variant>
        <vt:i4>26</vt:i4>
      </vt:variant>
    </vt:vector>
  </HeadingPairs>
  <TitlesOfParts>
    <vt:vector size="36" baseType="lpstr">
      <vt:lpstr>Arial</vt:lpstr>
      <vt:lpstr>Calibri</vt:lpstr>
      <vt:lpstr>Cambria</vt:lpstr>
      <vt:lpstr>Franklin Gothic Book</vt:lpstr>
      <vt:lpstr>Microsoft Sans Serif</vt:lpstr>
      <vt:lpstr>Perpetua</vt:lpstr>
      <vt:lpstr>Wingdings</vt:lpstr>
      <vt:lpstr>Wingdings 2</vt:lpstr>
      <vt:lpstr>Office Theme</vt:lpstr>
      <vt:lpstr>Equity</vt:lpstr>
      <vt:lpstr> </vt:lpstr>
      <vt:lpstr>Παρουσίαση του PowerPoint</vt:lpstr>
      <vt:lpstr>Παρουσίαση του PowerPoint</vt:lpstr>
      <vt:lpstr>Ο ρόλος του εκπαιδευτικού</vt:lpstr>
      <vt:lpstr>Μεταφορές που αποδίδονται στο ρόλο του εκπαιδευτικού </vt:lpstr>
      <vt:lpstr>Ρόλος εκπαιδευτικού: πολυδιάσταστος και απαιτητικός</vt:lpstr>
      <vt:lpstr>Μερικές από τις κεντρικές δράσεις του εκπαιδευτικού</vt:lpstr>
      <vt:lpstr>Παρουσίαση του PowerPoint</vt:lpstr>
      <vt:lpstr>Παρουσίαση του PowerPoint</vt:lpstr>
      <vt:lpstr>Συζήτηση</vt:lpstr>
      <vt:lpstr>Ποιος είναι ο ρόλος του εκπαιδευτικού;</vt:lpstr>
      <vt:lpstr>Υποστηρίζοντας τους μαθητές στην κατανόηση του προβλήματος</vt:lpstr>
      <vt:lpstr>Συζήτηση</vt:lpstr>
      <vt:lpstr>Ερωτήσεις που θα μπορούσαν να υποστηρίξουν τους μαθητές</vt:lpstr>
      <vt:lpstr>Παρουσίαση του PowerPoint</vt:lpstr>
      <vt:lpstr>Η σημασία αυτής της φάσης του μαθήματος</vt:lpstr>
      <vt:lpstr>Συζήτηση</vt:lpstr>
      <vt:lpstr>Οι προκλήσεις του εκπαιδευτικού</vt:lpstr>
      <vt:lpstr>Ποιες είναι οι δράσεις του εκπαιδευτικού;</vt:lpstr>
      <vt:lpstr>Παρουσίαση του PowerPoint</vt:lpstr>
      <vt:lpstr>Η σημασία της φάσης «σύνθεσης της εργασίας των μαθητών»</vt:lpstr>
      <vt:lpstr>Παρουσίαση του PowerPoint</vt:lpstr>
      <vt:lpstr>Παρουσίαση του PowerPoint</vt:lpstr>
      <vt:lpstr>Επιλογή και αλληλουχία των λύσεων των μαθητών</vt:lpstr>
      <vt:lpstr>Πώς σε αυτή τη φάση ΕΠ μπορεί να υποστηριχτεί η επέκταση της μαθηματικής γνώσης των μαθητών;</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642</cp:revision>
  <dcterms:created xsi:type="dcterms:W3CDTF">2016-12-02T10:45:38Z</dcterms:created>
  <dcterms:modified xsi:type="dcterms:W3CDTF">2025-11-15T14:23:41Z</dcterms:modified>
</cp:coreProperties>
</file>